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notesSlides/notesSlide24.xml" ContentType="application/vnd.openxmlformats-officedocument.presentationml.notesSlide+xml"/>
  <Override PartName="/ppt/tags/tag30.xml" ContentType="application/vnd.openxmlformats-officedocument.presentationml.tags+xml"/>
  <Override PartName="/ppt/notesSlides/notesSlide25.xml" ContentType="application/vnd.openxmlformats-officedocument.presentationml.notesSlide+xml"/>
  <Override PartName="/ppt/tags/tag31.xml" ContentType="application/vnd.openxmlformats-officedocument.presentationml.tags+xml"/>
  <Override PartName="/ppt/notesSlides/notesSlide26.xml" ContentType="application/vnd.openxmlformats-officedocument.presentationml.notesSlide+xml"/>
  <Override PartName="/ppt/tags/tag32.xml" ContentType="application/vnd.openxmlformats-officedocument.presentationml.tags+xml"/>
  <Override PartName="/ppt/notesSlides/notesSlide27.xml" ContentType="application/vnd.openxmlformats-officedocument.presentationml.notesSlide+xml"/>
  <Override PartName="/ppt/tags/tag33.xml" ContentType="application/vnd.openxmlformats-officedocument.presentationml.tags+xml"/>
  <Override PartName="/ppt/notesSlides/notesSlide28.xml" ContentType="application/vnd.openxmlformats-officedocument.presentationml.notesSlide+xml"/>
  <Override PartName="/ppt/tags/tag34.xml" ContentType="application/vnd.openxmlformats-officedocument.presentationml.tags+xml"/>
  <Override PartName="/ppt/notesSlides/notesSlide29.xml" ContentType="application/vnd.openxmlformats-officedocument.presentationml.notesSlide+xml"/>
  <Override PartName="/ppt/tags/tag35.xml" ContentType="application/vnd.openxmlformats-officedocument.presentationml.tags+xml"/>
  <Override PartName="/ppt/notesSlides/notesSlide30.xml" ContentType="application/vnd.openxmlformats-officedocument.presentationml.notesSlide+xml"/>
  <Override PartName="/ppt/tags/tag36.xml" ContentType="application/vnd.openxmlformats-officedocument.presentationml.tags+xml"/>
  <Override PartName="/ppt/notesSlides/notesSlide31.xml" ContentType="application/vnd.openxmlformats-officedocument.presentationml.notesSlide+xml"/>
  <Override PartName="/ppt/tags/tag37.xml" ContentType="application/vnd.openxmlformats-officedocument.presentationml.tags+xml"/>
  <Override PartName="/ppt/notesSlides/notesSlide32.xml" ContentType="application/vnd.openxmlformats-officedocument.presentationml.notesSlide+xml"/>
  <Override PartName="/ppt/tags/tag38.xml" ContentType="application/vnd.openxmlformats-officedocument.presentationml.tags+xml"/>
  <Override PartName="/ppt/notesSlides/notesSlide33.xml" ContentType="application/vnd.openxmlformats-officedocument.presentationml.notesSlide+xml"/>
  <Override PartName="/ppt/tags/tag39.xml" ContentType="application/vnd.openxmlformats-officedocument.presentationml.tags+xml"/>
  <Override PartName="/ppt/notesSlides/notesSlide34.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35.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78.xml" ContentType="application/vnd.openxmlformats-officedocument.presentationml.tags+xml"/>
  <Override PartName="/ppt/notesSlides/notesSlide36.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37.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38.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3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40.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notesSlides/notesSlide41.xml" ContentType="application/vnd.openxmlformats-officedocument.presentationml.notesSlide+xml"/>
  <Override PartName="/ppt/tags/tag151.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2.xml" ContentType="application/vnd.openxmlformats-officedocument.presentationml.notesSlide+xml"/>
  <Override PartName="/ppt/tags/tag152.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5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3"/>
  </p:notesMasterIdLst>
  <p:handoutMasterIdLst>
    <p:handoutMasterId r:id="rId174"/>
  </p:handoutMasterIdLst>
  <p:sldIdLst>
    <p:sldId id="256" r:id="rId2"/>
    <p:sldId id="420" r:id="rId3"/>
    <p:sldId id="810" r:id="rId4"/>
    <p:sldId id="811" r:id="rId5"/>
    <p:sldId id="812" r:id="rId6"/>
    <p:sldId id="813" r:id="rId7"/>
    <p:sldId id="814" r:id="rId8"/>
    <p:sldId id="815" r:id="rId9"/>
    <p:sldId id="816" r:id="rId10"/>
    <p:sldId id="817" r:id="rId11"/>
    <p:sldId id="830" r:id="rId12"/>
    <p:sldId id="831" r:id="rId13"/>
    <p:sldId id="833" r:id="rId14"/>
    <p:sldId id="838" r:id="rId15"/>
    <p:sldId id="834" r:id="rId16"/>
    <p:sldId id="835" r:id="rId17"/>
    <p:sldId id="836" r:id="rId18"/>
    <p:sldId id="842" r:id="rId19"/>
    <p:sldId id="843" r:id="rId20"/>
    <p:sldId id="844" r:id="rId21"/>
    <p:sldId id="845" r:id="rId22"/>
    <p:sldId id="846" r:id="rId23"/>
    <p:sldId id="847" r:id="rId24"/>
    <p:sldId id="848" r:id="rId25"/>
    <p:sldId id="839" r:id="rId26"/>
    <p:sldId id="819" r:id="rId27"/>
    <p:sldId id="820" r:id="rId28"/>
    <p:sldId id="821" r:id="rId29"/>
    <p:sldId id="841" r:id="rId30"/>
    <p:sldId id="822" r:id="rId31"/>
    <p:sldId id="823" r:id="rId32"/>
    <p:sldId id="824" r:id="rId33"/>
    <p:sldId id="825" r:id="rId34"/>
    <p:sldId id="826" r:id="rId35"/>
    <p:sldId id="827" r:id="rId36"/>
    <p:sldId id="441" r:id="rId37"/>
    <p:sldId id="671" r:id="rId38"/>
    <p:sldId id="672" r:id="rId39"/>
    <p:sldId id="442" r:id="rId40"/>
    <p:sldId id="443" r:id="rId41"/>
    <p:sldId id="444" r:id="rId42"/>
    <p:sldId id="674" r:id="rId43"/>
    <p:sldId id="453" r:id="rId44"/>
    <p:sldId id="455" r:id="rId45"/>
    <p:sldId id="673" r:id="rId46"/>
    <p:sldId id="463" r:id="rId47"/>
    <p:sldId id="464" r:id="rId48"/>
    <p:sldId id="465" r:id="rId49"/>
    <p:sldId id="467" r:id="rId50"/>
    <p:sldId id="840" r:id="rId51"/>
    <p:sldId id="683" r:id="rId52"/>
    <p:sldId id="684" r:id="rId53"/>
    <p:sldId id="685" r:id="rId54"/>
    <p:sldId id="686" r:id="rId55"/>
    <p:sldId id="687" r:id="rId56"/>
    <p:sldId id="688" r:id="rId57"/>
    <p:sldId id="751" r:id="rId58"/>
    <p:sldId id="752" r:id="rId59"/>
    <p:sldId id="753" r:id="rId60"/>
    <p:sldId id="754" r:id="rId61"/>
    <p:sldId id="755" r:id="rId62"/>
    <p:sldId id="756" r:id="rId63"/>
    <p:sldId id="757" r:id="rId64"/>
    <p:sldId id="758" r:id="rId65"/>
    <p:sldId id="759" r:id="rId66"/>
    <p:sldId id="760" r:id="rId67"/>
    <p:sldId id="761" r:id="rId68"/>
    <p:sldId id="762" r:id="rId69"/>
    <p:sldId id="763" r:id="rId70"/>
    <p:sldId id="764" r:id="rId71"/>
    <p:sldId id="689" r:id="rId72"/>
    <p:sldId id="690" r:id="rId73"/>
    <p:sldId id="691" r:id="rId74"/>
    <p:sldId id="692" r:id="rId75"/>
    <p:sldId id="693" r:id="rId76"/>
    <p:sldId id="694" r:id="rId77"/>
    <p:sldId id="695" r:id="rId78"/>
    <p:sldId id="696" r:id="rId79"/>
    <p:sldId id="697" r:id="rId80"/>
    <p:sldId id="698" r:id="rId81"/>
    <p:sldId id="765" r:id="rId82"/>
    <p:sldId id="766" r:id="rId83"/>
    <p:sldId id="767" r:id="rId84"/>
    <p:sldId id="768" r:id="rId85"/>
    <p:sldId id="769" r:id="rId86"/>
    <p:sldId id="699" r:id="rId87"/>
    <p:sldId id="700" r:id="rId88"/>
    <p:sldId id="701" r:id="rId89"/>
    <p:sldId id="702" r:id="rId90"/>
    <p:sldId id="703" r:id="rId91"/>
    <p:sldId id="704" r:id="rId92"/>
    <p:sldId id="705" r:id="rId93"/>
    <p:sldId id="707" r:id="rId94"/>
    <p:sldId id="706" r:id="rId95"/>
    <p:sldId id="708" r:id="rId96"/>
    <p:sldId id="709" r:id="rId97"/>
    <p:sldId id="710" r:id="rId98"/>
    <p:sldId id="711" r:id="rId99"/>
    <p:sldId id="712" r:id="rId100"/>
    <p:sldId id="713" r:id="rId101"/>
    <p:sldId id="770" r:id="rId102"/>
    <p:sldId id="771" r:id="rId103"/>
    <p:sldId id="772" r:id="rId104"/>
    <p:sldId id="773" r:id="rId105"/>
    <p:sldId id="774" r:id="rId106"/>
    <p:sldId id="775" r:id="rId107"/>
    <p:sldId id="776" r:id="rId108"/>
    <p:sldId id="777" r:id="rId109"/>
    <p:sldId id="778" r:id="rId110"/>
    <p:sldId id="714" r:id="rId111"/>
    <p:sldId id="715" r:id="rId112"/>
    <p:sldId id="716" r:id="rId113"/>
    <p:sldId id="717" r:id="rId114"/>
    <p:sldId id="718" r:id="rId115"/>
    <p:sldId id="719" r:id="rId116"/>
    <p:sldId id="828" r:id="rId117"/>
    <p:sldId id="720" r:id="rId118"/>
    <p:sldId id="721" r:id="rId119"/>
    <p:sldId id="722" r:id="rId120"/>
    <p:sldId id="723" r:id="rId121"/>
    <p:sldId id="779" r:id="rId122"/>
    <p:sldId id="780" r:id="rId123"/>
    <p:sldId id="781" r:id="rId124"/>
    <p:sldId id="724" r:id="rId125"/>
    <p:sldId id="725" r:id="rId126"/>
    <p:sldId id="726" r:id="rId127"/>
    <p:sldId id="727" r:id="rId128"/>
    <p:sldId id="728" r:id="rId129"/>
    <p:sldId id="729" r:id="rId130"/>
    <p:sldId id="730" r:id="rId131"/>
    <p:sldId id="731" r:id="rId132"/>
    <p:sldId id="732" r:id="rId133"/>
    <p:sldId id="733" r:id="rId134"/>
    <p:sldId id="734" r:id="rId135"/>
    <p:sldId id="735" r:id="rId136"/>
    <p:sldId id="736" r:id="rId137"/>
    <p:sldId id="739" r:id="rId138"/>
    <p:sldId id="737" r:id="rId139"/>
    <p:sldId id="738" r:id="rId140"/>
    <p:sldId id="740" r:id="rId141"/>
    <p:sldId id="741" r:id="rId142"/>
    <p:sldId id="742" r:id="rId143"/>
    <p:sldId id="743" r:id="rId144"/>
    <p:sldId id="744" r:id="rId145"/>
    <p:sldId id="745" r:id="rId146"/>
    <p:sldId id="746" r:id="rId147"/>
    <p:sldId id="747" r:id="rId148"/>
    <p:sldId id="748" r:id="rId149"/>
    <p:sldId id="749" r:id="rId150"/>
    <p:sldId id="750" r:id="rId151"/>
    <p:sldId id="849" r:id="rId152"/>
    <p:sldId id="786" r:id="rId153"/>
    <p:sldId id="787" r:id="rId154"/>
    <p:sldId id="788" r:id="rId155"/>
    <p:sldId id="789" r:id="rId156"/>
    <p:sldId id="790" r:id="rId157"/>
    <p:sldId id="791" r:id="rId158"/>
    <p:sldId id="809" r:id="rId159"/>
    <p:sldId id="795" r:id="rId160"/>
    <p:sldId id="796" r:id="rId161"/>
    <p:sldId id="798" r:id="rId162"/>
    <p:sldId id="799" r:id="rId163"/>
    <p:sldId id="800" r:id="rId164"/>
    <p:sldId id="801" r:id="rId165"/>
    <p:sldId id="802" r:id="rId166"/>
    <p:sldId id="803" r:id="rId167"/>
    <p:sldId id="805" r:id="rId168"/>
    <p:sldId id="806" r:id="rId169"/>
    <p:sldId id="807" r:id="rId170"/>
    <p:sldId id="808" r:id="rId171"/>
    <p:sldId id="782" r:id="rId17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447EC4"/>
    <a:srgbClr val="660066"/>
    <a:srgbClr val="CC0000"/>
    <a:srgbClr val="FF0000"/>
    <a:srgbClr val="C0C0C0"/>
    <a:srgbClr val="2A684C"/>
    <a:srgbClr val="CFDB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9" autoAdjust="0"/>
    <p:restoredTop sz="97941" autoAdjust="0"/>
  </p:normalViewPr>
  <p:slideViewPr>
    <p:cSldViewPr>
      <p:cViewPr varScale="1">
        <p:scale>
          <a:sx n="67" d="100"/>
          <a:sy n="67" d="100"/>
        </p:scale>
        <p:origin x="528" y="5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 r:id="rId38" collapse="1"/>
      <p:sld r:id="rId39" collapse="1"/>
      <p:sld r:id="rId40" collapse="1"/>
      <p:sld r:id="rId41" collapse="1"/>
      <p:sld r:id="rId42" collapse="1"/>
      <p:sld r:id="rId43" collapse="1"/>
      <p:sld r:id="rId44" collapse="1"/>
      <p:sld r:id="rId45" collapse="1"/>
      <p:sld r:id="rId46" collapse="1"/>
      <p:sld r:id="rId47" collapse="1"/>
      <p:sld r:id="rId48" collapse="1"/>
      <p:sld r:id="rId49" collapse="1"/>
      <p:sld r:id="rId50" collapse="1"/>
      <p:sld r:id="rId51" collapse="1"/>
      <p:sld r:id="rId52" collapse="1"/>
      <p:sld r:id="rId53" collapse="1"/>
      <p:sld r:id="rId54" collapse="1"/>
      <p:sld r:id="rId55" collapse="1"/>
      <p:sld r:id="rId56" collapse="1"/>
      <p:sld r:id="rId57" collapse="1"/>
      <p:sld r:id="rId58" collapse="1"/>
      <p:sld r:id="rId59" collapse="1"/>
      <p:sld r:id="rId60" collapse="1"/>
      <p:sld r:id="rId61" collapse="1"/>
      <p:sld r:id="rId62" collapse="1"/>
      <p:sld r:id="rId63" collapse="1"/>
      <p:sld r:id="rId64" collapse="1"/>
      <p:sld r:id="rId65" collapse="1"/>
      <p:sld r:id="rId66" collapse="1"/>
      <p:sld r:id="rId67" collapse="1"/>
      <p:sld r:id="rId68" collapse="1"/>
      <p:sld r:id="rId69" collapse="1"/>
      <p:sld r:id="rId70" collapse="1"/>
      <p:sld r:id="rId71" collapse="1"/>
      <p:sld r:id="rId72" collapse="1"/>
      <p:sld r:id="rId73" collapse="1"/>
      <p:sld r:id="rId74" collapse="1"/>
      <p:sld r:id="rId75" collapse="1"/>
      <p:sld r:id="rId76" collapse="1"/>
      <p:sld r:id="rId77" collapse="1"/>
      <p:sld r:id="rId78" collapse="1"/>
      <p:sld r:id="rId79" collapse="1"/>
      <p:sld r:id="rId80" collapse="1"/>
      <p:sld r:id="rId81" collapse="1"/>
      <p:sld r:id="rId82" collapse="1"/>
      <p:sld r:id="rId83" collapse="1"/>
      <p:sld r:id="rId84" collapse="1"/>
      <p:sld r:id="rId85" collapse="1"/>
      <p:sld r:id="rId86" collapse="1"/>
      <p:sld r:id="rId87" collapse="1"/>
      <p:sld r:id="rId88" collapse="1"/>
      <p:sld r:id="rId89" collapse="1"/>
      <p:sld r:id="rId90" collapse="1"/>
      <p:sld r:id="rId91" collapse="1"/>
      <p:sld r:id="rId92" collapse="1"/>
      <p:sld r:id="rId93" collapse="1"/>
      <p:sld r:id="rId94" collapse="1"/>
      <p:sld r:id="rId95" collapse="1"/>
      <p:sld r:id="rId96" collapse="1"/>
      <p:sld r:id="rId97" collapse="1"/>
      <p:sld r:id="rId98" collapse="1"/>
      <p:sld r:id="rId99" collapse="1"/>
      <p:sld r:id="rId100" collapse="1"/>
      <p:sld r:id="rId101" collapse="1"/>
      <p:sld r:id="rId102" collapse="1"/>
      <p:sld r:id="rId103" collapse="1"/>
      <p:sld r:id="rId104" collapse="1"/>
      <p:sld r:id="rId105" collapse="1"/>
      <p:sld r:id="rId106" collapse="1"/>
      <p:sld r:id="rId107" collapse="1"/>
    </p:sldLst>
  </p:outlineViewPr>
  <p:notesTextViewPr>
    <p:cViewPr>
      <p:scale>
        <a:sx n="100" d="100"/>
        <a:sy n="100" d="100"/>
      </p:scale>
      <p:origin x="0" y="0"/>
    </p:cViewPr>
  </p:notesTextViewPr>
  <p:sorterViewPr>
    <p:cViewPr>
      <p:scale>
        <a:sx n="100" d="100"/>
        <a:sy n="100" d="100"/>
      </p:scale>
      <p:origin x="0" y="38892"/>
    </p:cViewPr>
  </p:sorterViewPr>
  <p:notesViewPr>
    <p:cSldViewPr>
      <p:cViewPr varScale="1">
        <p:scale>
          <a:sx n="82" d="100"/>
          <a:sy n="82" d="100"/>
        </p:scale>
        <p:origin x="-2376"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presProps" Target="presProps.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177"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handoutMaster" Target="handoutMasters/handout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_rels/viewProps.xml.rels><?xml version="1.0" encoding="UTF-8" standalone="yes"?>
<Relationships xmlns="http://schemas.openxmlformats.org/package/2006/relationships"><Relationship Id="rId26" Type="http://schemas.openxmlformats.org/officeDocument/2006/relationships/slide" Target="slides/slide36.xml"/><Relationship Id="rId21" Type="http://schemas.openxmlformats.org/officeDocument/2006/relationships/slide" Target="slides/slide25.xml"/><Relationship Id="rId42" Type="http://schemas.openxmlformats.org/officeDocument/2006/relationships/slide" Target="slides/slide52.xml"/><Relationship Id="rId47" Type="http://schemas.openxmlformats.org/officeDocument/2006/relationships/slide" Target="slides/slide66.xml"/><Relationship Id="rId63" Type="http://schemas.openxmlformats.org/officeDocument/2006/relationships/slide" Target="slides/slide89.xml"/><Relationship Id="rId68" Type="http://schemas.openxmlformats.org/officeDocument/2006/relationships/slide" Target="slides/slide95.xml"/><Relationship Id="rId84" Type="http://schemas.openxmlformats.org/officeDocument/2006/relationships/slide" Target="slides/slide125.xml"/><Relationship Id="rId89" Type="http://schemas.openxmlformats.org/officeDocument/2006/relationships/slide" Target="slides/slide131.xml"/><Relationship Id="rId7" Type="http://schemas.openxmlformats.org/officeDocument/2006/relationships/slide" Target="slides/slide9.xml"/><Relationship Id="rId71" Type="http://schemas.openxmlformats.org/officeDocument/2006/relationships/slide" Target="slides/slide99.xml"/><Relationship Id="rId92" Type="http://schemas.openxmlformats.org/officeDocument/2006/relationships/slide" Target="slides/slide134.xml"/><Relationship Id="rId2" Type="http://schemas.openxmlformats.org/officeDocument/2006/relationships/slide" Target="slides/slide2.xml"/><Relationship Id="rId16" Type="http://schemas.openxmlformats.org/officeDocument/2006/relationships/slide" Target="slides/slide19.xml"/><Relationship Id="rId29" Type="http://schemas.openxmlformats.org/officeDocument/2006/relationships/slide" Target="slides/slide39.xml"/><Relationship Id="rId107" Type="http://schemas.openxmlformats.org/officeDocument/2006/relationships/slide" Target="slides/slide151.xml"/><Relationship Id="rId11" Type="http://schemas.openxmlformats.org/officeDocument/2006/relationships/slide" Target="slides/slide14.xml"/><Relationship Id="rId24" Type="http://schemas.openxmlformats.org/officeDocument/2006/relationships/slide" Target="slides/slide28.xml"/><Relationship Id="rId32" Type="http://schemas.openxmlformats.org/officeDocument/2006/relationships/slide" Target="slides/slide42.xml"/><Relationship Id="rId37" Type="http://schemas.openxmlformats.org/officeDocument/2006/relationships/slide" Target="slides/slide47.xml"/><Relationship Id="rId40" Type="http://schemas.openxmlformats.org/officeDocument/2006/relationships/slide" Target="slides/slide50.xml"/><Relationship Id="rId45" Type="http://schemas.openxmlformats.org/officeDocument/2006/relationships/slide" Target="slides/slide56.xml"/><Relationship Id="rId53" Type="http://schemas.openxmlformats.org/officeDocument/2006/relationships/slide" Target="slides/slide73.xml"/><Relationship Id="rId58" Type="http://schemas.openxmlformats.org/officeDocument/2006/relationships/slide" Target="slides/slide79.xml"/><Relationship Id="rId66" Type="http://schemas.openxmlformats.org/officeDocument/2006/relationships/slide" Target="slides/slide93.xml"/><Relationship Id="rId74" Type="http://schemas.openxmlformats.org/officeDocument/2006/relationships/slide" Target="slides/slide107.xml"/><Relationship Id="rId79" Type="http://schemas.openxmlformats.org/officeDocument/2006/relationships/slide" Target="slides/slide118.xml"/><Relationship Id="rId87" Type="http://schemas.openxmlformats.org/officeDocument/2006/relationships/slide" Target="slides/slide129.xml"/><Relationship Id="rId102" Type="http://schemas.openxmlformats.org/officeDocument/2006/relationships/slide" Target="slides/slide146.xml"/><Relationship Id="rId5" Type="http://schemas.openxmlformats.org/officeDocument/2006/relationships/slide" Target="slides/slide6.xml"/><Relationship Id="rId61" Type="http://schemas.openxmlformats.org/officeDocument/2006/relationships/slide" Target="slides/slide86.xml"/><Relationship Id="rId82" Type="http://schemas.openxmlformats.org/officeDocument/2006/relationships/slide" Target="slides/slide122.xml"/><Relationship Id="rId90" Type="http://schemas.openxmlformats.org/officeDocument/2006/relationships/slide" Target="slides/slide132.xml"/><Relationship Id="rId95" Type="http://schemas.openxmlformats.org/officeDocument/2006/relationships/slide" Target="slides/slide138.xml"/><Relationship Id="rId19" Type="http://schemas.openxmlformats.org/officeDocument/2006/relationships/slide" Target="slides/slide23.xml"/><Relationship Id="rId14" Type="http://schemas.openxmlformats.org/officeDocument/2006/relationships/slide" Target="slides/slide17.xml"/><Relationship Id="rId22" Type="http://schemas.openxmlformats.org/officeDocument/2006/relationships/slide" Target="slides/slide26.xml"/><Relationship Id="rId27" Type="http://schemas.openxmlformats.org/officeDocument/2006/relationships/slide" Target="slides/slide37.xml"/><Relationship Id="rId30" Type="http://schemas.openxmlformats.org/officeDocument/2006/relationships/slide" Target="slides/slide40.xml"/><Relationship Id="rId35" Type="http://schemas.openxmlformats.org/officeDocument/2006/relationships/slide" Target="slides/slide45.xml"/><Relationship Id="rId43" Type="http://schemas.openxmlformats.org/officeDocument/2006/relationships/slide" Target="slides/slide54.xml"/><Relationship Id="rId48" Type="http://schemas.openxmlformats.org/officeDocument/2006/relationships/slide" Target="slides/slide67.xml"/><Relationship Id="rId56" Type="http://schemas.openxmlformats.org/officeDocument/2006/relationships/slide" Target="slides/slide77.xml"/><Relationship Id="rId64" Type="http://schemas.openxmlformats.org/officeDocument/2006/relationships/slide" Target="slides/slide90.xml"/><Relationship Id="rId69" Type="http://schemas.openxmlformats.org/officeDocument/2006/relationships/slide" Target="slides/slide96.xml"/><Relationship Id="rId77" Type="http://schemas.openxmlformats.org/officeDocument/2006/relationships/slide" Target="slides/slide111.xml"/><Relationship Id="rId100" Type="http://schemas.openxmlformats.org/officeDocument/2006/relationships/slide" Target="slides/slide143.xml"/><Relationship Id="rId105" Type="http://schemas.openxmlformats.org/officeDocument/2006/relationships/slide" Target="slides/slide149.xml"/><Relationship Id="rId8" Type="http://schemas.openxmlformats.org/officeDocument/2006/relationships/slide" Target="slides/slide11.xml"/><Relationship Id="rId51" Type="http://schemas.openxmlformats.org/officeDocument/2006/relationships/slide" Target="slides/slide71.xml"/><Relationship Id="rId72" Type="http://schemas.openxmlformats.org/officeDocument/2006/relationships/slide" Target="slides/slide100.xml"/><Relationship Id="rId80" Type="http://schemas.openxmlformats.org/officeDocument/2006/relationships/slide" Target="slides/slide119.xml"/><Relationship Id="rId85" Type="http://schemas.openxmlformats.org/officeDocument/2006/relationships/slide" Target="slides/slide126.xml"/><Relationship Id="rId93" Type="http://schemas.openxmlformats.org/officeDocument/2006/relationships/slide" Target="slides/slide135.xml"/><Relationship Id="rId98" Type="http://schemas.openxmlformats.org/officeDocument/2006/relationships/slide" Target="slides/slide141.xml"/><Relationship Id="rId3" Type="http://schemas.openxmlformats.org/officeDocument/2006/relationships/slide" Target="slides/slide3.xml"/><Relationship Id="rId12" Type="http://schemas.openxmlformats.org/officeDocument/2006/relationships/slide" Target="slides/slide15.xml"/><Relationship Id="rId17" Type="http://schemas.openxmlformats.org/officeDocument/2006/relationships/slide" Target="slides/slide21.xml"/><Relationship Id="rId25" Type="http://schemas.openxmlformats.org/officeDocument/2006/relationships/slide" Target="slides/slide29.xml"/><Relationship Id="rId33" Type="http://schemas.openxmlformats.org/officeDocument/2006/relationships/slide" Target="slides/slide43.xml"/><Relationship Id="rId38" Type="http://schemas.openxmlformats.org/officeDocument/2006/relationships/slide" Target="slides/slide48.xml"/><Relationship Id="rId46" Type="http://schemas.openxmlformats.org/officeDocument/2006/relationships/slide" Target="slides/slide59.xml"/><Relationship Id="rId59" Type="http://schemas.openxmlformats.org/officeDocument/2006/relationships/slide" Target="slides/slide80.xml"/><Relationship Id="rId67" Type="http://schemas.openxmlformats.org/officeDocument/2006/relationships/slide" Target="slides/slide94.xml"/><Relationship Id="rId103" Type="http://schemas.openxmlformats.org/officeDocument/2006/relationships/slide" Target="slides/slide147.xml"/><Relationship Id="rId20" Type="http://schemas.openxmlformats.org/officeDocument/2006/relationships/slide" Target="slides/slide24.xml"/><Relationship Id="rId41" Type="http://schemas.openxmlformats.org/officeDocument/2006/relationships/slide" Target="slides/slide51.xml"/><Relationship Id="rId54" Type="http://schemas.openxmlformats.org/officeDocument/2006/relationships/slide" Target="slides/slide75.xml"/><Relationship Id="rId62" Type="http://schemas.openxmlformats.org/officeDocument/2006/relationships/slide" Target="slides/slide87.xml"/><Relationship Id="rId70" Type="http://schemas.openxmlformats.org/officeDocument/2006/relationships/slide" Target="slides/slide98.xml"/><Relationship Id="rId75" Type="http://schemas.openxmlformats.org/officeDocument/2006/relationships/slide" Target="slides/slide108.xml"/><Relationship Id="rId83" Type="http://schemas.openxmlformats.org/officeDocument/2006/relationships/slide" Target="slides/slide124.xml"/><Relationship Id="rId88" Type="http://schemas.openxmlformats.org/officeDocument/2006/relationships/slide" Target="slides/slide130.xml"/><Relationship Id="rId91" Type="http://schemas.openxmlformats.org/officeDocument/2006/relationships/slide" Target="slides/slide133.xml"/><Relationship Id="rId96" Type="http://schemas.openxmlformats.org/officeDocument/2006/relationships/slide" Target="slides/slide139.xml"/><Relationship Id="rId1" Type="http://schemas.openxmlformats.org/officeDocument/2006/relationships/slide" Target="slides/slide1.xml"/><Relationship Id="rId6" Type="http://schemas.openxmlformats.org/officeDocument/2006/relationships/slide" Target="slides/slide8.xml"/><Relationship Id="rId15" Type="http://schemas.openxmlformats.org/officeDocument/2006/relationships/slide" Target="slides/slide18.xml"/><Relationship Id="rId23" Type="http://schemas.openxmlformats.org/officeDocument/2006/relationships/slide" Target="slides/slide27.xml"/><Relationship Id="rId28" Type="http://schemas.openxmlformats.org/officeDocument/2006/relationships/slide" Target="slides/slide38.xml"/><Relationship Id="rId36" Type="http://schemas.openxmlformats.org/officeDocument/2006/relationships/slide" Target="slides/slide46.xml"/><Relationship Id="rId49" Type="http://schemas.openxmlformats.org/officeDocument/2006/relationships/slide" Target="slides/slide68.xml"/><Relationship Id="rId57" Type="http://schemas.openxmlformats.org/officeDocument/2006/relationships/slide" Target="slides/slide78.xml"/><Relationship Id="rId106" Type="http://schemas.openxmlformats.org/officeDocument/2006/relationships/slide" Target="slides/slide150.xml"/><Relationship Id="rId10" Type="http://schemas.openxmlformats.org/officeDocument/2006/relationships/slide" Target="slides/slide13.xml"/><Relationship Id="rId31" Type="http://schemas.openxmlformats.org/officeDocument/2006/relationships/slide" Target="slides/slide41.xml"/><Relationship Id="rId44" Type="http://schemas.openxmlformats.org/officeDocument/2006/relationships/slide" Target="slides/slide55.xml"/><Relationship Id="rId52" Type="http://schemas.openxmlformats.org/officeDocument/2006/relationships/slide" Target="slides/slide72.xml"/><Relationship Id="rId60" Type="http://schemas.openxmlformats.org/officeDocument/2006/relationships/slide" Target="slides/slide82.xml"/><Relationship Id="rId65" Type="http://schemas.openxmlformats.org/officeDocument/2006/relationships/slide" Target="slides/slide91.xml"/><Relationship Id="rId73" Type="http://schemas.openxmlformats.org/officeDocument/2006/relationships/slide" Target="slides/slide106.xml"/><Relationship Id="rId78" Type="http://schemas.openxmlformats.org/officeDocument/2006/relationships/slide" Target="slides/slide115.xml"/><Relationship Id="rId81" Type="http://schemas.openxmlformats.org/officeDocument/2006/relationships/slide" Target="slides/slide120.xml"/><Relationship Id="rId86" Type="http://schemas.openxmlformats.org/officeDocument/2006/relationships/slide" Target="slides/slide128.xml"/><Relationship Id="rId94" Type="http://schemas.openxmlformats.org/officeDocument/2006/relationships/slide" Target="slides/slide136.xml"/><Relationship Id="rId99" Type="http://schemas.openxmlformats.org/officeDocument/2006/relationships/slide" Target="slides/slide142.xml"/><Relationship Id="rId101" Type="http://schemas.openxmlformats.org/officeDocument/2006/relationships/slide" Target="slides/slide145.xml"/><Relationship Id="rId4" Type="http://schemas.openxmlformats.org/officeDocument/2006/relationships/slide" Target="slides/slide4.xml"/><Relationship Id="rId9" Type="http://schemas.openxmlformats.org/officeDocument/2006/relationships/slide" Target="slides/slide12.xml"/><Relationship Id="rId13" Type="http://schemas.openxmlformats.org/officeDocument/2006/relationships/slide" Target="slides/slide16.xml"/><Relationship Id="rId18" Type="http://schemas.openxmlformats.org/officeDocument/2006/relationships/slide" Target="slides/slide22.xml"/><Relationship Id="rId39" Type="http://schemas.openxmlformats.org/officeDocument/2006/relationships/slide" Target="slides/slide49.xml"/><Relationship Id="rId34" Type="http://schemas.openxmlformats.org/officeDocument/2006/relationships/slide" Target="slides/slide44.xml"/><Relationship Id="rId50" Type="http://schemas.openxmlformats.org/officeDocument/2006/relationships/slide" Target="slides/slide70.xml"/><Relationship Id="rId55" Type="http://schemas.openxmlformats.org/officeDocument/2006/relationships/slide" Target="slides/slide76.xml"/><Relationship Id="rId76" Type="http://schemas.openxmlformats.org/officeDocument/2006/relationships/slide" Target="slides/slide110.xml"/><Relationship Id="rId97" Type="http://schemas.openxmlformats.org/officeDocument/2006/relationships/slide" Target="slides/slide140.xml"/><Relationship Id="rId104" Type="http://schemas.openxmlformats.org/officeDocument/2006/relationships/slide" Target="slides/slide14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BCD9AE-A66E-474A-B6FF-88F10D56B48D}" type="doc">
      <dgm:prSet loTypeId="urn:microsoft.com/office/officeart/2005/8/layout/process1" loCatId="process" qsTypeId="urn:microsoft.com/office/officeart/2005/8/quickstyle/simple1" qsCatId="simple" csTypeId="urn:microsoft.com/office/officeart/2005/8/colors/accent1_2" csCatId="accent1" phldr="1"/>
      <dgm:spPr/>
    </dgm:pt>
    <dgm:pt modelId="{E959837A-AE63-400B-8B82-5F91CAEF6655}">
      <dgm:prSet phldrT="[文本]"/>
      <dgm:spPr>
        <a:solidFill>
          <a:schemeClr val="accent6"/>
        </a:solidFill>
      </dgm:spPr>
      <dgm:t>
        <a:bodyPr/>
        <a:lstStyle/>
        <a:p>
          <a:r>
            <a:rPr lang="zh-CN" altLang="en-US" b="1" dirty="0">
              <a:solidFill>
                <a:srgbClr val="000000"/>
              </a:solidFill>
              <a:effectLst>
                <a:outerShdw blurRad="38100" dist="38100" dir="2700000" algn="tl">
                  <a:srgbClr val="000000">
                    <a:alpha val="43137"/>
                  </a:srgbClr>
                </a:outerShdw>
              </a:effectLst>
            </a:rPr>
            <a:t>市场细分</a:t>
          </a:r>
        </a:p>
      </dgm:t>
    </dgm:pt>
    <dgm:pt modelId="{1BAA68D2-2372-4027-8710-286C868EDA8C}" type="parTrans" cxnId="{440B9D78-6EC4-4AE1-8DA5-EB0F1CFE0486}">
      <dgm:prSet/>
      <dgm:spPr/>
      <dgm:t>
        <a:bodyPr/>
        <a:lstStyle/>
        <a:p>
          <a:endParaRPr lang="zh-CN" altLang="en-US"/>
        </a:p>
      </dgm:t>
    </dgm:pt>
    <dgm:pt modelId="{3F328DAA-00CC-4FD8-8115-83F8DB87B928}" type="sibTrans" cxnId="{440B9D78-6EC4-4AE1-8DA5-EB0F1CFE0486}">
      <dgm:prSet/>
      <dgm:spPr>
        <a:ln>
          <a:solidFill>
            <a:schemeClr val="tx1">
              <a:lumMod val="60000"/>
              <a:lumOff val="40000"/>
            </a:schemeClr>
          </a:solidFill>
        </a:ln>
      </dgm:spPr>
      <dgm:t>
        <a:bodyPr/>
        <a:lstStyle/>
        <a:p>
          <a:endParaRPr lang="zh-CN" altLang="en-US"/>
        </a:p>
      </dgm:t>
    </dgm:pt>
    <dgm:pt modelId="{5D9B4FDF-BFFB-46A8-92AA-7ABDB4C424B0}">
      <dgm:prSet phldrT="[文本]"/>
      <dgm:spPr>
        <a:solidFill>
          <a:schemeClr val="accent6"/>
        </a:solidFill>
      </dgm:spPr>
      <dgm:t>
        <a:bodyPr/>
        <a:lstStyle/>
        <a:p>
          <a:r>
            <a:rPr lang="zh-CN" altLang="en-US" b="1" dirty="0">
              <a:solidFill>
                <a:srgbClr val="000000"/>
              </a:solidFill>
              <a:effectLst>
                <a:outerShdw blurRad="38100" dist="38100" dir="2700000" algn="tl">
                  <a:srgbClr val="000000">
                    <a:alpha val="43137"/>
                  </a:srgbClr>
                </a:outerShdw>
              </a:effectLst>
            </a:rPr>
            <a:t>评估细分市场</a:t>
          </a:r>
        </a:p>
      </dgm:t>
    </dgm:pt>
    <dgm:pt modelId="{1565EF38-E2D4-4F03-BAFE-FB2905F8D6BE}" type="parTrans" cxnId="{FF407229-CF90-4D8C-B807-E1101E312F3F}">
      <dgm:prSet/>
      <dgm:spPr/>
      <dgm:t>
        <a:bodyPr/>
        <a:lstStyle/>
        <a:p>
          <a:endParaRPr lang="zh-CN" altLang="en-US"/>
        </a:p>
      </dgm:t>
    </dgm:pt>
    <dgm:pt modelId="{9F60AB66-C3FC-47B3-BE28-32D39293485A}" type="sibTrans" cxnId="{FF407229-CF90-4D8C-B807-E1101E312F3F}">
      <dgm:prSet/>
      <dgm:spPr>
        <a:ln>
          <a:solidFill>
            <a:schemeClr val="tx1">
              <a:lumMod val="60000"/>
              <a:lumOff val="40000"/>
            </a:schemeClr>
          </a:solidFill>
        </a:ln>
      </dgm:spPr>
      <dgm:t>
        <a:bodyPr/>
        <a:lstStyle/>
        <a:p>
          <a:endParaRPr lang="zh-CN" altLang="en-US"/>
        </a:p>
      </dgm:t>
    </dgm:pt>
    <dgm:pt modelId="{6053C5F3-B9BD-44B2-9F5A-6B231E63B022}">
      <dgm:prSet phldrT="[文本]"/>
      <dgm:spPr>
        <a:solidFill>
          <a:schemeClr val="accent6"/>
        </a:solidFill>
      </dgm:spPr>
      <dgm:t>
        <a:bodyPr/>
        <a:lstStyle/>
        <a:p>
          <a:r>
            <a:rPr lang="zh-CN" altLang="en-US" b="1" dirty="0">
              <a:solidFill>
                <a:srgbClr val="000000"/>
              </a:solidFill>
              <a:effectLst>
                <a:outerShdw blurRad="38100" dist="38100" dir="2700000" algn="tl">
                  <a:srgbClr val="000000">
                    <a:alpha val="43137"/>
                  </a:srgbClr>
                </a:outerShdw>
              </a:effectLst>
            </a:rPr>
            <a:t>尝试新战略</a:t>
          </a:r>
        </a:p>
      </dgm:t>
    </dgm:pt>
    <dgm:pt modelId="{A4885A4E-E9DF-45E9-B74D-C3086B4D6E2B}" type="parTrans" cxnId="{81772667-02ED-4D46-8D07-A80E85AD52DA}">
      <dgm:prSet/>
      <dgm:spPr/>
      <dgm:t>
        <a:bodyPr/>
        <a:lstStyle/>
        <a:p>
          <a:endParaRPr lang="zh-CN" altLang="en-US"/>
        </a:p>
      </dgm:t>
    </dgm:pt>
    <dgm:pt modelId="{95356AB5-8FD9-4D54-AA1F-B5732EA8754E}" type="sibTrans" cxnId="{81772667-02ED-4D46-8D07-A80E85AD52DA}">
      <dgm:prSet/>
      <dgm:spPr/>
      <dgm:t>
        <a:bodyPr/>
        <a:lstStyle/>
        <a:p>
          <a:endParaRPr lang="zh-CN" altLang="en-US"/>
        </a:p>
      </dgm:t>
    </dgm:pt>
    <dgm:pt modelId="{C25435EE-6BAF-48FD-839D-F280720EAB89}">
      <dgm:prSet phldrT="[文本]"/>
      <dgm:spPr>
        <a:solidFill>
          <a:schemeClr val="accent6"/>
        </a:solidFill>
      </dgm:spPr>
      <dgm:t>
        <a:bodyPr/>
        <a:lstStyle/>
        <a:p>
          <a:r>
            <a:rPr lang="zh-CN" altLang="en-US" b="1" dirty="0">
              <a:solidFill>
                <a:srgbClr val="000000"/>
              </a:solidFill>
              <a:effectLst>
                <a:outerShdw blurRad="38100" dist="38100" dir="2700000" algn="tl">
                  <a:srgbClr val="000000">
                    <a:alpha val="43137"/>
                  </a:srgbClr>
                </a:outerShdw>
              </a:effectLst>
            </a:rPr>
            <a:t>定位细分市场</a:t>
          </a:r>
        </a:p>
      </dgm:t>
    </dgm:pt>
    <dgm:pt modelId="{94432BAF-E8E5-4153-9E02-F57C1A8997A5}" type="parTrans" cxnId="{62304DD3-E57E-4BD7-BFAA-B843B99AFA2B}">
      <dgm:prSet/>
      <dgm:spPr/>
      <dgm:t>
        <a:bodyPr/>
        <a:lstStyle/>
        <a:p>
          <a:endParaRPr lang="zh-CN" altLang="en-US"/>
        </a:p>
      </dgm:t>
    </dgm:pt>
    <dgm:pt modelId="{AF96CFCF-FCA8-4AA3-8013-A04A28FD6644}" type="sibTrans" cxnId="{62304DD3-E57E-4BD7-BFAA-B843B99AFA2B}">
      <dgm:prSet/>
      <dgm:spPr>
        <a:ln>
          <a:solidFill>
            <a:schemeClr val="tx1">
              <a:lumMod val="60000"/>
              <a:lumOff val="40000"/>
            </a:schemeClr>
          </a:solidFill>
        </a:ln>
      </dgm:spPr>
      <dgm:t>
        <a:bodyPr/>
        <a:lstStyle/>
        <a:p>
          <a:endParaRPr lang="zh-CN" altLang="en-US"/>
        </a:p>
      </dgm:t>
    </dgm:pt>
    <dgm:pt modelId="{A8810D7F-3A4F-478E-BB9B-0DFE2EAF56F9}" type="pres">
      <dgm:prSet presAssocID="{36BCD9AE-A66E-474A-B6FF-88F10D56B48D}" presName="Name0" presStyleCnt="0">
        <dgm:presLayoutVars>
          <dgm:dir/>
          <dgm:resizeHandles val="exact"/>
        </dgm:presLayoutVars>
      </dgm:prSet>
      <dgm:spPr/>
    </dgm:pt>
    <dgm:pt modelId="{3F421CC4-3FDF-4FB4-AFC5-E91F1FC5285C}" type="pres">
      <dgm:prSet presAssocID="{E959837A-AE63-400B-8B82-5F91CAEF6655}" presName="node" presStyleLbl="node1" presStyleIdx="0" presStyleCnt="4">
        <dgm:presLayoutVars>
          <dgm:bulletEnabled val="1"/>
        </dgm:presLayoutVars>
      </dgm:prSet>
      <dgm:spPr/>
    </dgm:pt>
    <dgm:pt modelId="{0822CCA1-2C19-4E50-BEED-AA1CE71D42AA}" type="pres">
      <dgm:prSet presAssocID="{3F328DAA-00CC-4FD8-8115-83F8DB87B928}" presName="sibTrans" presStyleLbl="sibTrans2D1" presStyleIdx="0" presStyleCnt="3" custScaleX="139551"/>
      <dgm:spPr/>
    </dgm:pt>
    <dgm:pt modelId="{7E6F1873-0CEF-4FD9-9411-F700B590B6E5}" type="pres">
      <dgm:prSet presAssocID="{3F328DAA-00CC-4FD8-8115-83F8DB87B928}" presName="connectorText" presStyleLbl="sibTrans2D1" presStyleIdx="0" presStyleCnt="3"/>
      <dgm:spPr/>
    </dgm:pt>
    <dgm:pt modelId="{00196C51-D4F5-4A38-AEED-694FBC56478F}" type="pres">
      <dgm:prSet presAssocID="{5D9B4FDF-BFFB-46A8-92AA-7ABDB4C424B0}" presName="node" presStyleLbl="node1" presStyleIdx="1" presStyleCnt="4">
        <dgm:presLayoutVars>
          <dgm:bulletEnabled val="1"/>
        </dgm:presLayoutVars>
      </dgm:prSet>
      <dgm:spPr/>
    </dgm:pt>
    <dgm:pt modelId="{FF13EB41-04DF-4FE4-956A-69DC1853ED95}" type="pres">
      <dgm:prSet presAssocID="{9F60AB66-C3FC-47B3-BE28-32D39293485A}" presName="sibTrans" presStyleLbl="sibTrans2D1" presStyleIdx="1" presStyleCnt="3" custScaleX="126518"/>
      <dgm:spPr/>
    </dgm:pt>
    <dgm:pt modelId="{9F08A89D-2CE8-4CAB-8A5D-E34C9BB2F33E}" type="pres">
      <dgm:prSet presAssocID="{9F60AB66-C3FC-47B3-BE28-32D39293485A}" presName="connectorText" presStyleLbl="sibTrans2D1" presStyleIdx="1" presStyleCnt="3"/>
      <dgm:spPr/>
    </dgm:pt>
    <dgm:pt modelId="{58F2BB4A-3E58-46B6-9DC2-F46AFCDBFE65}" type="pres">
      <dgm:prSet presAssocID="{C25435EE-6BAF-48FD-839D-F280720EAB89}" presName="node" presStyleLbl="node1" presStyleIdx="2" presStyleCnt="4">
        <dgm:presLayoutVars>
          <dgm:bulletEnabled val="1"/>
        </dgm:presLayoutVars>
      </dgm:prSet>
      <dgm:spPr/>
    </dgm:pt>
    <dgm:pt modelId="{CD0A1C02-5826-418D-98F8-3B8FF320F609}" type="pres">
      <dgm:prSet presAssocID="{AF96CFCF-FCA8-4AA3-8013-A04A28FD6644}" presName="sibTrans" presStyleLbl="sibTrans2D1" presStyleIdx="2" presStyleCnt="3" custScaleX="113483"/>
      <dgm:spPr/>
    </dgm:pt>
    <dgm:pt modelId="{579F590A-D126-4CA5-8748-B108997D6047}" type="pres">
      <dgm:prSet presAssocID="{AF96CFCF-FCA8-4AA3-8013-A04A28FD6644}" presName="connectorText" presStyleLbl="sibTrans2D1" presStyleIdx="2" presStyleCnt="3"/>
      <dgm:spPr/>
    </dgm:pt>
    <dgm:pt modelId="{9F8C0EF8-EF2B-4754-94E2-6AA42DC6B609}" type="pres">
      <dgm:prSet presAssocID="{6053C5F3-B9BD-44B2-9F5A-6B231E63B022}" presName="node" presStyleLbl="node1" presStyleIdx="3" presStyleCnt="4">
        <dgm:presLayoutVars>
          <dgm:bulletEnabled val="1"/>
        </dgm:presLayoutVars>
      </dgm:prSet>
      <dgm:spPr/>
    </dgm:pt>
  </dgm:ptLst>
  <dgm:cxnLst>
    <dgm:cxn modelId="{8559FC09-6B9B-46F4-B862-3180BB38F670}" type="presOf" srcId="{9F60AB66-C3FC-47B3-BE28-32D39293485A}" destId="{9F08A89D-2CE8-4CAB-8A5D-E34C9BB2F33E}" srcOrd="1" destOrd="0" presId="urn:microsoft.com/office/officeart/2005/8/layout/process1"/>
    <dgm:cxn modelId="{2FFA8922-5939-4D87-BA4D-2D34AAA260A8}" type="presOf" srcId="{AF96CFCF-FCA8-4AA3-8013-A04A28FD6644}" destId="{CD0A1C02-5826-418D-98F8-3B8FF320F609}" srcOrd="0" destOrd="0" presId="urn:microsoft.com/office/officeart/2005/8/layout/process1"/>
    <dgm:cxn modelId="{FF407229-CF90-4D8C-B807-E1101E312F3F}" srcId="{36BCD9AE-A66E-474A-B6FF-88F10D56B48D}" destId="{5D9B4FDF-BFFB-46A8-92AA-7ABDB4C424B0}" srcOrd="1" destOrd="0" parTransId="{1565EF38-E2D4-4F03-BAFE-FB2905F8D6BE}" sibTransId="{9F60AB66-C3FC-47B3-BE28-32D39293485A}"/>
    <dgm:cxn modelId="{D585E45C-9CFF-4A19-8C11-51A73F82262F}" type="presOf" srcId="{C25435EE-6BAF-48FD-839D-F280720EAB89}" destId="{58F2BB4A-3E58-46B6-9DC2-F46AFCDBFE65}" srcOrd="0" destOrd="0" presId="urn:microsoft.com/office/officeart/2005/8/layout/process1"/>
    <dgm:cxn modelId="{81772667-02ED-4D46-8D07-A80E85AD52DA}" srcId="{36BCD9AE-A66E-474A-B6FF-88F10D56B48D}" destId="{6053C5F3-B9BD-44B2-9F5A-6B231E63B022}" srcOrd="3" destOrd="0" parTransId="{A4885A4E-E9DF-45E9-B74D-C3086B4D6E2B}" sibTransId="{95356AB5-8FD9-4D54-AA1F-B5732EA8754E}"/>
    <dgm:cxn modelId="{1AAA8969-3B30-49B6-BEE9-2F5CE8E4AAE3}" type="presOf" srcId="{6053C5F3-B9BD-44B2-9F5A-6B231E63B022}" destId="{9F8C0EF8-EF2B-4754-94E2-6AA42DC6B609}" srcOrd="0" destOrd="0" presId="urn:microsoft.com/office/officeart/2005/8/layout/process1"/>
    <dgm:cxn modelId="{F003C871-AD85-45B2-8526-E269DB8DBA60}" type="presOf" srcId="{9F60AB66-C3FC-47B3-BE28-32D39293485A}" destId="{FF13EB41-04DF-4FE4-956A-69DC1853ED95}" srcOrd="0" destOrd="0" presId="urn:microsoft.com/office/officeart/2005/8/layout/process1"/>
    <dgm:cxn modelId="{440B9D78-6EC4-4AE1-8DA5-EB0F1CFE0486}" srcId="{36BCD9AE-A66E-474A-B6FF-88F10D56B48D}" destId="{E959837A-AE63-400B-8B82-5F91CAEF6655}" srcOrd="0" destOrd="0" parTransId="{1BAA68D2-2372-4027-8710-286C868EDA8C}" sibTransId="{3F328DAA-00CC-4FD8-8115-83F8DB87B928}"/>
    <dgm:cxn modelId="{49E6AA5A-F3D3-4536-AAD6-2E77D56D0322}" type="presOf" srcId="{E959837A-AE63-400B-8B82-5F91CAEF6655}" destId="{3F421CC4-3FDF-4FB4-AFC5-E91F1FC5285C}" srcOrd="0" destOrd="0" presId="urn:microsoft.com/office/officeart/2005/8/layout/process1"/>
    <dgm:cxn modelId="{FB5C1F9F-5F41-4DD0-81E8-F57AD3645411}" type="presOf" srcId="{3F328DAA-00CC-4FD8-8115-83F8DB87B928}" destId="{7E6F1873-0CEF-4FD9-9411-F700B590B6E5}" srcOrd="1" destOrd="0" presId="urn:microsoft.com/office/officeart/2005/8/layout/process1"/>
    <dgm:cxn modelId="{1AA2B5A1-4ED9-4A9C-8258-F7EB65A5BBF4}" type="presOf" srcId="{3F328DAA-00CC-4FD8-8115-83F8DB87B928}" destId="{0822CCA1-2C19-4E50-BEED-AA1CE71D42AA}" srcOrd="0" destOrd="0" presId="urn:microsoft.com/office/officeart/2005/8/layout/process1"/>
    <dgm:cxn modelId="{8627D4C4-ACAA-4919-91EC-B759DB779EA7}" type="presOf" srcId="{AF96CFCF-FCA8-4AA3-8013-A04A28FD6644}" destId="{579F590A-D126-4CA5-8748-B108997D6047}" srcOrd="1" destOrd="0" presId="urn:microsoft.com/office/officeart/2005/8/layout/process1"/>
    <dgm:cxn modelId="{BA3EA1CB-3687-4FBA-B823-48A6B8DB52F8}" type="presOf" srcId="{36BCD9AE-A66E-474A-B6FF-88F10D56B48D}" destId="{A8810D7F-3A4F-478E-BB9B-0DFE2EAF56F9}" srcOrd="0" destOrd="0" presId="urn:microsoft.com/office/officeart/2005/8/layout/process1"/>
    <dgm:cxn modelId="{62304DD3-E57E-4BD7-BFAA-B843B99AFA2B}" srcId="{36BCD9AE-A66E-474A-B6FF-88F10D56B48D}" destId="{C25435EE-6BAF-48FD-839D-F280720EAB89}" srcOrd="2" destOrd="0" parTransId="{94432BAF-E8E5-4153-9E02-F57C1A8997A5}" sibTransId="{AF96CFCF-FCA8-4AA3-8013-A04A28FD6644}"/>
    <dgm:cxn modelId="{F1ECA3FF-BC22-4C5C-A836-0DAC0A06830B}" type="presOf" srcId="{5D9B4FDF-BFFB-46A8-92AA-7ABDB4C424B0}" destId="{00196C51-D4F5-4A38-AEED-694FBC56478F}" srcOrd="0" destOrd="0" presId="urn:microsoft.com/office/officeart/2005/8/layout/process1"/>
    <dgm:cxn modelId="{18C9A236-2749-473A-889F-A026D2B2C8A3}" type="presParOf" srcId="{A8810D7F-3A4F-478E-BB9B-0DFE2EAF56F9}" destId="{3F421CC4-3FDF-4FB4-AFC5-E91F1FC5285C}" srcOrd="0" destOrd="0" presId="urn:microsoft.com/office/officeart/2005/8/layout/process1"/>
    <dgm:cxn modelId="{1340C711-5C8F-4F40-B075-39FBA36D70A1}" type="presParOf" srcId="{A8810D7F-3A4F-478E-BB9B-0DFE2EAF56F9}" destId="{0822CCA1-2C19-4E50-BEED-AA1CE71D42AA}" srcOrd="1" destOrd="0" presId="urn:microsoft.com/office/officeart/2005/8/layout/process1"/>
    <dgm:cxn modelId="{7C13B31B-C307-4DE6-8CAC-3F2CC2E447BD}" type="presParOf" srcId="{0822CCA1-2C19-4E50-BEED-AA1CE71D42AA}" destId="{7E6F1873-0CEF-4FD9-9411-F700B590B6E5}" srcOrd="0" destOrd="0" presId="urn:microsoft.com/office/officeart/2005/8/layout/process1"/>
    <dgm:cxn modelId="{33FC77C8-33BB-474B-902C-D12111E9EF33}" type="presParOf" srcId="{A8810D7F-3A4F-478E-BB9B-0DFE2EAF56F9}" destId="{00196C51-D4F5-4A38-AEED-694FBC56478F}" srcOrd="2" destOrd="0" presId="urn:microsoft.com/office/officeart/2005/8/layout/process1"/>
    <dgm:cxn modelId="{EF576B96-EC33-4D2D-BD38-9A9F33527FD4}" type="presParOf" srcId="{A8810D7F-3A4F-478E-BB9B-0DFE2EAF56F9}" destId="{FF13EB41-04DF-4FE4-956A-69DC1853ED95}" srcOrd="3" destOrd="0" presId="urn:microsoft.com/office/officeart/2005/8/layout/process1"/>
    <dgm:cxn modelId="{FAB0B353-8085-4F98-B316-ECBBA37D03E4}" type="presParOf" srcId="{FF13EB41-04DF-4FE4-956A-69DC1853ED95}" destId="{9F08A89D-2CE8-4CAB-8A5D-E34C9BB2F33E}" srcOrd="0" destOrd="0" presId="urn:microsoft.com/office/officeart/2005/8/layout/process1"/>
    <dgm:cxn modelId="{DC6B5936-CF17-4532-914D-F200281604B4}" type="presParOf" srcId="{A8810D7F-3A4F-478E-BB9B-0DFE2EAF56F9}" destId="{58F2BB4A-3E58-46B6-9DC2-F46AFCDBFE65}" srcOrd="4" destOrd="0" presId="urn:microsoft.com/office/officeart/2005/8/layout/process1"/>
    <dgm:cxn modelId="{232E5C91-B84C-4E25-8881-A4D5E2B726CA}" type="presParOf" srcId="{A8810D7F-3A4F-478E-BB9B-0DFE2EAF56F9}" destId="{CD0A1C02-5826-418D-98F8-3B8FF320F609}" srcOrd="5" destOrd="0" presId="urn:microsoft.com/office/officeart/2005/8/layout/process1"/>
    <dgm:cxn modelId="{05F10084-AAC0-4A1B-976D-F5B943A8B0EC}" type="presParOf" srcId="{CD0A1C02-5826-418D-98F8-3B8FF320F609}" destId="{579F590A-D126-4CA5-8748-B108997D6047}" srcOrd="0" destOrd="0" presId="urn:microsoft.com/office/officeart/2005/8/layout/process1"/>
    <dgm:cxn modelId="{089FAE19-7BE3-4A01-A94E-C045C814B3AA}" type="presParOf" srcId="{A8810D7F-3A4F-478E-BB9B-0DFE2EAF56F9}" destId="{9F8C0EF8-EF2B-4754-94E2-6AA42DC6B609}"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9AACAF-9458-4F54-9A4F-72B198B72BCB}" type="doc">
      <dgm:prSet loTypeId="urn:microsoft.com/office/officeart/2005/8/layout/matrix2" loCatId="matrix" qsTypeId="urn:microsoft.com/office/officeart/2005/8/quickstyle/3d7" qsCatId="3D" csTypeId="urn:microsoft.com/office/officeart/2005/8/colors/accent1_2" csCatId="accent1" phldr="1"/>
      <dgm:spPr/>
      <dgm:t>
        <a:bodyPr/>
        <a:lstStyle/>
        <a:p>
          <a:endParaRPr lang="zh-CN" altLang="en-US"/>
        </a:p>
      </dgm:t>
    </dgm:pt>
    <dgm:pt modelId="{4183FA5D-DF23-4297-A1C8-F8C566221934}">
      <dgm:prSet phldrT="[文本]" custT="1"/>
      <dgm:spPr>
        <a:solidFill>
          <a:schemeClr val="accent2"/>
        </a:solidFill>
      </dgm:spPr>
      <dgm:t>
        <a:bodyPr/>
        <a:lstStyle/>
        <a:p>
          <a:r>
            <a:rPr lang="zh-CN" altLang="en-US" sz="2800" b="0" dirty="0">
              <a:latin typeface="黑体" pitchFamily="2" charset="-122"/>
              <a:ea typeface="黑体" pitchFamily="2" charset="-122"/>
            </a:rPr>
            <a:t>快速撇脂</a:t>
          </a:r>
        </a:p>
        <a:p>
          <a:r>
            <a:rPr lang="zh-CN" altLang="en-US" sz="2800" b="0" dirty="0">
              <a:latin typeface="黑体" pitchFamily="2" charset="-122"/>
              <a:ea typeface="黑体" pitchFamily="2" charset="-122"/>
            </a:rPr>
            <a:t>战略 </a:t>
          </a:r>
        </a:p>
      </dgm:t>
    </dgm:pt>
    <dgm:pt modelId="{2742DC8C-4789-4671-9C2D-61E889B7C6F7}" type="parTrans" cxnId="{D00C602C-3717-4676-B520-51AFD3493B64}">
      <dgm:prSet/>
      <dgm:spPr/>
      <dgm:t>
        <a:bodyPr/>
        <a:lstStyle/>
        <a:p>
          <a:endParaRPr lang="zh-CN" altLang="en-US"/>
        </a:p>
      </dgm:t>
    </dgm:pt>
    <dgm:pt modelId="{B9D15060-9763-47EF-86B8-321D63D4AF93}" type="sibTrans" cxnId="{D00C602C-3717-4676-B520-51AFD3493B64}">
      <dgm:prSet/>
      <dgm:spPr/>
      <dgm:t>
        <a:bodyPr/>
        <a:lstStyle/>
        <a:p>
          <a:endParaRPr lang="zh-CN" altLang="en-US"/>
        </a:p>
      </dgm:t>
    </dgm:pt>
    <dgm:pt modelId="{E90A6119-F5FD-4D77-9B34-AE3A2E592FA8}">
      <dgm:prSet phldrT="[文本]" custT="1"/>
      <dgm:spPr>
        <a:solidFill>
          <a:schemeClr val="accent2">
            <a:lumMod val="60000"/>
            <a:lumOff val="40000"/>
          </a:schemeClr>
        </a:solidFill>
      </dgm:spPr>
      <dgm:t>
        <a:bodyPr/>
        <a:lstStyle/>
        <a:p>
          <a:r>
            <a:rPr lang="zh-CN" altLang="en-US" sz="2800" b="0" dirty="0">
              <a:latin typeface="黑体" pitchFamily="2" charset="-122"/>
              <a:ea typeface="黑体" pitchFamily="2" charset="-122"/>
            </a:rPr>
            <a:t>缓慢撇脂</a:t>
          </a:r>
        </a:p>
        <a:p>
          <a:r>
            <a:rPr lang="zh-CN" altLang="en-US" sz="2800" b="0" dirty="0">
              <a:latin typeface="黑体" pitchFamily="2" charset="-122"/>
              <a:ea typeface="黑体" pitchFamily="2" charset="-122"/>
            </a:rPr>
            <a:t>战略 </a:t>
          </a:r>
        </a:p>
      </dgm:t>
    </dgm:pt>
    <dgm:pt modelId="{B39D88F3-E233-41A3-9A52-179227C79755}" type="parTrans" cxnId="{682513D7-2052-4DC2-83E0-AED97B2B1F5E}">
      <dgm:prSet/>
      <dgm:spPr/>
      <dgm:t>
        <a:bodyPr/>
        <a:lstStyle/>
        <a:p>
          <a:endParaRPr lang="zh-CN" altLang="en-US"/>
        </a:p>
      </dgm:t>
    </dgm:pt>
    <dgm:pt modelId="{FB58C072-6455-4D55-B430-609C5E97D289}" type="sibTrans" cxnId="{682513D7-2052-4DC2-83E0-AED97B2B1F5E}">
      <dgm:prSet/>
      <dgm:spPr/>
      <dgm:t>
        <a:bodyPr/>
        <a:lstStyle/>
        <a:p>
          <a:endParaRPr lang="zh-CN" altLang="en-US"/>
        </a:p>
      </dgm:t>
    </dgm:pt>
    <dgm:pt modelId="{E5C6C738-2CE1-4DAE-BF81-D2CA240F72BF}">
      <dgm:prSet phldrT="[文本]" custT="1">
        <dgm:style>
          <a:lnRef idx="1">
            <a:schemeClr val="accent6"/>
          </a:lnRef>
          <a:fillRef idx="3">
            <a:schemeClr val="accent6"/>
          </a:fillRef>
          <a:effectRef idx="2">
            <a:schemeClr val="accent6"/>
          </a:effectRef>
          <a:fontRef idx="minor">
            <a:schemeClr val="lt1"/>
          </a:fontRef>
        </dgm:style>
      </dgm:prSet>
      <dgm:spPr/>
      <dgm:t>
        <a:bodyPr/>
        <a:lstStyle/>
        <a:p>
          <a:r>
            <a:rPr lang="zh-CN" altLang="en-US" sz="2800" b="0" dirty="0">
              <a:latin typeface="黑体" pitchFamily="2" charset="-122"/>
              <a:ea typeface="黑体" pitchFamily="2" charset="-122"/>
            </a:rPr>
            <a:t>快速渗透</a:t>
          </a:r>
        </a:p>
        <a:p>
          <a:r>
            <a:rPr lang="zh-CN" altLang="en-US" sz="2800" b="0" dirty="0">
              <a:latin typeface="黑体" pitchFamily="2" charset="-122"/>
              <a:ea typeface="黑体" pitchFamily="2" charset="-122"/>
            </a:rPr>
            <a:t>战略 </a:t>
          </a:r>
        </a:p>
      </dgm:t>
    </dgm:pt>
    <dgm:pt modelId="{9D182553-EB32-4EEC-B4FF-64B2C532FE26}" type="parTrans" cxnId="{94539A2E-2731-462B-89B8-FD600C192892}">
      <dgm:prSet/>
      <dgm:spPr/>
      <dgm:t>
        <a:bodyPr/>
        <a:lstStyle/>
        <a:p>
          <a:endParaRPr lang="zh-CN" altLang="en-US"/>
        </a:p>
      </dgm:t>
    </dgm:pt>
    <dgm:pt modelId="{65CF7F3D-82E8-42AC-80CE-C870C9173816}" type="sibTrans" cxnId="{94539A2E-2731-462B-89B8-FD600C192892}">
      <dgm:prSet/>
      <dgm:spPr/>
      <dgm:t>
        <a:bodyPr/>
        <a:lstStyle/>
        <a:p>
          <a:endParaRPr lang="zh-CN" altLang="en-US"/>
        </a:p>
      </dgm:t>
    </dgm:pt>
    <dgm:pt modelId="{F51F6CE0-D072-41CE-A205-C45355E263CC}">
      <dgm:prSet phldrT="[文本]" custT="1">
        <dgm:style>
          <a:lnRef idx="1">
            <a:schemeClr val="accent6"/>
          </a:lnRef>
          <a:fillRef idx="3">
            <a:schemeClr val="accent6"/>
          </a:fillRef>
          <a:effectRef idx="2">
            <a:schemeClr val="accent6"/>
          </a:effectRef>
          <a:fontRef idx="minor">
            <a:schemeClr val="lt1"/>
          </a:fontRef>
        </dgm:style>
      </dgm:prSet>
      <dgm:spPr>
        <a:solidFill>
          <a:schemeClr val="accent6">
            <a:lumMod val="50000"/>
          </a:schemeClr>
        </a:solidFill>
      </dgm:spPr>
      <dgm:t>
        <a:bodyPr/>
        <a:lstStyle/>
        <a:p>
          <a:r>
            <a:rPr lang="zh-CN" altLang="en-US" sz="2800" b="0" dirty="0">
              <a:latin typeface="黑体" pitchFamily="2" charset="-122"/>
              <a:ea typeface="黑体" pitchFamily="2" charset="-122"/>
            </a:rPr>
            <a:t>缓慢渗透</a:t>
          </a:r>
        </a:p>
        <a:p>
          <a:r>
            <a:rPr lang="zh-CN" altLang="en-US" sz="2800" b="0" dirty="0">
              <a:latin typeface="黑体" pitchFamily="2" charset="-122"/>
              <a:ea typeface="黑体" pitchFamily="2" charset="-122"/>
            </a:rPr>
            <a:t>战略 </a:t>
          </a:r>
        </a:p>
      </dgm:t>
    </dgm:pt>
    <dgm:pt modelId="{CB1987ED-B206-42F4-8BEB-9ECFC230A19F}" type="parTrans" cxnId="{151DB50D-3EA7-4D3E-8061-D657429954C4}">
      <dgm:prSet/>
      <dgm:spPr/>
      <dgm:t>
        <a:bodyPr/>
        <a:lstStyle/>
        <a:p>
          <a:endParaRPr lang="zh-CN" altLang="en-US"/>
        </a:p>
      </dgm:t>
    </dgm:pt>
    <dgm:pt modelId="{61D6ED51-D470-48BA-BA77-DF4DE35610A4}" type="sibTrans" cxnId="{151DB50D-3EA7-4D3E-8061-D657429954C4}">
      <dgm:prSet/>
      <dgm:spPr/>
      <dgm:t>
        <a:bodyPr/>
        <a:lstStyle/>
        <a:p>
          <a:endParaRPr lang="zh-CN" altLang="en-US"/>
        </a:p>
      </dgm:t>
    </dgm:pt>
    <dgm:pt modelId="{80237E99-B46F-4137-B624-4EB28AB90E1B}" type="pres">
      <dgm:prSet presAssocID="{0D9AACAF-9458-4F54-9A4F-72B198B72BCB}" presName="matrix" presStyleCnt="0">
        <dgm:presLayoutVars>
          <dgm:chMax val="1"/>
          <dgm:dir/>
          <dgm:resizeHandles val="exact"/>
        </dgm:presLayoutVars>
      </dgm:prSet>
      <dgm:spPr/>
    </dgm:pt>
    <dgm:pt modelId="{A7841CF7-DF9B-45C7-8810-E30F0369AF5D}" type="pres">
      <dgm:prSet presAssocID="{0D9AACAF-9458-4F54-9A4F-72B198B72BCB}" presName="axisShape" presStyleLbl="bgShp" presStyleIdx="0" presStyleCnt="1"/>
      <dgm:spPr/>
    </dgm:pt>
    <dgm:pt modelId="{E12D40C0-D2B6-4926-8AE1-D7EDB71BB545}" type="pres">
      <dgm:prSet presAssocID="{0D9AACAF-9458-4F54-9A4F-72B198B72BCB}" presName="rect1" presStyleLbl="node1" presStyleIdx="0" presStyleCnt="4" custLinFactNeighborX="-886" custLinFactNeighborY="-1716">
        <dgm:presLayoutVars>
          <dgm:chMax val="0"/>
          <dgm:chPref val="0"/>
          <dgm:bulletEnabled val="1"/>
        </dgm:presLayoutVars>
      </dgm:prSet>
      <dgm:spPr/>
    </dgm:pt>
    <dgm:pt modelId="{9E45ED78-BEE0-46B3-9929-DB54443003E1}" type="pres">
      <dgm:prSet presAssocID="{0D9AACAF-9458-4F54-9A4F-72B198B72BCB}" presName="rect2" presStyleLbl="node1" presStyleIdx="1" presStyleCnt="4">
        <dgm:presLayoutVars>
          <dgm:chMax val="0"/>
          <dgm:chPref val="0"/>
          <dgm:bulletEnabled val="1"/>
        </dgm:presLayoutVars>
      </dgm:prSet>
      <dgm:spPr/>
    </dgm:pt>
    <dgm:pt modelId="{20CB7BCC-CF18-482E-8263-ADDCE83F2D21}" type="pres">
      <dgm:prSet presAssocID="{0D9AACAF-9458-4F54-9A4F-72B198B72BCB}" presName="rect3" presStyleLbl="node1" presStyleIdx="2" presStyleCnt="4">
        <dgm:presLayoutVars>
          <dgm:chMax val="0"/>
          <dgm:chPref val="0"/>
          <dgm:bulletEnabled val="1"/>
        </dgm:presLayoutVars>
      </dgm:prSet>
      <dgm:spPr/>
    </dgm:pt>
    <dgm:pt modelId="{4D1BF252-0EA6-452A-9526-02D788BE7478}" type="pres">
      <dgm:prSet presAssocID="{0D9AACAF-9458-4F54-9A4F-72B198B72BCB}" presName="rect4" presStyleLbl="node1" presStyleIdx="3" presStyleCnt="4">
        <dgm:presLayoutVars>
          <dgm:chMax val="0"/>
          <dgm:chPref val="0"/>
          <dgm:bulletEnabled val="1"/>
        </dgm:presLayoutVars>
      </dgm:prSet>
      <dgm:spPr/>
    </dgm:pt>
  </dgm:ptLst>
  <dgm:cxnLst>
    <dgm:cxn modelId="{C1CAF308-3DAF-428D-B2F2-7C0281134411}" type="presOf" srcId="{E90A6119-F5FD-4D77-9B34-AE3A2E592FA8}" destId="{9E45ED78-BEE0-46B3-9929-DB54443003E1}" srcOrd="0" destOrd="0" presId="urn:microsoft.com/office/officeart/2005/8/layout/matrix2"/>
    <dgm:cxn modelId="{151DB50D-3EA7-4D3E-8061-D657429954C4}" srcId="{0D9AACAF-9458-4F54-9A4F-72B198B72BCB}" destId="{F51F6CE0-D072-41CE-A205-C45355E263CC}" srcOrd="3" destOrd="0" parTransId="{CB1987ED-B206-42F4-8BEB-9ECFC230A19F}" sibTransId="{61D6ED51-D470-48BA-BA77-DF4DE35610A4}"/>
    <dgm:cxn modelId="{C69A3729-5045-4204-9DDB-ACABAC9EA7C3}" type="presOf" srcId="{4183FA5D-DF23-4297-A1C8-F8C566221934}" destId="{E12D40C0-D2B6-4926-8AE1-D7EDB71BB545}" srcOrd="0" destOrd="0" presId="urn:microsoft.com/office/officeart/2005/8/layout/matrix2"/>
    <dgm:cxn modelId="{D00C602C-3717-4676-B520-51AFD3493B64}" srcId="{0D9AACAF-9458-4F54-9A4F-72B198B72BCB}" destId="{4183FA5D-DF23-4297-A1C8-F8C566221934}" srcOrd="0" destOrd="0" parTransId="{2742DC8C-4789-4671-9C2D-61E889B7C6F7}" sibTransId="{B9D15060-9763-47EF-86B8-321D63D4AF93}"/>
    <dgm:cxn modelId="{94539A2E-2731-462B-89B8-FD600C192892}" srcId="{0D9AACAF-9458-4F54-9A4F-72B198B72BCB}" destId="{E5C6C738-2CE1-4DAE-BF81-D2CA240F72BF}" srcOrd="2" destOrd="0" parTransId="{9D182553-EB32-4EEC-B4FF-64B2C532FE26}" sibTransId="{65CF7F3D-82E8-42AC-80CE-C870C9173816}"/>
    <dgm:cxn modelId="{1A40454D-893B-4D91-AB10-24186E90DB6A}" type="presOf" srcId="{F51F6CE0-D072-41CE-A205-C45355E263CC}" destId="{4D1BF252-0EA6-452A-9526-02D788BE7478}" srcOrd="0" destOrd="0" presId="urn:microsoft.com/office/officeart/2005/8/layout/matrix2"/>
    <dgm:cxn modelId="{D2695A74-1574-4850-8BDA-B8F01A144B44}" type="presOf" srcId="{E5C6C738-2CE1-4DAE-BF81-D2CA240F72BF}" destId="{20CB7BCC-CF18-482E-8263-ADDCE83F2D21}" srcOrd="0" destOrd="0" presId="urn:microsoft.com/office/officeart/2005/8/layout/matrix2"/>
    <dgm:cxn modelId="{7D3097BD-CB5E-455B-A7DC-5B7A1EFCCBD5}" type="presOf" srcId="{0D9AACAF-9458-4F54-9A4F-72B198B72BCB}" destId="{80237E99-B46F-4137-B624-4EB28AB90E1B}" srcOrd="0" destOrd="0" presId="urn:microsoft.com/office/officeart/2005/8/layout/matrix2"/>
    <dgm:cxn modelId="{682513D7-2052-4DC2-83E0-AED97B2B1F5E}" srcId="{0D9AACAF-9458-4F54-9A4F-72B198B72BCB}" destId="{E90A6119-F5FD-4D77-9B34-AE3A2E592FA8}" srcOrd="1" destOrd="0" parTransId="{B39D88F3-E233-41A3-9A52-179227C79755}" sibTransId="{FB58C072-6455-4D55-B430-609C5E97D289}"/>
    <dgm:cxn modelId="{5D397B11-1E58-4695-A566-ADB94DE9FF4A}" type="presParOf" srcId="{80237E99-B46F-4137-B624-4EB28AB90E1B}" destId="{A7841CF7-DF9B-45C7-8810-E30F0369AF5D}" srcOrd="0" destOrd="0" presId="urn:microsoft.com/office/officeart/2005/8/layout/matrix2"/>
    <dgm:cxn modelId="{78FC1392-6FA6-4C64-B30E-FAA197A28338}" type="presParOf" srcId="{80237E99-B46F-4137-B624-4EB28AB90E1B}" destId="{E12D40C0-D2B6-4926-8AE1-D7EDB71BB545}" srcOrd="1" destOrd="0" presId="urn:microsoft.com/office/officeart/2005/8/layout/matrix2"/>
    <dgm:cxn modelId="{86524F30-870B-4DC6-83A0-2371DFFF8166}" type="presParOf" srcId="{80237E99-B46F-4137-B624-4EB28AB90E1B}" destId="{9E45ED78-BEE0-46B3-9929-DB54443003E1}" srcOrd="2" destOrd="0" presId="urn:microsoft.com/office/officeart/2005/8/layout/matrix2"/>
    <dgm:cxn modelId="{F3365178-115C-4EC2-9DC6-D5E1955E2514}" type="presParOf" srcId="{80237E99-B46F-4137-B624-4EB28AB90E1B}" destId="{20CB7BCC-CF18-482E-8263-ADDCE83F2D21}" srcOrd="3" destOrd="0" presId="urn:microsoft.com/office/officeart/2005/8/layout/matrix2"/>
    <dgm:cxn modelId="{5706430F-C311-4764-8E02-C5E15C58C193}" type="presParOf" srcId="{80237E99-B46F-4137-B624-4EB28AB90E1B}" destId="{4D1BF252-0EA6-452A-9526-02D788BE7478}" srcOrd="4" destOrd="0" presId="urn:microsoft.com/office/officeart/2005/8/layout/matrix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E13AA9F-4C19-4284-94AB-A71A2ED2BB4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04195A37-CC7A-45DA-810F-B8CF34BDD051}">
      <dgm:prSet phldrT="[文本]" custT="1"/>
      <dgm:spPr/>
      <dgm:t>
        <a:bodyPr/>
        <a:lstStyle/>
        <a:p>
          <a:r>
            <a:rPr lang="zh-CN" altLang="en-US" sz="3600" b="1" dirty="0">
              <a:latin typeface="楷体_GB2312" pitchFamily="49" charset="-122"/>
              <a:ea typeface="楷体_GB2312" pitchFamily="49" charset="-122"/>
            </a:rPr>
            <a:t>如何提升市场占有率？</a:t>
          </a:r>
        </a:p>
      </dgm:t>
    </dgm:pt>
    <dgm:pt modelId="{A31C7A66-4789-4EB3-9E81-5840D9CB74B5}" type="parTrans" cxnId="{83286BB7-9413-4AB5-8188-FCA3C19F26D4}">
      <dgm:prSet/>
      <dgm:spPr/>
      <dgm:t>
        <a:bodyPr/>
        <a:lstStyle/>
        <a:p>
          <a:endParaRPr lang="zh-CN" altLang="en-US"/>
        </a:p>
      </dgm:t>
    </dgm:pt>
    <dgm:pt modelId="{0458A09A-3C4B-4523-9414-A4B6C448D22A}" type="sibTrans" cxnId="{83286BB7-9413-4AB5-8188-FCA3C19F26D4}">
      <dgm:prSet/>
      <dgm:spPr/>
      <dgm:t>
        <a:bodyPr/>
        <a:lstStyle/>
        <a:p>
          <a:endParaRPr lang="zh-CN" altLang="en-US"/>
        </a:p>
      </dgm:t>
    </dgm:pt>
    <dgm:pt modelId="{8237E7C6-3C2B-45CB-B324-BA7126F83D90}">
      <dgm:prSet phldrT="[文本]" custT="1"/>
      <dgm:spPr/>
      <dgm:t>
        <a:bodyPr/>
        <a:lstStyle/>
        <a:p>
          <a:r>
            <a:rPr lang="zh-CN" altLang="en-US" sz="2600" b="1" dirty="0">
              <a:solidFill>
                <a:schemeClr val="accent5">
                  <a:lumMod val="50000"/>
                </a:schemeClr>
              </a:solidFill>
              <a:latin typeface="楷体_GB2312" pitchFamily="49" charset="-122"/>
              <a:ea typeface="楷体_GB2312" pitchFamily="49" charset="-122"/>
            </a:rPr>
            <a:t>产品单一？</a:t>
          </a:r>
          <a:r>
            <a:rPr lang="en-US" altLang="zh-CN" sz="2600" b="1" dirty="0">
              <a:solidFill>
                <a:schemeClr val="accent5">
                  <a:lumMod val="50000"/>
                </a:schemeClr>
              </a:solidFill>
              <a:latin typeface="楷体_GB2312" pitchFamily="49" charset="-122"/>
              <a:ea typeface="楷体_GB2312" pitchFamily="49" charset="-122"/>
            </a:rPr>
            <a:t>》》</a:t>
          </a:r>
          <a:r>
            <a:rPr lang="zh-CN" altLang="en-US" sz="2600" b="1" dirty="0">
              <a:solidFill>
                <a:schemeClr val="accent5">
                  <a:lumMod val="50000"/>
                </a:schemeClr>
              </a:solidFill>
              <a:latin typeface="楷体_GB2312" pitchFamily="49" charset="-122"/>
              <a:ea typeface="楷体_GB2312" pitchFamily="49" charset="-122"/>
            </a:rPr>
            <a:t>产品多样化</a:t>
          </a:r>
        </a:p>
      </dgm:t>
    </dgm:pt>
    <dgm:pt modelId="{0131312A-C383-4505-886F-86B8DE2ADE23}" type="parTrans" cxnId="{C99BF0A3-BB7C-4CEA-BAFF-AE2F41A99A0B}">
      <dgm:prSet/>
      <dgm:spPr/>
      <dgm:t>
        <a:bodyPr/>
        <a:lstStyle/>
        <a:p>
          <a:endParaRPr lang="zh-CN" altLang="en-US"/>
        </a:p>
      </dgm:t>
    </dgm:pt>
    <dgm:pt modelId="{FB97AAFB-9547-4384-B5F1-EE22C9DDF806}" type="sibTrans" cxnId="{C99BF0A3-BB7C-4CEA-BAFF-AE2F41A99A0B}">
      <dgm:prSet/>
      <dgm:spPr/>
      <dgm:t>
        <a:bodyPr/>
        <a:lstStyle/>
        <a:p>
          <a:endParaRPr lang="zh-CN" altLang="en-US"/>
        </a:p>
      </dgm:t>
    </dgm:pt>
    <dgm:pt modelId="{F64546E5-8269-42F3-A218-844CE177E102}">
      <dgm:prSet phldrT="[文本]" custT="1"/>
      <dgm:spPr/>
      <dgm:t>
        <a:bodyPr/>
        <a:lstStyle/>
        <a:p>
          <a:r>
            <a:rPr lang="zh-CN" altLang="en-US" sz="3600" dirty="0">
              <a:latin typeface="楷体_GB2312" pitchFamily="49" charset="-122"/>
              <a:ea typeface="楷体_GB2312" pitchFamily="49" charset="-122"/>
            </a:rPr>
            <a:t>交货率</a:t>
          </a:r>
        </a:p>
      </dgm:t>
    </dgm:pt>
    <dgm:pt modelId="{725708A3-0792-485C-9401-9ED3D17715EA}" type="parTrans" cxnId="{4D52D195-9DF7-49A9-A03A-54A974FEEED4}">
      <dgm:prSet/>
      <dgm:spPr/>
      <dgm:t>
        <a:bodyPr/>
        <a:lstStyle/>
        <a:p>
          <a:endParaRPr lang="zh-CN" altLang="en-US"/>
        </a:p>
      </dgm:t>
    </dgm:pt>
    <dgm:pt modelId="{45D2D724-24E7-4856-B7DF-FBB0C0655EF9}" type="sibTrans" cxnId="{4D52D195-9DF7-49A9-A03A-54A974FEEED4}">
      <dgm:prSet/>
      <dgm:spPr/>
      <dgm:t>
        <a:bodyPr/>
        <a:lstStyle/>
        <a:p>
          <a:endParaRPr lang="zh-CN" altLang="en-US"/>
        </a:p>
      </dgm:t>
    </dgm:pt>
    <dgm:pt modelId="{4FBD7C3D-0B79-4803-B270-42F5AD6F214A}">
      <dgm:prSet phldrT="[文本]" custT="1"/>
      <dgm:spPr/>
      <dgm:t>
        <a:bodyPr/>
        <a:lstStyle/>
        <a:p>
          <a:r>
            <a:rPr lang="zh-CN" altLang="en-US" sz="2600" b="1" dirty="0">
              <a:solidFill>
                <a:schemeClr val="accent5">
                  <a:lumMod val="50000"/>
                </a:schemeClr>
              </a:solidFill>
              <a:latin typeface="楷体_GB2312" pitchFamily="49" charset="-122"/>
              <a:ea typeface="楷体_GB2312" pitchFamily="49" charset="-122"/>
            </a:rPr>
            <a:t>市场空间大，产品有竞争力，产能低跟不上？</a:t>
          </a:r>
          <a:r>
            <a:rPr lang="en-US" altLang="zh-CN" sz="2600" b="1" dirty="0">
              <a:solidFill>
                <a:schemeClr val="accent5">
                  <a:lumMod val="50000"/>
                </a:schemeClr>
              </a:solidFill>
              <a:latin typeface="楷体_GB2312" pitchFamily="49" charset="-122"/>
              <a:ea typeface="楷体_GB2312" pitchFamily="49" charset="-122"/>
            </a:rPr>
            <a:t>》》</a:t>
          </a:r>
          <a:r>
            <a:rPr lang="zh-CN" altLang="en-US" sz="2600" b="1" dirty="0">
              <a:solidFill>
                <a:schemeClr val="accent5">
                  <a:lumMod val="50000"/>
                </a:schemeClr>
              </a:solidFill>
              <a:latin typeface="楷体_GB2312" pitchFamily="49" charset="-122"/>
              <a:ea typeface="楷体_GB2312" pitchFamily="49" charset="-122"/>
            </a:rPr>
            <a:t>扩大生产规模，做到产销平衡</a:t>
          </a:r>
        </a:p>
      </dgm:t>
    </dgm:pt>
    <dgm:pt modelId="{828BD1B5-C0F0-4357-85D8-BC12B7C2950A}" type="parTrans" cxnId="{04C11C1A-8D7D-4CB4-AA73-DBBA2186FF7D}">
      <dgm:prSet/>
      <dgm:spPr/>
      <dgm:t>
        <a:bodyPr/>
        <a:lstStyle/>
        <a:p>
          <a:endParaRPr lang="zh-CN" altLang="en-US"/>
        </a:p>
      </dgm:t>
    </dgm:pt>
    <dgm:pt modelId="{6DA35E91-FCA3-440F-9DB7-CA674AC3F4AE}" type="sibTrans" cxnId="{04C11C1A-8D7D-4CB4-AA73-DBBA2186FF7D}">
      <dgm:prSet/>
      <dgm:spPr/>
      <dgm:t>
        <a:bodyPr/>
        <a:lstStyle/>
        <a:p>
          <a:endParaRPr lang="zh-CN" altLang="en-US"/>
        </a:p>
      </dgm:t>
    </dgm:pt>
    <dgm:pt modelId="{30046551-78AC-4ECE-A82F-9377EC2BF8DA}">
      <dgm:prSet phldrT="[文本]" custT="1"/>
      <dgm:spPr/>
      <dgm:t>
        <a:bodyPr/>
        <a:lstStyle/>
        <a:p>
          <a:r>
            <a:rPr lang="zh-CN" altLang="en-US" sz="2600" b="1" dirty="0">
              <a:solidFill>
                <a:schemeClr val="accent5">
                  <a:lumMod val="50000"/>
                </a:schemeClr>
              </a:solidFill>
              <a:latin typeface="楷体_GB2312" pitchFamily="49" charset="-122"/>
              <a:ea typeface="楷体_GB2312" pitchFamily="49" charset="-122"/>
            </a:rPr>
            <a:t>市场单一或竞争激烈？</a:t>
          </a:r>
          <a:r>
            <a:rPr lang="en-US" altLang="zh-CN" sz="2600" b="1" dirty="0">
              <a:solidFill>
                <a:schemeClr val="accent5">
                  <a:lumMod val="50000"/>
                </a:schemeClr>
              </a:solidFill>
              <a:latin typeface="楷体_GB2312" pitchFamily="49" charset="-122"/>
              <a:ea typeface="楷体_GB2312" pitchFamily="49" charset="-122"/>
            </a:rPr>
            <a:t>》》</a:t>
          </a:r>
          <a:r>
            <a:rPr lang="zh-CN" altLang="en-US" sz="2600" b="1" dirty="0">
              <a:solidFill>
                <a:schemeClr val="accent5">
                  <a:lumMod val="50000"/>
                </a:schemeClr>
              </a:solidFill>
              <a:latin typeface="楷体_GB2312" pitchFamily="49" charset="-122"/>
              <a:ea typeface="楷体_GB2312" pitchFamily="49" charset="-122"/>
            </a:rPr>
            <a:t>开拓别的目标市场</a:t>
          </a:r>
        </a:p>
      </dgm:t>
    </dgm:pt>
    <dgm:pt modelId="{42B49837-1DDF-4882-8315-A7179F8DF092}" type="parTrans" cxnId="{EA720D0D-CBB4-449E-904A-BB3A3944F410}">
      <dgm:prSet/>
      <dgm:spPr/>
      <dgm:t>
        <a:bodyPr/>
        <a:lstStyle/>
        <a:p>
          <a:endParaRPr lang="zh-CN" altLang="en-US"/>
        </a:p>
      </dgm:t>
    </dgm:pt>
    <dgm:pt modelId="{819DD2E5-69D6-4C40-8C1F-EEDBB6112A26}" type="sibTrans" cxnId="{EA720D0D-CBB4-449E-904A-BB3A3944F410}">
      <dgm:prSet/>
      <dgm:spPr/>
      <dgm:t>
        <a:bodyPr/>
        <a:lstStyle/>
        <a:p>
          <a:endParaRPr lang="zh-CN" altLang="en-US"/>
        </a:p>
      </dgm:t>
    </dgm:pt>
    <dgm:pt modelId="{71DB1E79-7582-481C-9894-D6FCF2AD4495}">
      <dgm:prSet phldrT="[文本]" custT="1"/>
      <dgm:spPr/>
      <dgm:t>
        <a:bodyPr/>
        <a:lstStyle/>
        <a:p>
          <a:r>
            <a:rPr lang="zh-CN" altLang="en-US" sz="2600" b="1" dirty="0">
              <a:solidFill>
                <a:schemeClr val="accent5">
                  <a:lumMod val="50000"/>
                </a:schemeClr>
              </a:solidFill>
              <a:latin typeface="楷体_GB2312" pitchFamily="49" charset="-122"/>
              <a:ea typeface="楷体_GB2312" pitchFamily="49" charset="-122"/>
            </a:rPr>
            <a:t>市场竞争力不够？</a:t>
          </a:r>
          <a:r>
            <a:rPr lang="en-US" altLang="zh-CN" sz="2600" b="1" dirty="0">
              <a:solidFill>
                <a:schemeClr val="accent5">
                  <a:lumMod val="50000"/>
                </a:schemeClr>
              </a:solidFill>
              <a:latin typeface="楷体_GB2312" pitchFamily="49" charset="-122"/>
              <a:ea typeface="楷体_GB2312" pitchFamily="49" charset="-122"/>
            </a:rPr>
            <a:t>》》</a:t>
          </a:r>
          <a:r>
            <a:rPr lang="zh-CN" altLang="en-US" sz="2600" b="1" dirty="0">
              <a:solidFill>
                <a:schemeClr val="accent5">
                  <a:lumMod val="50000"/>
                </a:schemeClr>
              </a:solidFill>
              <a:latin typeface="楷体_GB2312" pitchFamily="49" charset="-122"/>
              <a:ea typeface="楷体_GB2312" pitchFamily="49" charset="-122"/>
            </a:rPr>
            <a:t>品牌宣传，价格促销</a:t>
          </a:r>
        </a:p>
      </dgm:t>
    </dgm:pt>
    <dgm:pt modelId="{596B6D52-64DC-4843-AC58-F607426C1B5B}" type="parTrans" cxnId="{9EAF8E59-A6F7-43A7-ACB2-BB8BF5E370EC}">
      <dgm:prSet/>
      <dgm:spPr/>
      <dgm:t>
        <a:bodyPr/>
        <a:lstStyle/>
        <a:p>
          <a:endParaRPr lang="zh-CN" altLang="en-US"/>
        </a:p>
      </dgm:t>
    </dgm:pt>
    <dgm:pt modelId="{5004F977-3056-4331-A645-8B6AF29DC4B5}" type="sibTrans" cxnId="{9EAF8E59-A6F7-43A7-ACB2-BB8BF5E370EC}">
      <dgm:prSet/>
      <dgm:spPr/>
      <dgm:t>
        <a:bodyPr/>
        <a:lstStyle/>
        <a:p>
          <a:endParaRPr lang="zh-CN" altLang="en-US"/>
        </a:p>
      </dgm:t>
    </dgm:pt>
    <dgm:pt modelId="{FE25F9E2-BB61-4240-9ACC-94FE9427482F}" type="pres">
      <dgm:prSet presAssocID="{DE13AA9F-4C19-4284-94AB-A71A2ED2BB49}" presName="linear" presStyleCnt="0">
        <dgm:presLayoutVars>
          <dgm:animLvl val="lvl"/>
          <dgm:resizeHandles val="exact"/>
        </dgm:presLayoutVars>
      </dgm:prSet>
      <dgm:spPr/>
    </dgm:pt>
    <dgm:pt modelId="{E07D6FF3-45FD-4DC2-94F2-D589A3E17AB6}" type="pres">
      <dgm:prSet presAssocID="{04195A37-CC7A-45DA-810F-B8CF34BDD051}" presName="parentText" presStyleLbl="node1" presStyleIdx="0" presStyleCnt="2" custScaleY="123593" custLinFactNeighborX="510" custLinFactNeighborY="2227">
        <dgm:presLayoutVars>
          <dgm:chMax val="0"/>
          <dgm:bulletEnabled val="1"/>
        </dgm:presLayoutVars>
      </dgm:prSet>
      <dgm:spPr/>
    </dgm:pt>
    <dgm:pt modelId="{3CF93290-5282-49DD-9D55-093CA76066C7}" type="pres">
      <dgm:prSet presAssocID="{04195A37-CC7A-45DA-810F-B8CF34BDD051}" presName="childText" presStyleLbl="revTx" presStyleIdx="0" presStyleCnt="2">
        <dgm:presLayoutVars>
          <dgm:bulletEnabled val="1"/>
        </dgm:presLayoutVars>
      </dgm:prSet>
      <dgm:spPr/>
    </dgm:pt>
    <dgm:pt modelId="{120F65FF-C0BE-431C-BB71-E805CA3EF2A7}" type="pres">
      <dgm:prSet presAssocID="{F64546E5-8269-42F3-A218-844CE177E102}" presName="parentText" presStyleLbl="node1" presStyleIdx="1" presStyleCnt="2" custLinFactNeighborX="-1191" custLinFactNeighborY="-863">
        <dgm:presLayoutVars>
          <dgm:chMax val="0"/>
          <dgm:bulletEnabled val="1"/>
        </dgm:presLayoutVars>
      </dgm:prSet>
      <dgm:spPr/>
    </dgm:pt>
    <dgm:pt modelId="{4E80EE70-2AA6-4450-95D0-EAF997302FF7}" type="pres">
      <dgm:prSet presAssocID="{F64546E5-8269-42F3-A218-844CE177E102}" presName="childText" presStyleLbl="revTx" presStyleIdx="1" presStyleCnt="2">
        <dgm:presLayoutVars>
          <dgm:bulletEnabled val="1"/>
        </dgm:presLayoutVars>
      </dgm:prSet>
      <dgm:spPr/>
    </dgm:pt>
  </dgm:ptLst>
  <dgm:cxnLst>
    <dgm:cxn modelId="{EA720D0D-CBB4-449E-904A-BB3A3944F410}" srcId="{04195A37-CC7A-45DA-810F-B8CF34BDD051}" destId="{30046551-78AC-4ECE-A82F-9377EC2BF8DA}" srcOrd="1" destOrd="0" parTransId="{42B49837-1DDF-4882-8315-A7179F8DF092}" sibTransId="{819DD2E5-69D6-4C40-8C1F-EEDBB6112A26}"/>
    <dgm:cxn modelId="{04C11C1A-8D7D-4CB4-AA73-DBBA2186FF7D}" srcId="{F64546E5-8269-42F3-A218-844CE177E102}" destId="{4FBD7C3D-0B79-4803-B270-42F5AD6F214A}" srcOrd="0" destOrd="0" parTransId="{828BD1B5-C0F0-4357-85D8-BC12B7C2950A}" sibTransId="{6DA35E91-FCA3-440F-9DB7-CA674AC3F4AE}"/>
    <dgm:cxn modelId="{13ED2845-EF71-4970-8725-F09424065138}" type="presOf" srcId="{30046551-78AC-4ECE-A82F-9377EC2BF8DA}" destId="{3CF93290-5282-49DD-9D55-093CA76066C7}" srcOrd="0" destOrd="1" presId="urn:microsoft.com/office/officeart/2005/8/layout/vList2"/>
    <dgm:cxn modelId="{E4AFC271-073F-412F-B12F-9F843AAF39EF}" type="presOf" srcId="{71DB1E79-7582-481C-9894-D6FCF2AD4495}" destId="{3CF93290-5282-49DD-9D55-093CA76066C7}" srcOrd="0" destOrd="2" presId="urn:microsoft.com/office/officeart/2005/8/layout/vList2"/>
    <dgm:cxn modelId="{B17BB358-181D-4E55-9427-C92F5ED4AFCD}" type="presOf" srcId="{4FBD7C3D-0B79-4803-B270-42F5AD6F214A}" destId="{4E80EE70-2AA6-4450-95D0-EAF997302FF7}" srcOrd="0" destOrd="0" presId="urn:microsoft.com/office/officeart/2005/8/layout/vList2"/>
    <dgm:cxn modelId="{9EAF8E59-A6F7-43A7-ACB2-BB8BF5E370EC}" srcId="{04195A37-CC7A-45DA-810F-B8CF34BDD051}" destId="{71DB1E79-7582-481C-9894-D6FCF2AD4495}" srcOrd="2" destOrd="0" parTransId="{596B6D52-64DC-4843-AC58-F607426C1B5B}" sibTransId="{5004F977-3056-4331-A645-8B6AF29DC4B5}"/>
    <dgm:cxn modelId="{30368987-3FA5-432B-ADAC-297A42124281}" type="presOf" srcId="{04195A37-CC7A-45DA-810F-B8CF34BDD051}" destId="{E07D6FF3-45FD-4DC2-94F2-D589A3E17AB6}" srcOrd="0" destOrd="0" presId="urn:microsoft.com/office/officeart/2005/8/layout/vList2"/>
    <dgm:cxn modelId="{4D52D195-9DF7-49A9-A03A-54A974FEEED4}" srcId="{DE13AA9F-4C19-4284-94AB-A71A2ED2BB49}" destId="{F64546E5-8269-42F3-A218-844CE177E102}" srcOrd="1" destOrd="0" parTransId="{725708A3-0792-485C-9401-9ED3D17715EA}" sibTransId="{45D2D724-24E7-4856-B7DF-FBB0C0655EF9}"/>
    <dgm:cxn modelId="{C99BF0A3-BB7C-4CEA-BAFF-AE2F41A99A0B}" srcId="{04195A37-CC7A-45DA-810F-B8CF34BDD051}" destId="{8237E7C6-3C2B-45CB-B324-BA7126F83D90}" srcOrd="0" destOrd="0" parTransId="{0131312A-C383-4505-886F-86B8DE2ADE23}" sibTransId="{FB97AAFB-9547-4384-B5F1-EE22C9DDF806}"/>
    <dgm:cxn modelId="{123772A6-1E35-481A-B07D-8B654B4E860D}" type="presOf" srcId="{DE13AA9F-4C19-4284-94AB-A71A2ED2BB49}" destId="{FE25F9E2-BB61-4240-9ACC-94FE9427482F}" srcOrd="0" destOrd="0" presId="urn:microsoft.com/office/officeart/2005/8/layout/vList2"/>
    <dgm:cxn modelId="{CE1042A8-5586-41DC-8077-83370B0AFE41}" type="presOf" srcId="{8237E7C6-3C2B-45CB-B324-BA7126F83D90}" destId="{3CF93290-5282-49DD-9D55-093CA76066C7}" srcOrd="0" destOrd="0" presId="urn:microsoft.com/office/officeart/2005/8/layout/vList2"/>
    <dgm:cxn modelId="{83286BB7-9413-4AB5-8188-FCA3C19F26D4}" srcId="{DE13AA9F-4C19-4284-94AB-A71A2ED2BB49}" destId="{04195A37-CC7A-45DA-810F-B8CF34BDD051}" srcOrd="0" destOrd="0" parTransId="{A31C7A66-4789-4EB3-9E81-5840D9CB74B5}" sibTransId="{0458A09A-3C4B-4523-9414-A4B6C448D22A}"/>
    <dgm:cxn modelId="{B1340CD3-F4C8-446D-9B05-3ABCC1B17E9E}" type="presOf" srcId="{F64546E5-8269-42F3-A218-844CE177E102}" destId="{120F65FF-C0BE-431C-BB71-E805CA3EF2A7}" srcOrd="0" destOrd="0" presId="urn:microsoft.com/office/officeart/2005/8/layout/vList2"/>
    <dgm:cxn modelId="{1AF922C2-7AA7-4F3C-8E5F-B989D2186545}" type="presParOf" srcId="{FE25F9E2-BB61-4240-9ACC-94FE9427482F}" destId="{E07D6FF3-45FD-4DC2-94F2-D589A3E17AB6}" srcOrd="0" destOrd="0" presId="urn:microsoft.com/office/officeart/2005/8/layout/vList2"/>
    <dgm:cxn modelId="{FDEE0639-A0BC-427F-B935-1477B0C5F7F7}" type="presParOf" srcId="{FE25F9E2-BB61-4240-9ACC-94FE9427482F}" destId="{3CF93290-5282-49DD-9D55-093CA76066C7}" srcOrd="1" destOrd="0" presId="urn:microsoft.com/office/officeart/2005/8/layout/vList2"/>
    <dgm:cxn modelId="{619D8A72-599D-48BB-8714-3F7A4A1A7300}" type="presParOf" srcId="{FE25F9E2-BB61-4240-9ACC-94FE9427482F}" destId="{120F65FF-C0BE-431C-BB71-E805CA3EF2A7}" srcOrd="2" destOrd="0" presId="urn:microsoft.com/office/officeart/2005/8/layout/vList2"/>
    <dgm:cxn modelId="{92AF788C-0768-4E8B-9C58-F261B2D04C0A}" type="presParOf" srcId="{FE25F9E2-BB61-4240-9ACC-94FE9427482F}" destId="{4E80EE70-2AA6-4450-95D0-EAF997302FF7}"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01374E6-EC44-49B1-A43E-08EF6C08C5E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E94C2CFB-6897-4155-AD11-C73A01B2A2D1}">
      <dgm:prSet phldrT="[文本]" custT="1">
        <dgm:style>
          <a:lnRef idx="2">
            <a:schemeClr val="dk1">
              <a:shade val="50000"/>
            </a:schemeClr>
          </a:lnRef>
          <a:fillRef idx="1">
            <a:schemeClr val="dk1"/>
          </a:fillRef>
          <a:effectRef idx="0">
            <a:schemeClr val="dk1"/>
          </a:effectRef>
          <a:fontRef idx="minor">
            <a:schemeClr val="lt1"/>
          </a:fontRef>
        </dgm:style>
      </dgm:prSet>
      <dgm:spPr/>
      <dgm:t>
        <a:bodyPr/>
        <a:lstStyle/>
        <a:p>
          <a:r>
            <a:rPr lang="zh-CN" altLang="en-US" sz="3600" dirty="0">
              <a:latin typeface="楷体_GB2312" pitchFamily="49" charset="-122"/>
              <a:ea typeface="楷体_GB2312" pitchFamily="49" charset="-122"/>
            </a:rPr>
            <a:t>营销力度不够</a:t>
          </a:r>
        </a:p>
      </dgm:t>
    </dgm:pt>
    <dgm:pt modelId="{BFCFEFB6-7C1F-40CD-90AF-DAC00D2D1951}" type="parTrans" cxnId="{5BADCDF5-778D-409E-9D87-AF927EE3F22B}">
      <dgm:prSet/>
      <dgm:spPr/>
      <dgm:t>
        <a:bodyPr/>
        <a:lstStyle/>
        <a:p>
          <a:endParaRPr lang="zh-CN" altLang="en-US"/>
        </a:p>
      </dgm:t>
    </dgm:pt>
    <dgm:pt modelId="{D19D77F9-4369-4459-A651-B89E86CD4388}" type="sibTrans" cxnId="{5BADCDF5-778D-409E-9D87-AF927EE3F22B}">
      <dgm:prSet/>
      <dgm:spPr/>
      <dgm:t>
        <a:bodyPr/>
        <a:lstStyle/>
        <a:p>
          <a:endParaRPr lang="zh-CN" altLang="en-US"/>
        </a:p>
      </dgm:t>
    </dgm:pt>
    <dgm:pt modelId="{08F894BF-9ECD-4C1A-8761-983574431CC2}">
      <dgm:prSet phldrT="[文本]" custT="1"/>
      <dgm:spPr/>
      <dgm:t>
        <a:bodyPr/>
        <a:lstStyle/>
        <a:p>
          <a:r>
            <a:rPr lang="zh-CN" altLang="en-US" sz="2600" dirty="0">
              <a:solidFill>
                <a:schemeClr val="accent5">
                  <a:lumMod val="50000"/>
                </a:schemeClr>
              </a:solidFill>
              <a:latin typeface="楷体_GB2312" pitchFamily="49" charset="-122"/>
              <a:ea typeface="楷体_GB2312" pitchFamily="49" charset="-122"/>
            </a:rPr>
            <a:t>产品价格，产品品牌分值过低</a:t>
          </a:r>
        </a:p>
      </dgm:t>
    </dgm:pt>
    <dgm:pt modelId="{FF7E8D21-AE8B-403A-B4E5-8EB82D5BDF9E}" type="parTrans" cxnId="{991024DE-A051-48FF-8E5C-EA6298D37192}">
      <dgm:prSet/>
      <dgm:spPr/>
      <dgm:t>
        <a:bodyPr/>
        <a:lstStyle/>
        <a:p>
          <a:endParaRPr lang="zh-CN" altLang="en-US"/>
        </a:p>
      </dgm:t>
    </dgm:pt>
    <dgm:pt modelId="{E904C6AB-6992-4D85-AD80-F80217811FB3}" type="sibTrans" cxnId="{991024DE-A051-48FF-8E5C-EA6298D37192}">
      <dgm:prSet/>
      <dgm:spPr/>
      <dgm:t>
        <a:bodyPr/>
        <a:lstStyle/>
        <a:p>
          <a:endParaRPr lang="zh-CN" altLang="en-US"/>
        </a:p>
      </dgm:t>
    </dgm:pt>
    <dgm:pt modelId="{EB57ABD7-999D-4A50-BAC9-F75D91E7D7C2}">
      <dgm:prSet phldrT="[文本]" custT="1"/>
      <dgm:spPr/>
      <dgm:t>
        <a:bodyPr/>
        <a:lstStyle/>
        <a:p>
          <a:r>
            <a:rPr lang="zh-CN" altLang="en-US" sz="2600" dirty="0">
              <a:solidFill>
                <a:schemeClr val="accent5">
                  <a:lumMod val="50000"/>
                </a:schemeClr>
              </a:solidFill>
              <a:latin typeface="楷体_GB2312" pitchFamily="49" charset="-122"/>
              <a:ea typeface="楷体_GB2312" pitchFamily="49" charset="-122"/>
            </a:rPr>
            <a:t>低价促销，多投入广告</a:t>
          </a:r>
        </a:p>
      </dgm:t>
    </dgm:pt>
    <dgm:pt modelId="{E51147D0-D9EB-4C68-A0CE-0B0751CD06E6}" type="parTrans" cxnId="{A0DB57EC-54F3-4E55-8A27-14A782254555}">
      <dgm:prSet/>
      <dgm:spPr/>
      <dgm:t>
        <a:bodyPr/>
        <a:lstStyle/>
        <a:p>
          <a:endParaRPr lang="zh-CN" altLang="en-US"/>
        </a:p>
      </dgm:t>
    </dgm:pt>
    <dgm:pt modelId="{55EF7FD3-D929-41AC-A0F5-498AD0861A49}" type="sibTrans" cxnId="{A0DB57EC-54F3-4E55-8A27-14A782254555}">
      <dgm:prSet/>
      <dgm:spPr/>
      <dgm:t>
        <a:bodyPr/>
        <a:lstStyle/>
        <a:p>
          <a:endParaRPr lang="zh-CN" altLang="en-US"/>
        </a:p>
      </dgm:t>
    </dgm:pt>
    <dgm:pt modelId="{2CA4D8DD-52BE-42D1-8794-63EF4E30A53A}">
      <dgm:prSet phldrT="[文本]" custT="1"/>
      <dgm:spPr/>
      <dgm:t>
        <a:bodyPr/>
        <a:lstStyle/>
        <a:p>
          <a:r>
            <a:rPr lang="zh-CN" altLang="en-US" sz="3600" dirty="0">
              <a:latin typeface="楷体_GB2312" pitchFamily="49" charset="-122"/>
              <a:ea typeface="楷体_GB2312" pitchFamily="49" charset="-122"/>
            </a:rPr>
            <a:t>产品本身问题</a:t>
          </a:r>
        </a:p>
      </dgm:t>
    </dgm:pt>
    <dgm:pt modelId="{C8C68310-E174-4889-9AEE-57D7DEEB2754}" type="parTrans" cxnId="{CC1F5D90-EFA9-4DBD-A6F1-0860737D06C8}">
      <dgm:prSet/>
      <dgm:spPr/>
      <dgm:t>
        <a:bodyPr/>
        <a:lstStyle/>
        <a:p>
          <a:endParaRPr lang="zh-CN" altLang="en-US"/>
        </a:p>
      </dgm:t>
    </dgm:pt>
    <dgm:pt modelId="{7B5AA81D-E1D4-40C4-B0D3-6B85A1E1559E}" type="sibTrans" cxnId="{CC1F5D90-EFA9-4DBD-A6F1-0860737D06C8}">
      <dgm:prSet/>
      <dgm:spPr/>
      <dgm:t>
        <a:bodyPr/>
        <a:lstStyle/>
        <a:p>
          <a:endParaRPr lang="zh-CN" altLang="en-US"/>
        </a:p>
      </dgm:t>
    </dgm:pt>
    <dgm:pt modelId="{908B304E-8AFC-4835-AAF5-0E043F66B6ED}">
      <dgm:prSet phldrT="[文本]" custT="1"/>
      <dgm:spPr/>
      <dgm:t>
        <a:bodyPr/>
        <a:lstStyle/>
        <a:p>
          <a:r>
            <a:rPr lang="zh-CN" altLang="en-US" sz="2600" dirty="0">
              <a:solidFill>
                <a:schemeClr val="accent5">
                  <a:lumMod val="50000"/>
                </a:schemeClr>
              </a:solidFill>
              <a:latin typeface="楷体_GB2312" pitchFamily="49" charset="-122"/>
              <a:ea typeface="楷体_GB2312" pitchFamily="49" charset="-122"/>
            </a:rPr>
            <a:t>产品功能分值过低</a:t>
          </a:r>
        </a:p>
      </dgm:t>
    </dgm:pt>
    <dgm:pt modelId="{6F59AB18-3184-4421-A30B-AAA5C5F35B31}" type="parTrans" cxnId="{2F8AF6CA-B4AC-4922-BECA-2C7A7CBB44C6}">
      <dgm:prSet/>
      <dgm:spPr/>
      <dgm:t>
        <a:bodyPr/>
        <a:lstStyle/>
        <a:p>
          <a:endParaRPr lang="zh-CN" altLang="en-US"/>
        </a:p>
      </dgm:t>
    </dgm:pt>
    <dgm:pt modelId="{00AD0DBF-41D6-4E78-9C61-030E73665590}" type="sibTrans" cxnId="{2F8AF6CA-B4AC-4922-BECA-2C7A7CBB44C6}">
      <dgm:prSet/>
      <dgm:spPr/>
      <dgm:t>
        <a:bodyPr/>
        <a:lstStyle/>
        <a:p>
          <a:endParaRPr lang="zh-CN" altLang="en-US"/>
        </a:p>
      </dgm:t>
    </dgm:pt>
    <dgm:pt modelId="{FB8B626A-3372-4EDF-8885-5712BA38F79B}">
      <dgm:prSet phldrT="[文本]" custT="1"/>
      <dgm:spPr/>
      <dgm:t>
        <a:bodyPr/>
        <a:lstStyle/>
        <a:p>
          <a:r>
            <a:rPr lang="zh-CN" altLang="en-US" sz="2600" dirty="0">
              <a:solidFill>
                <a:schemeClr val="accent5">
                  <a:lumMod val="50000"/>
                </a:schemeClr>
              </a:solidFill>
              <a:latin typeface="楷体_GB2312" pitchFamily="49" charset="-122"/>
              <a:ea typeface="楷体_GB2312" pitchFamily="49" charset="-122"/>
            </a:rPr>
            <a:t>新设计产品</a:t>
          </a:r>
        </a:p>
      </dgm:t>
    </dgm:pt>
    <dgm:pt modelId="{0BC1FC76-18D1-4C6D-B058-3419869D10C7}" type="parTrans" cxnId="{A02E5BF8-B6D7-463F-A7AE-0D4B641A164E}">
      <dgm:prSet/>
      <dgm:spPr/>
      <dgm:t>
        <a:bodyPr/>
        <a:lstStyle/>
        <a:p>
          <a:endParaRPr lang="zh-CN" altLang="en-US"/>
        </a:p>
      </dgm:t>
    </dgm:pt>
    <dgm:pt modelId="{C957DCEA-6A6D-4D94-8710-110E513D5581}" type="sibTrans" cxnId="{A02E5BF8-B6D7-463F-A7AE-0D4B641A164E}">
      <dgm:prSet/>
      <dgm:spPr/>
      <dgm:t>
        <a:bodyPr/>
        <a:lstStyle/>
        <a:p>
          <a:endParaRPr lang="zh-CN" altLang="en-US"/>
        </a:p>
      </dgm:t>
    </dgm:pt>
    <dgm:pt modelId="{4B5E1ACF-1A85-4DB5-A892-D89A594634E8}">
      <dgm:prSet phldrT="[文本]" custT="1">
        <dgm:style>
          <a:lnRef idx="3">
            <a:schemeClr val="lt1"/>
          </a:lnRef>
          <a:fillRef idx="1">
            <a:schemeClr val="accent6"/>
          </a:fillRef>
          <a:effectRef idx="1">
            <a:schemeClr val="accent6"/>
          </a:effectRef>
          <a:fontRef idx="minor">
            <a:schemeClr val="lt1"/>
          </a:fontRef>
        </dgm:style>
      </dgm:prSet>
      <dgm:spPr/>
      <dgm:t>
        <a:bodyPr/>
        <a:lstStyle/>
        <a:p>
          <a:r>
            <a:rPr lang="zh-CN" altLang="en-US" sz="3600" dirty="0">
              <a:latin typeface="楷体_GB2312" pitchFamily="49" charset="-122"/>
              <a:ea typeface="楷体_GB2312" pitchFamily="49" charset="-122"/>
            </a:rPr>
            <a:t>销售能力或产能问题</a:t>
          </a:r>
        </a:p>
      </dgm:t>
    </dgm:pt>
    <dgm:pt modelId="{43F8DFF5-EE76-460E-A0B9-DA07928D5B45}" type="parTrans" cxnId="{1911C67C-12B3-4782-80D7-C988C5DDE215}">
      <dgm:prSet/>
      <dgm:spPr/>
      <dgm:t>
        <a:bodyPr/>
        <a:lstStyle/>
        <a:p>
          <a:endParaRPr lang="zh-CN" altLang="en-US"/>
        </a:p>
      </dgm:t>
    </dgm:pt>
    <dgm:pt modelId="{768C2D5B-2A11-4606-A225-88EC4A73207D}" type="sibTrans" cxnId="{1911C67C-12B3-4782-80D7-C988C5DDE215}">
      <dgm:prSet/>
      <dgm:spPr/>
      <dgm:t>
        <a:bodyPr/>
        <a:lstStyle/>
        <a:p>
          <a:endParaRPr lang="zh-CN" altLang="en-US"/>
        </a:p>
      </dgm:t>
    </dgm:pt>
    <dgm:pt modelId="{56C89044-D46D-4FDD-BC4F-53B4DACED92A}">
      <dgm:prSet phldrT="[文本]" custT="1"/>
      <dgm:spPr/>
      <dgm:t>
        <a:bodyPr/>
        <a:lstStyle/>
        <a:p>
          <a:r>
            <a:rPr lang="zh-CN" altLang="en-US" sz="2600" dirty="0">
              <a:solidFill>
                <a:schemeClr val="accent5">
                  <a:lumMod val="50000"/>
                </a:schemeClr>
              </a:solidFill>
              <a:latin typeface="楷体_GB2312" pitchFamily="49" charset="-122"/>
              <a:ea typeface="楷体_GB2312" pitchFamily="49" charset="-122"/>
            </a:rPr>
            <a:t>销售能力，产品口碑</a:t>
          </a:r>
        </a:p>
      </dgm:t>
    </dgm:pt>
    <dgm:pt modelId="{134F5CD9-BEF0-4A3F-B657-846641629A6F}" type="parTrans" cxnId="{A40FDCB4-474B-41DB-94D0-D5A3A7C7DAF1}">
      <dgm:prSet/>
      <dgm:spPr/>
      <dgm:t>
        <a:bodyPr/>
        <a:lstStyle/>
        <a:p>
          <a:endParaRPr lang="zh-CN" altLang="en-US"/>
        </a:p>
      </dgm:t>
    </dgm:pt>
    <dgm:pt modelId="{B70FAE7B-D7E5-48E3-A2CE-506EBC0C35AF}" type="sibTrans" cxnId="{A40FDCB4-474B-41DB-94D0-D5A3A7C7DAF1}">
      <dgm:prSet/>
      <dgm:spPr/>
      <dgm:t>
        <a:bodyPr/>
        <a:lstStyle/>
        <a:p>
          <a:endParaRPr lang="zh-CN" altLang="en-US"/>
        </a:p>
      </dgm:t>
    </dgm:pt>
    <dgm:pt modelId="{325936B6-EC63-4247-980F-00866EA6438C}">
      <dgm:prSet phldrT="[文本]" custT="1"/>
      <dgm:spPr/>
      <dgm:t>
        <a:bodyPr/>
        <a:lstStyle/>
        <a:p>
          <a:r>
            <a:rPr lang="zh-CN" altLang="en-US" sz="2600" dirty="0">
              <a:solidFill>
                <a:schemeClr val="accent5">
                  <a:lumMod val="50000"/>
                </a:schemeClr>
              </a:solidFill>
              <a:latin typeface="楷体_GB2312" pitchFamily="49" charset="-122"/>
              <a:ea typeface="楷体_GB2312" pitchFamily="49" charset="-122"/>
            </a:rPr>
            <a:t>多招聘销售人员，产能跟上</a:t>
          </a:r>
        </a:p>
      </dgm:t>
    </dgm:pt>
    <dgm:pt modelId="{678B1515-3B54-44B0-9D2B-7724BFF8B5CE}" type="parTrans" cxnId="{80888B89-65EB-4938-BD33-32D76B1BD9DA}">
      <dgm:prSet/>
      <dgm:spPr/>
      <dgm:t>
        <a:bodyPr/>
        <a:lstStyle/>
        <a:p>
          <a:endParaRPr lang="zh-CN" altLang="en-US"/>
        </a:p>
      </dgm:t>
    </dgm:pt>
    <dgm:pt modelId="{1992F321-803E-411D-9218-0B37C8582A81}" type="sibTrans" cxnId="{80888B89-65EB-4938-BD33-32D76B1BD9DA}">
      <dgm:prSet/>
      <dgm:spPr/>
      <dgm:t>
        <a:bodyPr/>
        <a:lstStyle/>
        <a:p>
          <a:endParaRPr lang="zh-CN" altLang="en-US"/>
        </a:p>
      </dgm:t>
    </dgm:pt>
    <dgm:pt modelId="{C5C27549-5790-4B37-B517-06E95AE8755B}" type="pres">
      <dgm:prSet presAssocID="{801374E6-EC44-49B1-A43E-08EF6C08C5ED}" presName="Name0" presStyleCnt="0">
        <dgm:presLayoutVars>
          <dgm:dir/>
          <dgm:animLvl val="lvl"/>
          <dgm:resizeHandles val="exact"/>
        </dgm:presLayoutVars>
      </dgm:prSet>
      <dgm:spPr/>
    </dgm:pt>
    <dgm:pt modelId="{20D07885-3403-4032-85A1-90DEA941044F}" type="pres">
      <dgm:prSet presAssocID="{E94C2CFB-6897-4155-AD11-C73A01B2A2D1}" presName="linNode" presStyleCnt="0"/>
      <dgm:spPr/>
    </dgm:pt>
    <dgm:pt modelId="{F5CFA61E-88C5-4FB3-A759-105D75E6EA91}" type="pres">
      <dgm:prSet presAssocID="{E94C2CFB-6897-4155-AD11-C73A01B2A2D1}" presName="parentText" presStyleLbl="node1" presStyleIdx="0" presStyleCnt="3" custScaleX="138826">
        <dgm:presLayoutVars>
          <dgm:chMax val="1"/>
          <dgm:bulletEnabled val="1"/>
        </dgm:presLayoutVars>
      </dgm:prSet>
      <dgm:spPr/>
    </dgm:pt>
    <dgm:pt modelId="{8FDF5199-B77C-4F5A-B6E4-EA90E9ADC105}" type="pres">
      <dgm:prSet presAssocID="{E94C2CFB-6897-4155-AD11-C73A01B2A2D1}" presName="descendantText" presStyleLbl="alignAccFollowNode1" presStyleIdx="0" presStyleCnt="3" custScaleX="113183" custLinFactNeighborX="-1739" custLinFactNeighborY="-577">
        <dgm:presLayoutVars>
          <dgm:bulletEnabled val="1"/>
        </dgm:presLayoutVars>
      </dgm:prSet>
      <dgm:spPr/>
    </dgm:pt>
    <dgm:pt modelId="{15C8B1DA-15F7-46C6-9AD2-615D3CAACF9A}" type="pres">
      <dgm:prSet presAssocID="{D19D77F9-4369-4459-A651-B89E86CD4388}" presName="sp" presStyleCnt="0"/>
      <dgm:spPr/>
    </dgm:pt>
    <dgm:pt modelId="{0759D169-CBD5-4589-BA5F-8611471292D8}" type="pres">
      <dgm:prSet presAssocID="{2CA4D8DD-52BE-42D1-8794-63EF4E30A53A}" presName="linNode" presStyleCnt="0"/>
      <dgm:spPr/>
    </dgm:pt>
    <dgm:pt modelId="{3B3020BC-C2C2-4D63-8CF3-80EC0BB61F9E}" type="pres">
      <dgm:prSet presAssocID="{2CA4D8DD-52BE-42D1-8794-63EF4E30A53A}" presName="parentText" presStyleLbl="node1" presStyleIdx="1" presStyleCnt="3" custScaleX="119947">
        <dgm:presLayoutVars>
          <dgm:chMax val="1"/>
          <dgm:bulletEnabled val="1"/>
        </dgm:presLayoutVars>
      </dgm:prSet>
      <dgm:spPr/>
    </dgm:pt>
    <dgm:pt modelId="{90386ECE-7038-4DB0-ABA8-16963C0A2284}" type="pres">
      <dgm:prSet presAssocID="{2CA4D8DD-52BE-42D1-8794-63EF4E30A53A}" presName="descendantText" presStyleLbl="alignAccFollowNode1" presStyleIdx="1" presStyleCnt="3" custLinFactNeighborX="623" custLinFactNeighborY="-1229">
        <dgm:presLayoutVars>
          <dgm:bulletEnabled val="1"/>
        </dgm:presLayoutVars>
      </dgm:prSet>
      <dgm:spPr/>
    </dgm:pt>
    <dgm:pt modelId="{3E9F1721-BCF2-454E-8EAA-DB315C17F924}" type="pres">
      <dgm:prSet presAssocID="{7B5AA81D-E1D4-40C4-B0D3-6B85A1E1559E}" presName="sp" presStyleCnt="0"/>
      <dgm:spPr/>
    </dgm:pt>
    <dgm:pt modelId="{9F750328-0A31-4FD8-B224-DCC7A9DBB7F2}" type="pres">
      <dgm:prSet presAssocID="{4B5E1ACF-1A85-4DB5-A892-D89A594634E8}" presName="linNode" presStyleCnt="0"/>
      <dgm:spPr/>
    </dgm:pt>
    <dgm:pt modelId="{D0795EB3-29D6-49A0-80AF-C4BD71A790EF}" type="pres">
      <dgm:prSet presAssocID="{4B5E1ACF-1A85-4DB5-A892-D89A594634E8}" presName="parentText" presStyleLbl="node1" presStyleIdx="2" presStyleCnt="3" custScaleX="123826">
        <dgm:presLayoutVars>
          <dgm:chMax val="1"/>
          <dgm:bulletEnabled val="1"/>
        </dgm:presLayoutVars>
      </dgm:prSet>
      <dgm:spPr/>
    </dgm:pt>
    <dgm:pt modelId="{87031726-32A0-4068-8EC0-D949D8F20A91}" type="pres">
      <dgm:prSet presAssocID="{4B5E1ACF-1A85-4DB5-A892-D89A594634E8}" presName="descendantText" presStyleLbl="alignAccFollowNode1" presStyleIdx="2" presStyleCnt="3" custLinFactNeighborX="623" custLinFactNeighborY="-1882">
        <dgm:presLayoutVars>
          <dgm:bulletEnabled val="1"/>
        </dgm:presLayoutVars>
      </dgm:prSet>
      <dgm:spPr/>
    </dgm:pt>
  </dgm:ptLst>
  <dgm:cxnLst>
    <dgm:cxn modelId="{602C3E01-FD17-4409-BB91-B81DF1C960FF}" type="presOf" srcId="{56C89044-D46D-4FDD-BC4F-53B4DACED92A}" destId="{87031726-32A0-4068-8EC0-D949D8F20A91}" srcOrd="0" destOrd="0" presId="urn:microsoft.com/office/officeart/2005/8/layout/vList5"/>
    <dgm:cxn modelId="{0C50DA19-3AB2-408A-974D-744C31BE0D1A}" type="presOf" srcId="{E94C2CFB-6897-4155-AD11-C73A01B2A2D1}" destId="{F5CFA61E-88C5-4FB3-A759-105D75E6EA91}" srcOrd="0" destOrd="0" presId="urn:microsoft.com/office/officeart/2005/8/layout/vList5"/>
    <dgm:cxn modelId="{7364C529-D588-424B-B3C2-82BE949D2196}" type="presOf" srcId="{2CA4D8DD-52BE-42D1-8794-63EF4E30A53A}" destId="{3B3020BC-C2C2-4D63-8CF3-80EC0BB61F9E}" srcOrd="0" destOrd="0" presId="urn:microsoft.com/office/officeart/2005/8/layout/vList5"/>
    <dgm:cxn modelId="{1911C67C-12B3-4782-80D7-C988C5DDE215}" srcId="{801374E6-EC44-49B1-A43E-08EF6C08C5ED}" destId="{4B5E1ACF-1A85-4DB5-A892-D89A594634E8}" srcOrd="2" destOrd="0" parTransId="{43F8DFF5-EE76-460E-A0B9-DA07928D5B45}" sibTransId="{768C2D5B-2A11-4606-A225-88EC4A73207D}"/>
    <dgm:cxn modelId="{80888B89-65EB-4938-BD33-32D76B1BD9DA}" srcId="{4B5E1ACF-1A85-4DB5-A892-D89A594634E8}" destId="{325936B6-EC63-4247-980F-00866EA6438C}" srcOrd="1" destOrd="0" parTransId="{678B1515-3B54-44B0-9D2B-7724BFF8B5CE}" sibTransId="{1992F321-803E-411D-9218-0B37C8582A81}"/>
    <dgm:cxn modelId="{CC1F5D90-EFA9-4DBD-A6F1-0860737D06C8}" srcId="{801374E6-EC44-49B1-A43E-08EF6C08C5ED}" destId="{2CA4D8DD-52BE-42D1-8794-63EF4E30A53A}" srcOrd="1" destOrd="0" parTransId="{C8C68310-E174-4889-9AEE-57D7DEEB2754}" sibTransId="{7B5AA81D-E1D4-40C4-B0D3-6B85A1E1559E}"/>
    <dgm:cxn modelId="{547EC9A5-1BF6-4025-B9EC-01B910B31A57}" type="presOf" srcId="{08F894BF-9ECD-4C1A-8761-983574431CC2}" destId="{8FDF5199-B77C-4F5A-B6E4-EA90E9ADC105}" srcOrd="0" destOrd="0" presId="urn:microsoft.com/office/officeart/2005/8/layout/vList5"/>
    <dgm:cxn modelId="{485976A9-EE16-4B9E-B1A5-64D4AA59B10F}" type="presOf" srcId="{325936B6-EC63-4247-980F-00866EA6438C}" destId="{87031726-32A0-4068-8EC0-D949D8F20A91}" srcOrd="0" destOrd="1" presId="urn:microsoft.com/office/officeart/2005/8/layout/vList5"/>
    <dgm:cxn modelId="{2428F8AB-0352-400F-9FE4-B31ABD8E906D}" type="presOf" srcId="{801374E6-EC44-49B1-A43E-08EF6C08C5ED}" destId="{C5C27549-5790-4B37-B517-06E95AE8755B}" srcOrd="0" destOrd="0" presId="urn:microsoft.com/office/officeart/2005/8/layout/vList5"/>
    <dgm:cxn modelId="{A40FDCB4-474B-41DB-94D0-D5A3A7C7DAF1}" srcId="{4B5E1ACF-1A85-4DB5-A892-D89A594634E8}" destId="{56C89044-D46D-4FDD-BC4F-53B4DACED92A}" srcOrd="0" destOrd="0" parTransId="{134F5CD9-BEF0-4A3F-B657-846641629A6F}" sibTransId="{B70FAE7B-D7E5-48E3-A2CE-506EBC0C35AF}"/>
    <dgm:cxn modelId="{BEA07CBE-0DDF-48B1-AC86-55332AB90322}" type="presOf" srcId="{EB57ABD7-999D-4A50-BAC9-F75D91E7D7C2}" destId="{8FDF5199-B77C-4F5A-B6E4-EA90E9ADC105}" srcOrd="0" destOrd="1" presId="urn:microsoft.com/office/officeart/2005/8/layout/vList5"/>
    <dgm:cxn modelId="{632540C8-F86D-4A5A-BE86-324CE0EB77ED}" type="presOf" srcId="{FB8B626A-3372-4EDF-8885-5712BA38F79B}" destId="{90386ECE-7038-4DB0-ABA8-16963C0A2284}" srcOrd="0" destOrd="1" presId="urn:microsoft.com/office/officeart/2005/8/layout/vList5"/>
    <dgm:cxn modelId="{2F8AF6CA-B4AC-4922-BECA-2C7A7CBB44C6}" srcId="{2CA4D8DD-52BE-42D1-8794-63EF4E30A53A}" destId="{908B304E-8AFC-4835-AAF5-0E043F66B6ED}" srcOrd="0" destOrd="0" parTransId="{6F59AB18-3184-4421-A30B-AAA5C5F35B31}" sibTransId="{00AD0DBF-41D6-4E78-9C61-030E73665590}"/>
    <dgm:cxn modelId="{3E6F4DD1-0609-4C5D-AD90-040A18E893D8}" type="presOf" srcId="{4B5E1ACF-1A85-4DB5-A892-D89A594634E8}" destId="{D0795EB3-29D6-49A0-80AF-C4BD71A790EF}" srcOrd="0" destOrd="0" presId="urn:microsoft.com/office/officeart/2005/8/layout/vList5"/>
    <dgm:cxn modelId="{78C9C1D5-CF4B-42AA-AA15-9DFAC8B8A33A}" type="presOf" srcId="{908B304E-8AFC-4835-AAF5-0E043F66B6ED}" destId="{90386ECE-7038-4DB0-ABA8-16963C0A2284}" srcOrd="0" destOrd="0" presId="urn:microsoft.com/office/officeart/2005/8/layout/vList5"/>
    <dgm:cxn modelId="{991024DE-A051-48FF-8E5C-EA6298D37192}" srcId="{E94C2CFB-6897-4155-AD11-C73A01B2A2D1}" destId="{08F894BF-9ECD-4C1A-8761-983574431CC2}" srcOrd="0" destOrd="0" parTransId="{FF7E8D21-AE8B-403A-B4E5-8EB82D5BDF9E}" sibTransId="{E904C6AB-6992-4D85-AD80-F80217811FB3}"/>
    <dgm:cxn modelId="{A0DB57EC-54F3-4E55-8A27-14A782254555}" srcId="{E94C2CFB-6897-4155-AD11-C73A01B2A2D1}" destId="{EB57ABD7-999D-4A50-BAC9-F75D91E7D7C2}" srcOrd="1" destOrd="0" parTransId="{E51147D0-D9EB-4C68-A0CE-0B0751CD06E6}" sibTransId="{55EF7FD3-D929-41AC-A0F5-498AD0861A49}"/>
    <dgm:cxn modelId="{5BADCDF5-778D-409E-9D87-AF927EE3F22B}" srcId="{801374E6-EC44-49B1-A43E-08EF6C08C5ED}" destId="{E94C2CFB-6897-4155-AD11-C73A01B2A2D1}" srcOrd="0" destOrd="0" parTransId="{BFCFEFB6-7C1F-40CD-90AF-DAC00D2D1951}" sibTransId="{D19D77F9-4369-4459-A651-B89E86CD4388}"/>
    <dgm:cxn modelId="{A02E5BF8-B6D7-463F-A7AE-0D4B641A164E}" srcId="{2CA4D8DD-52BE-42D1-8794-63EF4E30A53A}" destId="{FB8B626A-3372-4EDF-8885-5712BA38F79B}" srcOrd="1" destOrd="0" parTransId="{0BC1FC76-18D1-4C6D-B058-3419869D10C7}" sibTransId="{C957DCEA-6A6D-4D94-8710-110E513D5581}"/>
    <dgm:cxn modelId="{E96F3755-F439-42F9-A402-F9EB57A38FE6}" type="presParOf" srcId="{C5C27549-5790-4B37-B517-06E95AE8755B}" destId="{20D07885-3403-4032-85A1-90DEA941044F}" srcOrd="0" destOrd="0" presId="urn:microsoft.com/office/officeart/2005/8/layout/vList5"/>
    <dgm:cxn modelId="{3A54AE7F-72C5-4EDD-9778-36CF70888A5A}" type="presParOf" srcId="{20D07885-3403-4032-85A1-90DEA941044F}" destId="{F5CFA61E-88C5-4FB3-A759-105D75E6EA91}" srcOrd="0" destOrd="0" presId="urn:microsoft.com/office/officeart/2005/8/layout/vList5"/>
    <dgm:cxn modelId="{67170654-C636-45F9-8AE3-80A7F334DDDB}" type="presParOf" srcId="{20D07885-3403-4032-85A1-90DEA941044F}" destId="{8FDF5199-B77C-4F5A-B6E4-EA90E9ADC105}" srcOrd="1" destOrd="0" presId="urn:microsoft.com/office/officeart/2005/8/layout/vList5"/>
    <dgm:cxn modelId="{4445FFC6-CC8B-4769-B31C-1E01BEB384E1}" type="presParOf" srcId="{C5C27549-5790-4B37-B517-06E95AE8755B}" destId="{15C8B1DA-15F7-46C6-9AD2-615D3CAACF9A}" srcOrd="1" destOrd="0" presId="urn:microsoft.com/office/officeart/2005/8/layout/vList5"/>
    <dgm:cxn modelId="{40AB5BE5-7E30-498F-A696-09414109BD77}" type="presParOf" srcId="{C5C27549-5790-4B37-B517-06E95AE8755B}" destId="{0759D169-CBD5-4589-BA5F-8611471292D8}" srcOrd="2" destOrd="0" presId="urn:microsoft.com/office/officeart/2005/8/layout/vList5"/>
    <dgm:cxn modelId="{29AF144C-4533-4854-9107-75D76511DFA8}" type="presParOf" srcId="{0759D169-CBD5-4589-BA5F-8611471292D8}" destId="{3B3020BC-C2C2-4D63-8CF3-80EC0BB61F9E}" srcOrd="0" destOrd="0" presId="urn:microsoft.com/office/officeart/2005/8/layout/vList5"/>
    <dgm:cxn modelId="{203C7E54-7F04-4B6D-8F24-3A940632FC66}" type="presParOf" srcId="{0759D169-CBD5-4589-BA5F-8611471292D8}" destId="{90386ECE-7038-4DB0-ABA8-16963C0A2284}" srcOrd="1" destOrd="0" presId="urn:microsoft.com/office/officeart/2005/8/layout/vList5"/>
    <dgm:cxn modelId="{0CA19137-A0AC-4A9E-AF2D-B1EEEDEA71E6}" type="presParOf" srcId="{C5C27549-5790-4B37-B517-06E95AE8755B}" destId="{3E9F1721-BCF2-454E-8EAA-DB315C17F924}" srcOrd="3" destOrd="0" presId="urn:microsoft.com/office/officeart/2005/8/layout/vList5"/>
    <dgm:cxn modelId="{CB52E0DD-4342-45DF-901E-165383F25A3B}" type="presParOf" srcId="{C5C27549-5790-4B37-B517-06E95AE8755B}" destId="{9F750328-0A31-4FD8-B224-DCC7A9DBB7F2}" srcOrd="4" destOrd="0" presId="urn:microsoft.com/office/officeart/2005/8/layout/vList5"/>
    <dgm:cxn modelId="{641456A4-982A-4103-A1E7-FA88EC97554F}" type="presParOf" srcId="{9F750328-0A31-4FD8-B224-DCC7A9DBB7F2}" destId="{D0795EB3-29D6-49A0-80AF-C4BD71A790EF}" srcOrd="0" destOrd="0" presId="urn:microsoft.com/office/officeart/2005/8/layout/vList5"/>
    <dgm:cxn modelId="{708ED6C6-AA53-4920-B7E1-6CEE7C1C162E}" type="presParOf" srcId="{9F750328-0A31-4FD8-B224-DCC7A9DBB7F2}" destId="{87031726-32A0-4068-8EC0-D949D8F20A91}"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32DC75A-04DC-4E49-B8D9-DFF0814D1466}"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B7E77C81-B1F1-484F-B637-4FA10866CD8A}">
      <dgm:prSet phldrT="[文本]">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zh-CN" altLang="en-US" dirty="0"/>
            <a:t>市场部</a:t>
          </a:r>
        </a:p>
      </dgm:t>
    </dgm:pt>
    <dgm:pt modelId="{AB8193E6-9B72-48CB-967B-265546CF5AD4}" type="parTrans" cxnId="{6AB3FAE6-D79F-4A4E-9D0C-F6841600317E}">
      <dgm:prSet/>
      <dgm:spPr/>
      <dgm:t>
        <a:bodyPr/>
        <a:lstStyle/>
        <a:p>
          <a:endParaRPr lang="zh-CN" altLang="en-US"/>
        </a:p>
      </dgm:t>
    </dgm:pt>
    <dgm:pt modelId="{9A1B7D92-C480-4D3E-B596-68164F2CC782}" type="sibTrans" cxnId="{6AB3FAE6-D79F-4A4E-9D0C-F6841600317E}">
      <dgm:prSet/>
      <dgm:spPr/>
      <dgm:t>
        <a:bodyPr/>
        <a:lstStyle/>
        <a:p>
          <a:endParaRPr lang="zh-CN" altLang="en-US"/>
        </a:p>
      </dgm:t>
    </dgm:pt>
    <dgm:pt modelId="{1E82A3D7-DFEA-4695-A8C7-2F5D645AD5C6}">
      <dgm:prSet phldrT="[文本]" custT="1"/>
      <dgm:spPr/>
      <dgm:t>
        <a:bodyPr/>
        <a:lstStyle/>
        <a:p>
          <a:r>
            <a:rPr lang="zh-CN" altLang="en-US" sz="2400" b="1" dirty="0">
              <a:solidFill>
                <a:schemeClr val="accent5">
                  <a:lumMod val="50000"/>
                </a:schemeClr>
              </a:solidFill>
              <a:latin typeface="楷体_GB2312" pitchFamily="49" charset="-122"/>
              <a:ea typeface="楷体_GB2312" pitchFamily="49" charset="-122"/>
            </a:rPr>
            <a:t>品牌：通过提高广告投入来提升</a:t>
          </a:r>
        </a:p>
      </dgm:t>
    </dgm:pt>
    <dgm:pt modelId="{D35C52EA-AC55-4108-B30B-BC61720DE198}" type="parTrans" cxnId="{73C20EFB-ECE0-4FCC-8608-7114954F3533}">
      <dgm:prSet/>
      <dgm:spPr/>
      <dgm:t>
        <a:bodyPr/>
        <a:lstStyle/>
        <a:p>
          <a:endParaRPr lang="zh-CN" altLang="en-US"/>
        </a:p>
      </dgm:t>
    </dgm:pt>
    <dgm:pt modelId="{063AF67E-3DF3-41E4-A744-3ECCC92BB25B}" type="sibTrans" cxnId="{73C20EFB-ECE0-4FCC-8608-7114954F3533}">
      <dgm:prSet/>
      <dgm:spPr/>
      <dgm:t>
        <a:bodyPr/>
        <a:lstStyle/>
        <a:p>
          <a:endParaRPr lang="zh-CN" altLang="en-US"/>
        </a:p>
      </dgm:t>
    </dgm:pt>
    <dgm:pt modelId="{CCF2F253-BC52-4245-8D3B-5D9C048D820A}">
      <dgm:prSet phldrT="[文本]" custT="1"/>
      <dgm:spPr/>
      <dgm:t>
        <a:bodyPr/>
        <a:lstStyle/>
        <a:p>
          <a:r>
            <a:rPr lang="zh-CN" altLang="en-US" sz="2400" b="1" dirty="0">
              <a:solidFill>
                <a:schemeClr val="accent5">
                  <a:lumMod val="50000"/>
                </a:schemeClr>
              </a:solidFill>
              <a:latin typeface="楷体_GB2312" pitchFamily="49" charset="-122"/>
              <a:ea typeface="楷体_GB2312" pitchFamily="49" charset="-122"/>
            </a:rPr>
            <a:t>口碑：通过增长销售额来提升</a:t>
          </a:r>
        </a:p>
      </dgm:t>
    </dgm:pt>
    <dgm:pt modelId="{1F43539C-AFE9-4084-9B5B-CCACE5B4E5D2}" type="parTrans" cxnId="{2B43DF11-A784-441B-B546-4C7C2FF39E1E}">
      <dgm:prSet/>
      <dgm:spPr/>
      <dgm:t>
        <a:bodyPr/>
        <a:lstStyle/>
        <a:p>
          <a:endParaRPr lang="zh-CN" altLang="en-US"/>
        </a:p>
      </dgm:t>
    </dgm:pt>
    <dgm:pt modelId="{9B2CDC99-1226-4E96-BF67-4795404F880E}" type="sibTrans" cxnId="{2B43DF11-A784-441B-B546-4C7C2FF39E1E}">
      <dgm:prSet/>
      <dgm:spPr/>
      <dgm:t>
        <a:bodyPr/>
        <a:lstStyle/>
        <a:p>
          <a:endParaRPr lang="zh-CN" altLang="en-US"/>
        </a:p>
      </dgm:t>
    </dgm:pt>
    <dgm:pt modelId="{658A7EEE-43FC-42E7-8A55-912CA29C088E}">
      <dgm:prSet phldrT="[文本]"/>
      <dgm:spPr/>
      <dgm:t>
        <a:bodyPr/>
        <a:lstStyle/>
        <a:p>
          <a:r>
            <a:rPr lang="zh-CN" altLang="en-US" dirty="0"/>
            <a:t>销售部</a:t>
          </a:r>
        </a:p>
      </dgm:t>
    </dgm:pt>
    <dgm:pt modelId="{0692DD07-58E5-4B31-A2A5-C0D39C92843E}" type="parTrans" cxnId="{181B6F8C-D274-428A-99B4-812B9548CFFE}">
      <dgm:prSet/>
      <dgm:spPr/>
      <dgm:t>
        <a:bodyPr/>
        <a:lstStyle/>
        <a:p>
          <a:endParaRPr lang="zh-CN" altLang="en-US"/>
        </a:p>
      </dgm:t>
    </dgm:pt>
    <dgm:pt modelId="{61A520E7-EA63-40D2-A40E-DF4DCECBFA64}" type="sibTrans" cxnId="{181B6F8C-D274-428A-99B4-812B9548CFFE}">
      <dgm:prSet/>
      <dgm:spPr/>
      <dgm:t>
        <a:bodyPr/>
        <a:lstStyle/>
        <a:p>
          <a:endParaRPr lang="zh-CN" altLang="en-US"/>
        </a:p>
      </dgm:t>
    </dgm:pt>
    <dgm:pt modelId="{9D0D09C0-3CCE-49C6-8129-3553F8298FE6}">
      <dgm:prSet phldrT="[文本]" custT="1"/>
      <dgm:spPr/>
      <dgm:t>
        <a:bodyPr/>
        <a:lstStyle/>
        <a:p>
          <a:r>
            <a:rPr lang="zh-CN" altLang="en-US" sz="2400" b="1" dirty="0">
              <a:solidFill>
                <a:schemeClr val="accent5">
                  <a:lumMod val="50000"/>
                </a:schemeClr>
              </a:solidFill>
              <a:latin typeface="楷体_GB2312" pitchFamily="49" charset="-122"/>
              <a:ea typeface="楷体_GB2312" pitchFamily="49" charset="-122"/>
            </a:rPr>
            <a:t>报价：同时适当降价来促销</a:t>
          </a:r>
        </a:p>
      </dgm:t>
    </dgm:pt>
    <dgm:pt modelId="{188DB972-B4C9-4108-A608-4328FD7E11A8}" type="parTrans" cxnId="{87D039DF-C52C-4CEE-9C06-98BC86CAC840}">
      <dgm:prSet/>
      <dgm:spPr/>
      <dgm:t>
        <a:bodyPr/>
        <a:lstStyle/>
        <a:p>
          <a:endParaRPr lang="zh-CN" altLang="en-US"/>
        </a:p>
      </dgm:t>
    </dgm:pt>
    <dgm:pt modelId="{E893E119-70E9-4526-A313-FDD66D9D0126}" type="sibTrans" cxnId="{87D039DF-C52C-4CEE-9C06-98BC86CAC840}">
      <dgm:prSet/>
      <dgm:spPr/>
      <dgm:t>
        <a:bodyPr/>
        <a:lstStyle/>
        <a:p>
          <a:endParaRPr lang="zh-CN" altLang="en-US"/>
        </a:p>
      </dgm:t>
    </dgm:pt>
    <dgm:pt modelId="{21FC490D-F29B-4B6D-B833-A9E7C48836E3}">
      <dgm:prSet phldrT="[文本]" custT="1"/>
      <dgm:spPr/>
      <dgm:t>
        <a:bodyPr/>
        <a:lstStyle/>
        <a:p>
          <a:r>
            <a:rPr lang="zh-CN" altLang="en-US" sz="2400" b="1" dirty="0">
              <a:solidFill>
                <a:schemeClr val="accent5">
                  <a:lumMod val="50000"/>
                </a:schemeClr>
              </a:solidFill>
              <a:latin typeface="楷体_GB2312" pitchFamily="49" charset="-122"/>
              <a:ea typeface="楷体_GB2312" pitchFamily="49" charset="-122"/>
            </a:rPr>
            <a:t>销售能力：适当增加人员投入来增加销售</a:t>
          </a:r>
        </a:p>
      </dgm:t>
    </dgm:pt>
    <dgm:pt modelId="{53606C42-B856-4888-B5F3-D11FCC33DA0A}" type="parTrans" cxnId="{549C0561-AF4F-4C3D-816D-549716F856D9}">
      <dgm:prSet/>
      <dgm:spPr/>
      <dgm:t>
        <a:bodyPr/>
        <a:lstStyle/>
        <a:p>
          <a:endParaRPr lang="zh-CN" altLang="en-US"/>
        </a:p>
      </dgm:t>
    </dgm:pt>
    <dgm:pt modelId="{9E79B8CC-AB89-4E16-9D94-A4FB9540F120}" type="sibTrans" cxnId="{549C0561-AF4F-4C3D-816D-549716F856D9}">
      <dgm:prSet/>
      <dgm:spPr/>
      <dgm:t>
        <a:bodyPr/>
        <a:lstStyle/>
        <a:p>
          <a:endParaRPr lang="zh-CN" altLang="en-US"/>
        </a:p>
      </dgm:t>
    </dgm:pt>
    <dgm:pt modelId="{A4594049-669D-40BC-8B1C-955A19B7ABCD}">
      <dgm:prSet phldrT="[文本]">
        <dgm:style>
          <a:lnRef idx="0">
            <a:schemeClr val="accent4"/>
          </a:lnRef>
          <a:fillRef idx="3">
            <a:schemeClr val="accent4"/>
          </a:fillRef>
          <a:effectRef idx="3">
            <a:schemeClr val="accent4"/>
          </a:effectRef>
          <a:fontRef idx="minor">
            <a:schemeClr val="lt1"/>
          </a:fontRef>
        </dgm:style>
      </dgm:prSet>
      <dgm:spPr/>
      <dgm:t>
        <a:bodyPr/>
        <a:lstStyle/>
        <a:p>
          <a:r>
            <a:rPr lang="zh-CN" altLang="en-US" dirty="0"/>
            <a:t>设计部</a:t>
          </a:r>
        </a:p>
      </dgm:t>
    </dgm:pt>
    <dgm:pt modelId="{58818B11-9356-4BB8-9522-73728A7EFFCB}" type="parTrans" cxnId="{62D9E8F9-CE56-4923-A97B-974BEAF041D1}">
      <dgm:prSet/>
      <dgm:spPr/>
      <dgm:t>
        <a:bodyPr/>
        <a:lstStyle/>
        <a:p>
          <a:endParaRPr lang="zh-CN" altLang="en-US"/>
        </a:p>
      </dgm:t>
    </dgm:pt>
    <dgm:pt modelId="{52D3E383-D2D4-4503-955A-9507B484E2CC}" type="sibTrans" cxnId="{62D9E8F9-CE56-4923-A97B-974BEAF041D1}">
      <dgm:prSet/>
      <dgm:spPr/>
      <dgm:t>
        <a:bodyPr/>
        <a:lstStyle/>
        <a:p>
          <a:endParaRPr lang="zh-CN" altLang="en-US"/>
        </a:p>
      </dgm:t>
    </dgm:pt>
    <dgm:pt modelId="{2678CAE6-9E95-4245-83C8-577E98AC1DF2}">
      <dgm:prSet phldrT="[文本]" custT="1"/>
      <dgm:spPr/>
      <dgm:t>
        <a:bodyPr/>
        <a:lstStyle/>
        <a:p>
          <a:r>
            <a:rPr lang="zh-CN" altLang="en-US" sz="2400" b="1" dirty="0">
              <a:solidFill>
                <a:schemeClr val="accent5">
                  <a:lumMod val="50000"/>
                </a:schemeClr>
              </a:solidFill>
              <a:latin typeface="楷体_GB2312" pitchFamily="49" charset="-122"/>
              <a:ea typeface="楷体_GB2312" pitchFamily="49" charset="-122"/>
            </a:rPr>
            <a:t>功能：设计出更符合消费群的产品</a:t>
          </a:r>
        </a:p>
      </dgm:t>
    </dgm:pt>
    <dgm:pt modelId="{47DC7179-3B3E-4C84-98FF-2AE48A2C920C}" type="parTrans" cxnId="{7959D467-5682-4774-AD25-AD1435DD1AB3}">
      <dgm:prSet/>
      <dgm:spPr/>
      <dgm:t>
        <a:bodyPr/>
        <a:lstStyle/>
        <a:p>
          <a:endParaRPr lang="zh-CN" altLang="en-US"/>
        </a:p>
      </dgm:t>
    </dgm:pt>
    <dgm:pt modelId="{DC02A109-F260-4CDA-A89D-CCE4D18CC8D2}" type="sibTrans" cxnId="{7959D467-5682-4774-AD25-AD1435DD1AB3}">
      <dgm:prSet/>
      <dgm:spPr/>
      <dgm:t>
        <a:bodyPr/>
        <a:lstStyle/>
        <a:p>
          <a:endParaRPr lang="zh-CN" altLang="en-US"/>
        </a:p>
      </dgm:t>
    </dgm:pt>
    <dgm:pt modelId="{D411480F-48B7-4849-BAAF-950BE0A93AAB}" type="pres">
      <dgm:prSet presAssocID="{A32DC75A-04DC-4E49-B8D9-DFF0814D1466}" presName="Name0" presStyleCnt="0">
        <dgm:presLayoutVars>
          <dgm:dir/>
          <dgm:animLvl val="lvl"/>
          <dgm:resizeHandles val="exact"/>
        </dgm:presLayoutVars>
      </dgm:prSet>
      <dgm:spPr/>
    </dgm:pt>
    <dgm:pt modelId="{AAC8AE10-F323-40AB-A5ED-99B58906FEF1}" type="pres">
      <dgm:prSet presAssocID="{B7E77C81-B1F1-484F-B637-4FA10866CD8A}" presName="linNode" presStyleCnt="0"/>
      <dgm:spPr/>
    </dgm:pt>
    <dgm:pt modelId="{D6098BCD-DB66-499D-987D-E348894E915D}" type="pres">
      <dgm:prSet presAssocID="{B7E77C81-B1F1-484F-B637-4FA10866CD8A}" presName="parentText" presStyleLbl="node1" presStyleIdx="0" presStyleCnt="3">
        <dgm:presLayoutVars>
          <dgm:chMax val="1"/>
          <dgm:bulletEnabled val="1"/>
        </dgm:presLayoutVars>
      </dgm:prSet>
      <dgm:spPr/>
    </dgm:pt>
    <dgm:pt modelId="{730BF175-5273-4EBF-96DF-4169F5673A72}" type="pres">
      <dgm:prSet presAssocID="{B7E77C81-B1F1-484F-B637-4FA10866CD8A}" presName="descendantText" presStyleLbl="alignAccFollowNode1" presStyleIdx="0" presStyleCnt="3">
        <dgm:presLayoutVars>
          <dgm:bulletEnabled val="1"/>
        </dgm:presLayoutVars>
      </dgm:prSet>
      <dgm:spPr/>
    </dgm:pt>
    <dgm:pt modelId="{AD0E00F9-13CE-4A8E-8D34-46133AC1BD06}" type="pres">
      <dgm:prSet presAssocID="{9A1B7D92-C480-4D3E-B596-68164F2CC782}" presName="sp" presStyleCnt="0"/>
      <dgm:spPr/>
    </dgm:pt>
    <dgm:pt modelId="{980AFCA4-D5E9-45A4-A884-5A74E846FDAA}" type="pres">
      <dgm:prSet presAssocID="{658A7EEE-43FC-42E7-8A55-912CA29C088E}" presName="linNode" presStyleCnt="0"/>
      <dgm:spPr/>
    </dgm:pt>
    <dgm:pt modelId="{97EDFE06-A7D0-4190-B290-55734CC405A6}" type="pres">
      <dgm:prSet presAssocID="{658A7EEE-43FC-42E7-8A55-912CA29C088E}" presName="parentText" presStyleLbl="node1" presStyleIdx="1" presStyleCnt="3">
        <dgm:presLayoutVars>
          <dgm:chMax val="1"/>
          <dgm:bulletEnabled val="1"/>
        </dgm:presLayoutVars>
      </dgm:prSet>
      <dgm:spPr/>
    </dgm:pt>
    <dgm:pt modelId="{5D2F6D76-D543-4AD2-9B4F-4A55059F4036}" type="pres">
      <dgm:prSet presAssocID="{658A7EEE-43FC-42E7-8A55-912CA29C088E}" presName="descendantText" presStyleLbl="alignAccFollowNode1" presStyleIdx="1" presStyleCnt="3">
        <dgm:presLayoutVars>
          <dgm:bulletEnabled val="1"/>
        </dgm:presLayoutVars>
      </dgm:prSet>
      <dgm:spPr/>
    </dgm:pt>
    <dgm:pt modelId="{46A17005-82EB-4362-900F-0DC5B2B0A539}" type="pres">
      <dgm:prSet presAssocID="{61A520E7-EA63-40D2-A40E-DF4DCECBFA64}" presName="sp" presStyleCnt="0"/>
      <dgm:spPr/>
    </dgm:pt>
    <dgm:pt modelId="{D1038B68-F0BA-423A-B849-C2148342B1FE}" type="pres">
      <dgm:prSet presAssocID="{A4594049-669D-40BC-8B1C-955A19B7ABCD}" presName="linNode" presStyleCnt="0"/>
      <dgm:spPr/>
    </dgm:pt>
    <dgm:pt modelId="{42644032-B0CE-43B0-9928-E98B89D4CCD7}" type="pres">
      <dgm:prSet presAssocID="{A4594049-669D-40BC-8B1C-955A19B7ABCD}" presName="parentText" presStyleLbl="node1" presStyleIdx="2" presStyleCnt="3">
        <dgm:presLayoutVars>
          <dgm:chMax val="1"/>
          <dgm:bulletEnabled val="1"/>
        </dgm:presLayoutVars>
      </dgm:prSet>
      <dgm:spPr/>
    </dgm:pt>
    <dgm:pt modelId="{C2CA2242-3A81-4FF9-8A97-C673F4DC3826}" type="pres">
      <dgm:prSet presAssocID="{A4594049-669D-40BC-8B1C-955A19B7ABCD}" presName="descendantText" presStyleLbl="alignAccFollowNode1" presStyleIdx="2" presStyleCnt="3" custLinFactNeighborX="263" custLinFactNeighborY="-1278">
        <dgm:presLayoutVars>
          <dgm:bulletEnabled val="1"/>
        </dgm:presLayoutVars>
      </dgm:prSet>
      <dgm:spPr/>
    </dgm:pt>
  </dgm:ptLst>
  <dgm:cxnLst>
    <dgm:cxn modelId="{6B818700-7FEE-497F-A490-1F80E1155DEC}" type="presOf" srcId="{2678CAE6-9E95-4245-83C8-577E98AC1DF2}" destId="{C2CA2242-3A81-4FF9-8A97-C673F4DC3826}" srcOrd="0" destOrd="0" presId="urn:microsoft.com/office/officeart/2005/8/layout/vList5"/>
    <dgm:cxn modelId="{2B43DF11-A784-441B-B546-4C7C2FF39E1E}" srcId="{B7E77C81-B1F1-484F-B637-4FA10866CD8A}" destId="{CCF2F253-BC52-4245-8D3B-5D9C048D820A}" srcOrd="1" destOrd="0" parTransId="{1F43539C-AFE9-4084-9B5B-CCACE5B4E5D2}" sibTransId="{9B2CDC99-1226-4E96-BF67-4795404F880E}"/>
    <dgm:cxn modelId="{7CDA3B15-8F32-47A4-919A-57E6D68F2A22}" type="presOf" srcId="{B7E77C81-B1F1-484F-B637-4FA10866CD8A}" destId="{D6098BCD-DB66-499D-987D-E348894E915D}" srcOrd="0" destOrd="0" presId="urn:microsoft.com/office/officeart/2005/8/layout/vList5"/>
    <dgm:cxn modelId="{549C0561-AF4F-4C3D-816D-549716F856D9}" srcId="{658A7EEE-43FC-42E7-8A55-912CA29C088E}" destId="{21FC490D-F29B-4B6D-B833-A9E7C48836E3}" srcOrd="1" destOrd="0" parTransId="{53606C42-B856-4888-B5F3-D11FCC33DA0A}" sibTransId="{9E79B8CC-AB89-4E16-9D94-A4FB9540F120}"/>
    <dgm:cxn modelId="{7959D467-5682-4774-AD25-AD1435DD1AB3}" srcId="{A4594049-669D-40BC-8B1C-955A19B7ABCD}" destId="{2678CAE6-9E95-4245-83C8-577E98AC1DF2}" srcOrd="0" destOrd="0" parTransId="{47DC7179-3B3E-4C84-98FF-2AE48A2C920C}" sibTransId="{DC02A109-F260-4CDA-A89D-CCE4D18CC8D2}"/>
    <dgm:cxn modelId="{FC489D6B-4ED3-4F4E-A557-01D822D4D504}" type="presOf" srcId="{21FC490D-F29B-4B6D-B833-A9E7C48836E3}" destId="{5D2F6D76-D543-4AD2-9B4F-4A55059F4036}" srcOrd="0" destOrd="1" presId="urn:microsoft.com/office/officeart/2005/8/layout/vList5"/>
    <dgm:cxn modelId="{0D1AC555-2E43-4B37-AEB0-1418829E0478}" type="presOf" srcId="{658A7EEE-43FC-42E7-8A55-912CA29C088E}" destId="{97EDFE06-A7D0-4190-B290-55734CC405A6}" srcOrd="0" destOrd="0" presId="urn:microsoft.com/office/officeart/2005/8/layout/vList5"/>
    <dgm:cxn modelId="{5C80A07B-2CBA-41DB-97EC-521AFD38002B}" type="presOf" srcId="{CCF2F253-BC52-4245-8D3B-5D9C048D820A}" destId="{730BF175-5273-4EBF-96DF-4169F5673A72}" srcOrd="0" destOrd="1" presId="urn:microsoft.com/office/officeart/2005/8/layout/vList5"/>
    <dgm:cxn modelId="{181B6F8C-D274-428A-99B4-812B9548CFFE}" srcId="{A32DC75A-04DC-4E49-B8D9-DFF0814D1466}" destId="{658A7EEE-43FC-42E7-8A55-912CA29C088E}" srcOrd="1" destOrd="0" parTransId="{0692DD07-58E5-4B31-A2A5-C0D39C92843E}" sibTransId="{61A520E7-EA63-40D2-A40E-DF4DCECBFA64}"/>
    <dgm:cxn modelId="{44EADF8C-8BDF-4C26-B95E-9E24F9426AA5}" type="presOf" srcId="{A4594049-669D-40BC-8B1C-955A19B7ABCD}" destId="{42644032-B0CE-43B0-9928-E98B89D4CCD7}" srcOrd="0" destOrd="0" presId="urn:microsoft.com/office/officeart/2005/8/layout/vList5"/>
    <dgm:cxn modelId="{0425BDB2-78D3-40AC-9722-0FACCD943997}" type="presOf" srcId="{9D0D09C0-3CCE-49C6-8129-3553F8298FE6}" destId="{5D2F6D76-D543-4AD2-9B4F-4A55059F4036}" srcOrd="0" destOrd="0" presId="urn:microsoft.com/office/officeart/2005/8/layout/vList5"/>
    <dgm:cxn modelId="{415B3DC0-6FAD-4246-B444-08E702AD81BF}" type="presOf" srcId="{1E82A3D7-DFEA-4695-A8C7-2F5D645AD5C6}" destId="{730BF175-5273-4EBF-96DF-4169F5673A72}" srcOrd="0" destOrd="0" presId="urn:microsoft.com/office/officeart/2005/8/layout/vList5"/>
    <dgm:cxn modelId="{DD8DB5CE-99ED-41E6-8718-7C508B3FEBF2}" type="presOf" srcId="{A32DC75A-04DC-4E49-B8D9-DFF0814D1466}" destId="{D411480F-48B7-4849-BAAF-950BE0A93AAB}" srcOrd="0" destOrd="0" presId="urn:microsoft.com/office/officeart/2005/8/layout/vList5"/>
    <dgm:cxn modelId="{87D039DF-C52C-4CEE-9C06-98BC86CAC840}" srcId="{658A7EEE-43FC-42E7-8A55-912CA29C088E}" destId="{9D0D09C0-3CCE-49C6-8129-3553F8298FE6}" srcOrd="0" destOrd="0" parTransId="{188DB972-B4C9-4108-A608-4328FD7E11A8}" sibTransId="{E893E119-70E9-4526-A313-FDD66D9D0126}"/>
    <dgm:cxn modelId="{6AB3FAE6-D79F-4A4E-9D0C-F6841600317E}" srcId="{A32DC75A-04DC-4E49-B8D9-DFF0814D1466}" destId="{B7E77C81-B1F1-484F-B637-4FA10866CD8A}" srcOrd="0" destOrd="0" parTransId="{AB8193E6-9B72-48CB-967B-265546CF5AD4}" sibTransId="{9A1B7D92-C480-4D3E-B596-68164F2CC782}"/>
    <dgm:cxn modelId="{62D9E8F9-CE56-4923-A97B-974BEAF041D1}" srcId="{A32DC75A-04DC-4E49-B8D9-DFF0814D1466}" destId="{A4594049-669D-40BC-8B1C-955A19B7ABCD}" srcOrd="2" destOrd="0" parTransId="{58818B11-9356-4BB8-9522-73728A7EFFCB}" sibTransId="{52D3E383-D2D4-4503-955A-9507B484E2CC}"/>
    <dgm:cxn modelId="{73C20EFB-ECE0-4FCC-8608-7114954F3533}" srcId="{B7E77C81-B1F1-484F-B637-4FA10866CD8A}" destId="{1E82A3D7-DFEA-4695-A8C7-2F5D645AD5C6}" srcOrd="0" destOrd="0" parTransId="{D35C52EA-AC55-4108-B30B-BC61720DE198}" sibTransId="{063AF67E-3DF3-41E4-A744-3ECCC92BB25B}"/>
    <dgm:cxn modelId="{84651186-0CDC-43C1-9BD9-E05FB9843690}" type="presParOf" srcId="{D411480F-48B7-4849-BAAF-950BE0A93AAB}" destId="{AAC8AE10-F323-40AB-A5ED-99B58906FEF1}" srcOrd="0" destOrd="0" presId="urn:microsoft.com/office/officeart/2005/8/layout/vList5"/>
    <dgm:cxn modelId="{2EE66ED8-F93B-4C88-9793-2521A1D3AC79}" type="presParOf" srcId="{AAC8AE10-F323-40AB-A5ED-99B58906FEF1}" destId="{D6098BCD-DB66-499D-987D-E348894E915D}" srcOrd="0" destOrd="0" presId="urn:microsoft.com/office/officeart/2005/8/layout/vList5"/>
    <dgm:cxn modelId="{4BF4CA3A-3DAD-4A31-A799-705E5D681342}" type="presParOf" srcId="{AAC8AE10-F323-40AB-A5ED-99B58906FEF1}" destId="{730BF175-5273-4EBF-96DF-4169F5673A72}" srcOrd="1" destOrd="0" presId="urn:microsoft.com/office/officeart/2005/8/layout/vList5"/>
    <dgm:cxn modelId="{FD4BEDE9-79B4-4A12-8509-EC4EFDC5C870}" type="presParOf" srcId="{D411480F-48B7-4849-BAAF-950BE0A93AAB}" destId="{AD0E00F9-13CE-4A8E-8D34-46133AC1BD06}" srcOrd="1" destOrd="0" presId="urn:microsoft.com/office/officeart/2005/8/layout/vList5"/>
    <dgm:cxn modelId="{334021BE-A0E5-4DEB-8359-AE79C10DF7C3}" type="presParOf" srcId="{D411480F-48B7-4849-BAAF-950BE0A93AAB}" destId="{980AFCA4-D5E9-45A4-A884-5A74E846FDAA}" srcOrd="2" destOrd="0" presId="urn:microsoft.com/office/officeart/2005/8/layout/vList5"/>
    <dgm:cxn modelId="{8E46550F-A16E-47B7-8E0E-90A1C11C9110}" type="presParOf" srcId="{980AFCA4-D5E9-45A4-A884-5A74E846FDAA}" destId="{97EDFE06-A7D0-4190-B290-55734CC405A6}" srcOrd="0" destOrd="0" presId="urn:microsoft.com/office/officeart/2005/8/layout/vList5"/>
    <dgm:cxn modelId="{AD7DDBFB-3877-4F96-B523-1CDE187B6DB5}" type="presParOf" srcId="{980AFCA4-D5E9-45A4-A884-5A74E846FDAA}" destId="{5D2F6D76-D543-4AD2-9B4F-4A55059F4036}" srcOrd="1" destOrd="0" presId="urn:microsoft.com/office/officeart/2005/8/layout/vList5"/>
    <dgm:cxn modelId="{D662A5F6-DC69-4984-8FC3-4C0B7B8B38E7}" type="presParOf" srcId="{D411480F-48B7-4849-BAAF-950BE0A93AAB}" destId="{46A17005-82EB-4362-900F-0DC5B2B0A539}" srcOrd="3" destOrd="0" presId="urn:microsoft.com/office/officeart/2005/8/layout/vList5"/>
    <dgm:cxn modelId="{E9C69C9E-89DA-47EC-A6C7-78E1D7BBA241}" type="presParOf" srcId="{D411480F-48B7-4849-BAAF-950BE0A93AAB}" destId="{D1038B68-F0BA-423A-B849-C2148342B1FE}" srcOrd="4" destOrd="0" presId="urn:microsoft.com/office/officeart/2005/8/layout/vList5"/>
    <dgm:cxn modelId="{8541C54C-3646-4E32-A28A-0ACC2C807371}" type="presParOf" srcId="{D1038B68-F0BA-423A-B849-C2148342B1FE}" destId="{42644032-B0CE-43B0-9928-E98B89D4CCD7}" srcOrd="0" destOrd="0" presId="urn:microsoft.com/office/officeart/2005/8/layout/vList5"/>
    <dgm:cxn modelId="{4FC0FFC7-38BC-4730-9732-7D31F2FAF03A}" type="presParOf" srcId="{D1038B68-F0BA-423A-B849-C2148342B1FE}" destId="{C2CA2242-3A81-4FF9-8A97-C673F4DC3826}"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421CC4-3FDF-4FB4-AFC5-E91F1FC5285C}">
      <dsp:nvSpPr>
        <dsp:cNvPr id="0" name=""/>
        <dsp:cNvSpPr/>
      </dsp:nvSpPr>
      <dsp:spPr>
        <a:xfrm>
          <a:off x="3698" y="872229"/>
          <a:ext cx="1616911" cy="970147"/>
        </a:xfrm>
        <a:prstGeom prst="roundRect">
          <a:avLst>
            <a:gd name="adj" fmla="val 10000"/>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zh-CN" altLang="en-US" sz="1900" b="1" kern="1200" dirty="0">
              <a:solidFill>
                <a:srgbClr val="000000"/>
              </a:solidFill>
              <a:effectLst>
                <a:outerShdw blurRad="38100" dist="38100" dir="2700000" algn="tl">
                  <a:srgbClr val="000000">
                    <a:alpha val="43137"/>
                  </a:srgbClr>
                </a:outerShdw>
              </a:effectLst>
            </a:rPr>
            <a:t>市场细分</a:t>
          </a:r>
        </a:p>
      </dsp:txBody>
      <dsp:txXfrm>
        <a:off x="32113" y="900644"/>
        <a:ext cx="1560081" cy="913317"/>
      </dsp:txXfrm>
    </dsp:sp>
    <dsp:sp modelId="{0822CCA1-2C19-4E50-BEED-AA1CE71D42AA}">
      <dsp:nvSpPr>
        <dsp:cNvPr id="0" name=""/>
        <dsp:cNvSpPr/>
      </dsp:nvSpPr>
      <dsp:spPr>
        <a:xfrm>
          <a:off x="1714513" y="1156806"/>
          <a:ext cx="478360" cy="400994"/>
        </a:xfrm>
        <a:prstGeom prst="rightArrow">
          <a:avLst>
            <a:gd name="adj1" fmla="val 60000"/>
            <a:gd name="adj2" fmla="val 50000"/>
          </a:avLst>
        </a:prstGeom>
        <a:solidFill>
          <a:schemeClr val="accent1">
            <a:tint val="60000"/>
            <a:hueOff val="0"/>
            <a:satOff val="0"/>
            <a:lumOff val="0"/>
            <a:alphaOff val="0"/>
          </a:schemeClr>
        </a:solidFill>
        <a:ln>
          <a:solidFill>
            <a:schemeClr val="tx1">
              <a:lumMod val="60000"/>
              <a:lumOff val="40000"/>
            </a:schemeClr>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zh-CN" altLang="en-US" sz="1500" kern="1200"/>
        </a:p>
      </dsp:txBody>
      <dsp:txXfrm>
        <a:off x="1714513" y="1237005"/>
        <a:ext cx="358062" cy="240596"/>
      </dsp:txXfrm>
    </dsp:sp>
    <dsp:sp modelId="{00196C51-D4F5-4A38-AEED-694FBC56478F}">
      <dsp:nvSpPr>
        <dsp:cNvPr id="0" name=""/>
        <dsp:cNvSpPr/>
      </dsp:nvSpPr>
      <dsp:spPr>
        <a:xfrm>
          <a:off x="2267374" y="872229"/>
          <a:ext cx="1616911" cy="970147"/>
        </a:xfrm>
        <a:prstGeom prst="roundRect">
          <a:avLst>
            <a:gd name="adj" fmla="val 10000"/>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zh-CN" altLang="en-US" sz="1900" b="1" kern="1200" dirty="0">
              <a:solidFill>
                <a:srgbClr val="000000"/>
              </a:solidFill>
              <a:effectLst>
                <a:outerShdw blurRad="38100" dist="38100" dir="2700000" algn="tl">
                  <a:srgbClr val="000000">
                    <a:alpha val="43137"/>
                  </a:srgbClr>
                </a:outerShdw>
              </a:effectLst>
            </a:rPr>
            <a:t>评估细分市场</a:t>
          </a:r>
        </a:p>
      </dsp:txBody>
      <dsp:txXfrm>
        <a:off x="2295789" y="900644"/>
        <a:ext cx="1560081" cy="913317"/>
      </dsp:txXfrm>
    </dsp:sp>
    <dsp:sp modelId="{FF13EB41-04DF-4FE4-956A-69DC1853ED95}">
      <dsp:nvSpPr>
        <dsp:cNvPr id="0" name=""/>
        <dsp:cNvSpPr/>
      </dsp:nvSpPr>
      <dsp:spPr>
        <a:xfrm>
          <a:off x="4000527" y="1156806"/>
          <a:ext cx="433685" cy="400994"/>
        </a:xfrm>
        <a:prstGeom prst="rightArrow">
          <a:avLst>
            <a:gd name="adj1" fmla="val 60000"/>
            <a:gd name="adj2" fmla="val 50000"/>
          </a:avLst>
        </a:prstGeom>
        <a:solidFill>
          <a:schemeClr val="accent1">
            <a:tint val="60000"/>
            <a:hueOff val="0"/>
            <a:satOff val="0"/>
            <a:lumOff val="0"/>
            <a:alphaOff val="0"/>
          </a:schemeClr>
        </a:solidFill>
        <a:ln>
          <a:solidFill>
            <a:schemeClr val="tx1">
              <a:lumMod val="60000"/>
              <a:lumOff val="40000"/>
            </a:schemeClr>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zh-CN" altLang="en-US" sz="1500" kern="1200"/>
        </a:p>
      </dsp:txBody>
      <dsp:txXfrm>
        <a:off x="4000527" y="1237005"/>
        <a:ext cx="313387" cy="240596"/>
      </dsp:txXfrm>
    </dsp:sp>
    <dsp:sp modelId="{58F2BB4A-3E58-46B6-9DC2-F46AFCDBFE65}">
      <dsp:nvSpPr>
        <dsp:cNvPr id="0" name=""/>
        <dsp:cNvSpPr/>
      </dsp:nvSpPr>
      <dsp:spPr>
        <a:xfrm>
          <a:off x="4531051" y="872229"/>
          <a:ext cx="1616911" cy="970147"/>
        </a:xfrm>
        <a:prstGeom prst="roundRect">
          <a:avLst>
            <a:gd name="adj" fmla="val 10000"/>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zh-CN" altLang="en-US" sz="1900" b="1" kern="1200" dirty="0">
              <a:solidFill>
                <a:srgbClr val="000000"/>
              </a:solidFill>
              <a:effectLst>
                <a:outerShdw blurRad="38100" dist="38100" dir="2700000" algn="tl">
                  <a:srgbClr val="000000">
                    <a:alpha val="43137"/>
                  </a:srgbClr>
                </a:outerShdw>
              </a:effectLst>
            </a:rPr>
            <a:t>定位细分市场</a:t>
          </a:r>
        </a:p>
      </dsp:txBody>
      <dsp:txXfrm>
        <a:off x="4559466" y="900644"/>
        <a:ext cx="1560081" cy="913317"/>
      </dsp:txXfrm>
    </dsp:sp>
    <dsp:sp modelId="{CD0A1C02-5826-418D-98F8-3B8FF320F609}">
      <dsp:nvSpPr>
        <dsp:cNvPr id="0" name=""/>
        <dsp:cNvSpPr/>
      </dsp:nvSpPr>
      <dsp:spPr>
        <a:xfrm>
          <a:off x="6286545" y="1156806"/>
          <a:ext cx="389003" cy="400994"/>
        </a:xfrm>
        <a:prstGeom prst="rightArrow">
          <a:avLst>
            <a:gd name="adj1" fmla="val 60000"/>
            <a:gd name="adj2" fmla="val 50000"/>
          </a:avLst>
        </a:prstGeom>
        <a:solidFill>
          <a:schemeClr val="accent1">
            <a:tint val="60000"/>
            <a:hueOff val="0"/>
            <a:satOff val="0"/>
            <a:lumOff val="0"/>
            <a:alphaOff val="0"/>
          </a:schemeClr>
        </a:solidFill>
        <a:ln>
          <a:solidFill>
            <a:schemeClr val="tx1">
              <a:lumMod val="60000"/>
              <a:lumOff val="40000"/>
            </a:schemeClr>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zh-CN" altLang="en-US" sz="1500" kern="1200"/>
        </a:p>
      </dsp:txBody>
      <dsp:txXfrm>
        <a:off x="6286545" y="1237005"/>
        <a:ext cx="272302" cy="240596"/>
      </dsp:txXfrm>
    </dsp:sp>
    <dsp:sp modelId="{9F8C0EF8-EF2B-4754-94E2-6AA42DC6B609}">
      <dsp:nvSpPr>
        <dsp:cNvPr id="0" name=""/>
        <dsp:cNvSpPr/>
      </dsp:nvSpPr>
      <dsp:spPr>
        <a:xfrm>
          <a:off x="6794727" y="872229"/>
          <a:ext cx="1616911" cy="970147"/>
        </a:xfrm>
        <a:prstGeom prst="roundRect">
          <a:avLst>
            <a:gd name="adj" fmla="val 10000"/>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zh-CN" altLang="en-US" sz="1900" b="1" kern="1200" dirty="0">
              <a:solidFill>
                <a:srgbClr val="000000"/>
              </a:solidFill>
              <a:effectLst>
                <a:outerShdw blurRad="38100" dist="38100" dir="2700000" algn="tl">
                  <a:srgbClr val="000000">
                    <a:alpha val="43137"/>
                  </a:srgbClr>
                </a:outerShdw>
              </a:effectLst>
            </a:rPr>
            <a:t>尝试新战略</a:t>
          </a:r>
        </a:p>
      </dsp:txBody>
      <dsp:txXfrm>
        <a:off x="6823142" y="900644"/>
        <a:ext cx="1560081" cy="91331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841CF7-DF9B-45C7-8810-E30F0369AF5D}">
      <dsp:nvSpPr>
        <dsp:cNvPr id="0" name=""/>
        <dsp:cNvSpPr/>
      </dsp:nvSpPr>
      <dsp:spPr>
        <a:xfrm>
          <a:off x="1230314" y="0"/>
          <a:ext cx="4778380" cy="4778380"/>
        </a:xfrm>
        <a:prstGeom prst="quadArrow">
          <a:avLst>
            <a:gd name="adj1" fmla="val 2000"/>
            <a:gd name="adj2" fmla="val 4000"/>
            <a:gd name="adj3" fmla="val 5000"/>
          </a:avLst>
        </a:prstGeom>
        <a:solidFill>
          <a:schemeClr val="accent1">
            <a:tint val="40000"/>
            <a:hueOff val="0"/>
            <a:satOff val="0"/>
            <a:lumOff val="0"/>
            <a:alphaOff val="0"/>
          </a:schemeClr>
        </a:solidFill>
        <a:ln>
          <a:noFill/>
        </a:ln>
        <a:effectLst/>
        <a:sp3d z="-161800" extrusionH="600" contourW="3000">
          <a:bevelT w="48600" h="18600" prst="relaxedInset"/>
          <a:bevelB w="48600" h="8600" prst="relaxedInset"/>
        </a:sp3d>
      </dsp:spPr>
      <dsp:style>
        <a:lnRef idx="0">
          <a:scrgbClr r="0" g="0" b="0"/>
        </a:lnRef>
        <a:fillRef idx="1">
          <a:scrgbClr r="0" g="0" b="0"/>
        </a:fillRef>
        <a:effectRef idx="0">
          <a:scrgbClr r="0" g="0" b="0"/>
        </a:effectRef>
        <a:fontRef idx="minor"/>
      </dsp:style>
    </dsp:sp>
    <dsp:sp modelId="{E12D40C0-D2B6-4926-8AE1-D7EDB71BB545}">
      <dsp:nvSpPr>
        <dsp:cNvPr id="0" name=""/>
        <dsp:cNvSpPr/>
      </dsp:nvSpPr>
      <dsp:spPr>
        <a:xfrm>
          <a:off x="1523974" y="277795"/>
          <a:ext cx="1911352" cy="1911352"/>
        </a:xfrm>
        <a:prstGeom prst="roundRect">
          <a:avLst/>
        </a:prstGeom>
        <a:solidFill>
          <a:schemeClr val="accent2"/>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b="0" kern="1200" dirty="0">
              <a:latin typeface="黑体" pitchFamily="2" charset="-122"/>
              <a:ea typeface="黑体" pitchFamily="2" charset="-122"/>
            </a:rPr>
            <a:t>快速撇脂</a:t>
          </a:r>
        </a:p>
        <a:p>
          <a:pPr marL="0" lvl="0" indent="0" algn="ctr" defTabSz="1244600">
            <a:lnSpc>
              <a:spcPct val="90000"/>
            </a:lnSpc>
            <a:spcBef>
              <a:spcPct val="0"/>
            </a:spcBef>
            <a:spcAft>
              <a:spcPct val="35000"/>
            </a:spcAft>
            <a:buNone/>
          </a:pPr>
          <a:r>
            <a:rPr lang="zh-CN" altLang="en-US" sz="2800" b="0" kern="1200" dirty="0">
              <a:latin typeface="黑体" pitchFamily="2" charset="-122"/>
              <a:ea typeface="黑体" pitchFamily="2" charset="-122"/>
            </a:rPr>
            <a:t>战略 </a:t>
          </a:r>
        </a:p>
      </dsp:txBody>
      <dsp:txXfrm>
        <a:off x="1617279" y="371100"/>
        <a:ext cx="1724742" cy="1724742"/>
      </dsp:txXfrm>
    </dsp:sp>
    <dsp:sp modelId="{9E45ED78-BEE0-46B3-9929-DB54443003E1}">
      <dsp:nvSpPr>
        <dsp:cNvPr id="0" name=""/>
        <dsp:cNvSpPr/>
      </dsp:nvSpPr>
      <dsp:spPr>
        <a:xfrm>
          <a:off x="3786747" y="310594"/>
          <a:ext cx="1911352" cy="1911352"/>
        </a:xfrm>
        <a:prstGeom prst="roundRect">
          <a:avLst/>
        </a:prstGeom>
        <a:solidFill>
          <a:schemeClr val="accent2">
            <a:lumMod val="60000"/>
            <a:lumOff val="4000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b="0" kern="1200" dirty="0">
              <a:latin typeface="黑体" pitchFamily="2" charset="-122"/>
              <a:ea typeface="黑体" pitchFamily="2" charset="-122"/>
            </a:rPr>
            <a:t>缓慢撇脂</a:t>
          </a:r>
        </a:p>
        <a:p>
          <a:pPr marL="0" lvl="0" indent="0" algn="ctr" defTabSz="1244600">
            <a:lnSpc>
              <a:spcPct val="90000"/>
            </a:lnSpc>
            <a:spcBef>
              <a:spcPct val="0"/>
            </a:spcBef>
            <a:spcAft>
              <a:spcPct val="35000"/>
            </a:spcAft>
            <a:buNone/>
          </a:pPr>
          <a:r>
            <a:rPr lang="zh-CN" altLang="en-US" sz="2800" b="0" kern="1200" dirty="0">
              <a:latin typeface="黑体" pitchFamily="2" charset="-122"/>
              <a:ea typeface="黑体" pitchFamily="2" charset="-122"/>
            </a:rPr>
            <a:t>战略 </a:t>
          </a:r>
        </a:p>
      </dsp:txBody>
      <dsp:txXfrm>
        <a:off x="3880052" y="403899"/>
        <a:ext cx="1724742" cy="1724742"/>
      </dsp:txXfrm>
    </dsp:sp>
    <dsp:sp modelId="{20CB7BCC-CF18-482E-8263-ADDCE83F2D21}">
      <dsp:nvSpPr>
        <dsp:cNvPr id="0" name=""/>
        <dsp:cNvSpPr/>
      </dsp:nvSpPr>
      <dsp:spPr>
        <a:xfrm>
          <a:off x="1540908" y="2556433"/>
          <a:ext cx="1911352" cy="1911352"/>
        </a:xfrm>
        <a:prstGeom prst="roundRect">
          <a:avLst/>
        </a:prstGeom>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w="9525" cap="flat" cmpd="sng" algn="ctr">
          <a:solidFill>
            <a:schemeClr val="accent6">
              <a:shade val="95000"/>
              <a:satMod val="105000"/>
            </a:schemeClr>
          </a:solidFill>
          <a:prstDash val="solid"/>
        </a:ln>
        <a:effectLst>
          <a:outerShdw blurRad="40000" dist="23000" dir="5400000" rotWithShape="0">
            <a:srgbClr val="000000">
              <a:alpha val="35000"/>
            </a:srgbClr>
          </a:outerShdw>
        </a:effectLst>
        <a:sp3d extrusionH="50600"/>
      </dsp:spPr>
      <dsp:style>
        <a:lnRef idx="1">
          <a:schemeClr val="accent6"/>
        </a:lnRef>
        <a:fillRef idx="3">
          <a:schemeClr val="accent6"/>
        </a:fillRef>
        <a:effectRef idx="2">
          <a:schemeClr val="accent6"/>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b="0" kern="1200" dirty="0">
              <a:latin typeface="黑体" pitchFamily="2" charset="-122"/>
              <a:ea typeface="黑体" pitchFamily="2" charset="-122"/>
            </a:rPr>
            <a:t>快速渗透</a:t>
          </a:r>
        </a:p>
        <a:p>
          <a:pPr marL="0" lvl="0" indent="0" algn="ctr" defTabSz="1244600">
            <a:lnSpc>
              <a:spcPct val="90000"/>
            </a:lnSpc>
            <a:spcBef>
              <a:spcPct val="0"/>
            </a:spcBef>
            <a:spcAft>
              <a:spcPct val="35000"/>
            </a:spcAft>
            <a:buNone/>
          </a:pPr>
          <a:r>
            <a:rPr lang="zh-CN" altLang="en-US" sz="2800" b="0" kern="1200" dirty="0">
              <a:latin typeface="黑体" pitchFamily="2" charset="-122"/>
              <a:ea typeface="黑体" pitchFamily="2" charset="-122"/>
            </a:rPr>
            <a:t>战略 </a:t>
          </a:r>
        </a:p>
      </dsp:txBody>
      <dsp:txXfrm>
        <a:off x="1634213" y="2649738"/>
        <a:ext cx="1724742" cy="1724742"/>
      </dsp:txXfrm>
    </dsp:sp>
    <dsp:sp modelId="{4D1BF252-0EA6-452A-9526-02D788BE7478}">
      <dsp:nvSpPr>
        <dsp:cNvPr id="0" name=""/>
        <dsp:cNvSpPr/>
      </dsp:nvSpPr>
      <dsp:spPr>
        <a:xfrm>
          <a:off x="3786747" y="2556433"/>
          <a:ext cx="1911352" cy="1911352"/>
        </a:xfrm>
        <a:prstGeom prst="roundRect">
          <a:avLst/>
        </a:prstGeom>
        <a:solidFill>
          <a:schemeClr val="accent6">
            <a:lumMod val="50000"/>
          </a:schemeClr>
        </a:solidFill>
        <a:ln w="9525" cap="flat" cmpd="sng" algn="ctr">
          <a:solidFill>
            <a:schemeClr val="accent6">
              <a:shade val="95000"/>
              <a:satMod val="105000"/>
            </a:schemeClr>
          </a:solidFill>
          <a:prstDash val="solid"/>
        </a:ln>
        <a:effectLst>
          <a:outerShdw blurRad="40000" dist="23000" dir="5400000" rotWithShape="0">
            <a:srgbClr val="000000">
              <a:alpha val="35000"/>
            </a:srgbClr>
          </a:outerShdw>
        </a:effectLst>
        <a:sp3d extrusionH="50600"/>
      </dsp:spPr>
      <dsp:style>
        <a:lnRef idx="1">
          <a:schemeClr val="accent6"/>
        </a:lnRef>
        <a:fillRef idx="3">
          <a:schemeClr val="accent6"/>
        </a:fillRef>
        <a:effectRef idx="2">
          <a:schemeClr val="accent6"/>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b="0" kern="1200" dirty="0">
              <a:latin typeface="黑体" pitchFamily="2" charset="-122"/>
              <a:ea typeface="黑体" pitchFamily="2" charset="-122"/>
            </a:rPr>
            <a:t>缓慢渗透</a:t>
          </a:r>
        </a:p>
        <a:p>
          <a:pPr marL="0" lvl="0" indent="0" algn="ctr" defTabSz="1244600">
            <a:lnSpc>
              <a:spcPct val="90000"/>
            </a:lnSpc>
            <a:spcBef>
              <a:spcPct val="0"/>
            </a:spcBef>
            <a:spcAft>
              <a:spcPct val="35000"/>
            </a:spcAft>
            <a:buNone/>
          </a:pPr>
          <a:r>
            <a:rPr lang="zh-CN" altLang="en-US" sz="2800" b="0" kern="1200" dirty="0">
              <a:latin typeface="黑体" pitchFamily="2" charset="-122"/>
              <a:ea typeface="黑体" pitchFamily="2" charset="-122"/>
            </a:rPr>
            <a:t>战略 </a:t>
          </a:r>
        </a:p>
      </dsp:txBody>
      <dsp:txXfrm>
        <a:off x="3880052" y="2649738"/>
        <a:ext cx="1724742" cy="172474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7D6FF3-45FD-4DC2-94F2-D589A3E17AB6}">
      <dsp:nvSpPr>
        <dsp:cNvPr id="0" name=""/>
        <dsp:cNvSpPr/>
      </dsp:nvSpPr>
      <dsp:spPr>
        <a:xfrm>
          <a:off x="0" y="41463"/>
          <a:ext cx="8401050" cy="123109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zh-CN" altLang="en-US" sz="3600" b="1" kern="1200" dirty="0">
              <a:latin typeface="楷体_GB2312" pitchFamily="49" charset="-122"/>
              <a:ea typeface="楷体_GB2312" pitchFamily="49" charset="-122"/>
            </a:rPr>
            <a:t>如何提升市场占有率？</a:t>
          </a:r>
        </a:p>
      </dsp:txBody>
      <dsp:txXfrm>
        <a:off x="60097" y="101560"/>
        <a:ext cx="8280856" cy="1110898"/>
      </dsp:txXfrm>
    </dsp:sp>
    <dsp:sp modelId="{3CF93290-5282-49DD-9D55-093CA76066C7}">
      <dsp:nvSpPr>
        <dsp:cNvPr id="0" name=""/>
        <dsp:cNvSpPr/>
      </dsp:nvSpPr>
      <dsp:spPr>
        <a:xfrm>
          <a:off x="0" y="1235761"/>
          <a:ext cx="8401050" cy="16521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33" tIns="33020" rIns="184912" bIns="33020" numCol="1" spcCol="1270" anchor="t" anchorCtr="0">
          <a:noAutofit/>
        </a:bodyPr>
        <a:lstStyle/>
        <a:p>
          <a:pPr marL="228600" lvl="1" indent="-228600" algn="l" defTabSz="1155700">
            <a:lnSpc>
              <a:spcPct val="90000"/>
            </a:lnSpc>
            <a:spcBef>
              <a:spcPct val="0"/>
            </a:spcBef>
            <a:spcAft>
              <a:spcPct val="20000"/>
            </a:spcAft>
            <a:buChar char="•"/>
          </a:pPr>
          <a:r>
            <a:rPr lang="zh-CN" altLang="en-US" sz="2600" b="1" kern="1200" dirty="0">
              <a:solidFill>
                <a:schemeClr val="accent5">
                  <a:lumMod val="50000"/>
                </a:schemeClr>
              </a:solidFill>
              <a:latin typeface="楷体_GB2312" pitchFamily="49" charset="-122"/>
              <a:ea typeface="楷体_GB2312" pitchFamily="49" charset="-122"/>
            </a:rPr>
            <a:t>产品单一？</a:t>
          </a:r>
          <a:r>
            <a:rPr lang="en-US" altLang="zh-CN" sz="2600" b="1" kern="1200" dirty="0">
              <a:solidFill>
                <a:schemeClr val="accent5">
                  <a:lumMod val="50000"/>
                </a:schemeClr>
              </a:solidFill>
              <a:latin typeface="楷体_GB2312" pitchFamily="49" charset="-122"/>
              <a:ea typeface="楷体_GB2312" pitchFamily="49" charset="-122"/>
            </a:rPr>
            <a:t>》》</a:t>
          </a:r>
          <a:r>
            <a:rPr lang="zh-CN" altLang="en-US" sz="2600" b="1" kern="1200" dirty="0">
              <a:solidFill>
                <a:schemeClr val="accent5">
                  <a:lumMod val="50000"/>
                </a:schemeClr>
              </a:solidFill>
              <a:latin typeface="楷体_GB2312" pitchFamily="49" charset="-122"/>
              <a:ea typeface="楷体_GB2312" pitchFamily="49" charset="-122"/>
            </a:rPr>
            <a:t>产品多样化</a:t>
          </a:r>
        </a:p>
        <a:p>
          <a:pPr marL="228600" lvl="1" indent="-228600" algn="l" defTabSz="1155700">
            <a:lnSpc>
              <a:spcPct val="90000"/>
            </a:lnSpc>
            <a:spcBef>
              <a:spcPct val="0"/>
            </a:spcBef>
            <a:spcAft>
              <a:spcPct val="20000"/>
            </a:spcAft>
            <a:buChar char="•"/>
          </a:pPr>
          <a:r>
            <a:rPr lang="zh-CN" altLang="en-US" sz="2600" b="1" kern="1200" dirty="0">
              <a:solidFill>
                <a:schemeClr val="accent5">
                  <a:lumMod val="50000"/>
                </a:schemeClr>
              </a:solidFill>
              <a:latin typeface="楷体_GB2312" pitchFamily="49" charset="-122"/>
              <a:ea typeface="楷体_GB2312" pitchFamily="49" charset="-122"/>
            </a:rPr>
            <a:t>市场单一或竞争激烈？</a:t>
          </a:r>
          <a:r>
            <a:rPr lang="en-US" altLang="zh-CN" sz="2600" b="1" kern="1200" dirty="0">
              <a:solidFill>
                <a:schemeClr val="accent5">
                  <a:lumMod val="50000"/>
                </a:schemeClr>
              </a:solidFill>
              <a:latin typeface="楷体_GB2312" pitchFamily="49" charset="-122"/>
              <a:ea typeface="楷体_GB2312" pitchFamily="49" charset="-122"/>
            </a:rPr>
            <a:t>》》</a:t>
          </a:r>
          <a:r>
            <a:rPr lang="zh-CN" altLang="en-US" sz="2600" b="1" kern="1200" dirty="0">
              <a:solidFill>
                <a:schemeClr val="accent5">
                  <a:lumMod val="50000"/>
                </a:schemeClr>
              </a:solidFill>
              <a:latin typeface="楷体_GB2312" pitchFamily="49" charset="-122"/>
              <a:ea typeface="楷体_GB2312" pitchFamily="49" charset="-122"/>
            </a:rPr>
            <a:t>开拓别的目标市场</a:t>
          </a:r>
        </a:p>
        <a:p>
          <a:pPr marL="228600" lvl="1" indent="-228600" algn="l" defTabSz="1155700">
            <a:lnSpc>
              <a:spcPct val="90000"/>
            </a:lnSpc>
            <a:spcBef>
              <a:spcPct val="0"/>
            </a:spcBef>
            <a:spcAft>
              <a:spcPct val="20000"/>
            </a:spcAft>
            <a:buChar char="•"/>
          </a:pPr>
          <a:r>
            <a:rPr lang="zh-CN" altLang="en-US" sz="2600" b="1" kern="1200" dirty="0">
              <a:solidFill>
                <a:schemeClr val="accent5">
                  <a:lumMod val="50000"/>
                </a:schemeClr>
              </a:solidFill>
              <a:latin typeface="楷体_GB2312" pitchFamily="49" charset="-122"/>
              <a:ea typeface="楷体_GB2312" pitchFamily="49" charset="-122"/>
            </a:rPr>
            <a:t>市场竞争力不够？</a:t>
          </a:r>
          <a:r>
            <a:rPr lang="en-US" altLang="zh-CN" sz="2600" b="1" kern="1200" dirty="0">
              <a:solidFill>
                <a:schemeClr val="accent5">
                  <a:lumMod val="50000"/>
                </a:schemeClr>
              </a:solidFill>
              <a:latin typeface="楷体_GB2312" pitchFamily="49" charset="-122"/>
              <a:ea typeface="楷体_GB2312" pitchFamily="49" charset="-122"/>
            </a:rPr>
            <a:t>》》</a:t>
          </a:r>
          <a:r>
            <a:rPr lang="zh-CN" altLang="en-US" sz="2600" b="1" kern="1200" dirty="0">
              <a:solidFill>
                <a:schemeClr val="accent5">
                  <a:lumMod val="50000"/>
                </a:schemeClr>
              </a:solidFill>
              <a:latin typeface="楷体_GB2312" pitchFamily="49" charset="-122"/>
              <a:ea typeface="楷体_GB2312" pitchFamily="49" charset="-122"/>
            </a:rPr>
            <a:t>品牌宣传，价格促销</a:t>
          </a:r>
        </a:p>
      </dsp:txBody>
      <dsp:txXfrm>
        <a:off x="0" y="1235761"/>
        <a:ext cx="8401050" cy="1652161"/>
      </dsp:txXfrm>
    </dsp:sp>
    <dsp:sp modelId="{120F65FF-C0BE-431C-BB71-E805CA3EF2A7}">
      <dsp:nvSpPr>
        <dsp:cNvPr id="0" name=""/>
        <dsp:cNvSpPr/>
      </dsp:nvSpPr>
      <dsp:spPr>
        <a:xfrm>
          <a:off x="0" y="2879368"/>
          <a:ext cx="8401050" cy="99608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zh-CN" altLang="en-US" sz="3600" kern="1200" dirty="0">
              <a:latin typeface="楷体_GB2312" pitchFamily="49" charset="-122"/>
              <a:ea typeface="楷体_GB2312" pitchFamily="49" charset="-122"/>
            </a:rPr>
            <a:t>交货率</a:t>
          </a:r>
        </a:p>
      </dsp:txBody>
      <dsp:txXfrm>
        <a:off x="48625" y="2927993"/>
        <a:ext cx="8303800" cy="898835"/>
      </dsp:txXfrm>
    </dsp:sp>
    <dsp:sp modelId="{4E80EE70-2AA6-4450-95D0-EAF997302FF7}">
      <dsp:nvSpPr>
        <dsp:cNvPr id="0" name=""/>
        <dsp:cNvSpPr/>
      </dsp:nvSpPr>
      <dsp:spPr>
        <a:xfrm>
          <a:off x="0" y="3884008"/>
          <a:ext cx="8401050" cy="991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33" tIns="33020" rIns="184912" bIns="33020" numCol="1" spcCol="1270" anchor="t" anchorCtr="0">
          <a:noAutofit/>
        </a:bodyPr>
        <a:lstStyle/>
        <a:p>
          <a:pPr marL="228600" lvl="1" indent="-228600" algn="l" defTabSz="1155700">
            <a:lnSpc>
              <a:spcPct val="90000"/>
            </a:lnSpc>
            <a:spcBef>
              <a:spcPct val="0"/>
            </a:spcBef>
            <a:spcAft>
              <a:spcPct val="20000"/>
            </a:spcAft>
            <a:buChar char="•"/>
          </a:pPr>
          <a:r>
            <a:rPr lang="zh-CN" altLang="en-US" sz="2600" b="1" kern="1200" dirty="0">
              <a:solidFill>
                <a:schemeClr val="accent5">
                  <a:lumMod val="50000"/>
                </a:schemeClr>
              </a:solidFill>
              <a:latin typeface="楷体_GB2312" pitchFamily="49" charset="-122"/>
              <a:ea typeface="楷体_GB2312" pitchFamily="49" charset="-122"/>
            </a:rPr>
            <a:t>市场空间大，产品有竞争力，产能低跟不上？</a:t>
          </a:r>
          <a:r>
            <a:rPr lang="en-US" altLang="zh-CN" sz="2600" b="1" kern="1200" dirty="0">
              <a:solidFill>
                <a:schemeClr val="accent5">
                  <a:lumMod val="50000"/>
                </a:schemeClr>
              </a:solidFill>
              <a:latin typeface="楷体_GB2312" pitchFamily="49" charset="-122"/>
              <a:ea typeface="楷体_GB2312" pitchFamily="49" charset="-122"/>
            </a:rPr>
            <a:t>》》</a:t>
          </a:r>
          <a:r>
            <a:rPr lang="zh-CN" altLang="en-US" sz="2600" b="1" kern="1200" dirty="0">
              <a:solidFill>
                <a:schemeClr val="accent5">
                  <a:lumMod val="50000"/>
                </a:schemeClr>
              </a:solidFill>
              <a:latin typeface="楷体_GB2312" pitchFamily="49" charset="-122"/>
              <a:ea typeface="楷体_GB2312" pitchFamily="49" charset="-122"/>
            </a:rPr>
            <a:t>扩大生产规模，做到产销平衡</a:t>
          </a:r>
        </a:p>
      </dsp:txBody>
      <dsp:txXfrm>
        <a:off x="0" y="3884008"/>
        <a:ext cx="8401050" cy="99129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DF5199-B77C-4F5A-B6E4-EA90E9ADC105}">
      <dsp:nvSpPr>
        <dsp:cNvPr id="0" name=""/>
        <dsp:cNvSpPr/>
      </dsp:nvSpPr>
      <dsp:spPr>
        <a:xfrm rot="5400000">
          <a:off x="5260354" y="-1711121"/>
          <a:ext cx="1258118" cy="498513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zh-CN" altLang="en-US" sz="2600" kern="1200" dirty="0">
              <a:solidFill>
                <a:schemeClr val="accent5">
                  <a:lumMod val="50000"/>
                </a:schemeClr>
              </a:solidFill>
              <a:latin typeface="楷体_GB2312" pitchFamily="49" charset="-122"/>
              <a:ea typeface="楷体_GB2312" pitchFamily="49" charset="-122"/>
            </a:rPr>
            <a:t>产品价格，产品品牌分值过低</a:t>
          </a:r>
        </a:p>
        <a:p>
          <a:pPr marL="228600" lvl="1" indent="-228600" algn="l" defTabSz="1155700">
            <a:lnSpc>
              <a:spcPct val="90000"/>
            </a:lnSpc>
            <a:spcBef>
              <a:spcPct val="0"/>
            </a:spcBef>
            <a:spcAft>
              <a:spcPct val="15000"/>
            </a:spcAft>
            <a:buChar char="•"/>
          </a:pPr>
          <a:r>
            <a:rPr lang="zh-CN" altLang="en-US" sz="2600" kern="1200" dirty="0">
              <a:solidFill>
                <a:schemeClr val="accent5">
                  <a:lumMod val="50000"/>
                </a:schemeClr>
              </a:solidFill>
              <a:latin typeface="楷体_GB2312" pitchFamily="49" charset="-122"/>
              <a:ea typeface="楷体_GB2312" pitchFamily="49" charset="-122"/>
            </a:rPr>
            <a:t>低价促销，多投入广告</a:t>
          </a:r>
        </a:p>
      </dsp:txBody>
      <dsp:txXfrm rot="-5400000">
        <a:off x="3396844" y="213805"/>
        <a:ext cx="4923722" cy="1135286"/>
      </dsp:txXfrm>
    </dsp:sp>
    <dsp:sp modelId="{F5CFA61E-88C5-4FB3-A759-105D75E6EA91}">
      <dsp:nvSpPr>
        <dsp:cNvPr id="0" name=""/>
        <dsp:cNvSpPr/>
      </dsp:nvSpPr>
      <dsp:spPr>
        <a:xfrm>
          <a:off x="475" y="2382"/>
          <a:ext cx="3439453" cy="1572648"/>
        </a:xfrm>
        <a:prstGeom prst="roundRect">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zh-CN" altLang="en-US" sz="3600" kern="1200" dirty="0">
              <a:latin typeface="楷体_GB2312" pitchFamily="49" charset="-122"/>
              <a:ea typeface="楷体_GB2312" pitchFamily="49" charset="-122"/>
            </a:rPr>
            <a:t>营销力度不够</a:t>
          </a:r>
        </a:p>
      </dsp:txBody>
      <dsp:txXfrm>
        <a:off x="77245" y="79152"/>
        <a:ext cx="3285913" cy="1419108"/>
      </dsp:txXfrm>
    </dsp:sp>
    <dsp:sp modelId="{90386ECE-7038-4DB0-ABA8-16963C0A2284}">
      <dsp:nvSpPr>
        <dsp:cNvPr id="0" name=""/>
        <dsp:cNvSpPr/>
      </dsp:nvSpPr>
      <dsp:spPr>
        <a:xfrm rot="5400000">
          <a:off x="5284869" y="-91199"/>
          <a:ext cx="1258118" cy="5031449"/>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zh-CN" altLang="en-US" sz="2600" kern="1200" dirty="0">
              <a:solidFill>
                <a:schemeClr val="accent5">
                  <a:lumMod val="50000"/>
                </a:schemeClr>
              </a:solidFill>
              <a:latin typeface="楷体_GB2312" pitchFamily="49" charset="-122"/>
              <a:ea typeface="楷体_GB2312" pitchFamily="49" charset="-122"/>
            </a:rPr>
            <a:t>产品功能分值过低</a:t>
          </a:r>
        </a:p>
        <a:p>
          <a:pPr marL="228600" lvl="1" indent="-228600" algn="l" defTabSz="1155700">
            <a:lnSpc>
              <a:spcPct val="90000"/>
            </a:lnSpc>
            <a:spcBef>
              <a:spcPct val="0"/>
            </a:spcBef>
            <a:spcAft>
              <a:spcPct val="15000"/>
            </a:spcAft>
            <a:buChar char="•"/>
          </a:pPr>
          <a:r>
            <a:rPr lang="zh-CN" altLang="en-US" sz="2600" kern="1200" dirty="0">
              <a:solidFill>
                <a:schemeClr val="accent5">
                  <a:lumMod val="50000"/>
                </a:schemeClr>
              </a:solidFill>
              <a:latin typeface="楷体_GB2312" pitchFamily="49" charset="-122"/>
              <a:ea typeface="楷体_GB2312" pitchFamily="49" charset="-122"/>
            </a:rPr>
            <a:t>新设计产品</a:t>
          </a:r>
        </a:p>
      </dsp:txBody>
      <dsp:txXfrm rot="-5400000">
        <a:off x="3398204" y="1856882"/>
        <a:ext cx="4970033" cy="1135286"/>
      </dsp:txXfrm>
    </dsp:sp>
    <dsp:sp modelId="{3B3020BC-C2C2-4D63-8CF3-80EC0BB61F9E}">
      <dsp:nvSpPr>
        <dsp:cNvPr id="0" name=""/>
        <dsp:cNvSpPr/>
      </dsp:nvSpPr>
      <dsp:spPr>
        <a:xfrm>
          <a:off x="475" y="1653663"/>
          <a:ext cx="3394728" cy="157264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zh-CN" altLang="en-US" sz="3600" kern="1200" dirty="0">
              <a:latin typeface="楷体_GB2312" pitchFamily="49" charset="-122"/>
              <a:ea typeface="楷体_GB2312" pitchFamily="49" charset="-122"/>
            </a:rPr>
            <a:t>产品本身问题</a:t>
          </a:r>
        </a:p>
      </dsp:txBody>
      <dsp:txXfrm>
        <a:off x="77245" y="1730433"/>
        <a:ext cx="3241188" cy="1419108"/>
      </dsp:txXfrm>
    </dsp:sp>
    <dsp:sp modelId="{87031726-32A0-4068-8EC0-D949D8F20A91}">
      <dsp:nvSpPr>
        <dsp:cNvPr id="0" name=""/>
        <dsp:cNvSpPr/>
      </dsp:nvSpPr>
      <dsp:spPr>
        <a:xfrm rot="5400000">
          <a:off x="5316481" y="1583476"/>
          <a:ext cx="1258118" cy="496822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zh-CN" altLang="en-US" sz="2600" kern="1200" dirty="0">
              <a:solidFill>
                <a:schemeClr val="accent5">
                  <a:lumMod val="50000"/>
                </a:schemeClr>
              </a:solidFill>
              <a:latin typeface="楷体_GB2312" pitchFamily="49" charset="-122"/>
              <a:ea typeface="楷体_GB2312" pitchFamily="49" charset="-122"/>
            </a:rPr>
            <a:t>销售能力，产品口碑</a:t>
          </a:r>
        </a:p>
        <a:p>
          <a:pPr marL="228600" lvl="1" indent="-228600" algn="l" defTabSz="1155700">
            <a:lnSpc>
              <a:spcPct val="90000"/>
            </a:lnSpc>
            <a:spcBef>
              <a:spcPct val="0"/>
            </a:spcBef>
            <a:spcAft>
              <a:spcPct val="15000"/>
            </a:spcAft>
            <a:buChar char="•"/>
          </a:pPr>
          <a:r>
            <a:rPr lang="zh-CN" altLang="en-US" sz="2600" kern="1200" dirty="0">
              <a:solidFill>
                <a:schemeClr val="accent5">
                  <a:lumMod val="50000"/>
                </a:schemeClr>
              </a:solidFill>
              <a:latin typeface="楷体_GB2312" pitchFamily="49" charset="-122"/>
              <a:ea typeface="楷体_GB2312" pitchFamily="49" charset="-122"/>
            </a:rPr>
            <a:t>多招聘销售人员，产能跟上</a:t>
          </a:r>
        </a:p>
      </dsp:txBody>
      <dsp:txXfrm rot="-5400000">
        <a:off x="3461427" y="3499946"/>
        <a:ext cx="4906811" cy="1135286"/>
      </dsp:txXfrm>
    </dsp:sp>
    <dsp:sp modelId="{D0795EB3-29D6-49A0-80AF-C4BD71A790EF}">
      <dsp:nvSpPr>
        <dsp:cNvPr id="0" name=""/>
        <dsp:cNvSpPr/>
      </dsp:nvSpPr>
      <dsp:spPr>
        <a:xfrm>
          <a:off x="475" y="3304944"/>
          <a:ext cx="3460475" cy="1572648"/>
        </a:xfrm>
        <a:prstGeom prst="roundRect">
          <a:avLst/>
        </a:prstGeom>
        <a:solidFill>
          <a:schemeClr val="accent6"/>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6"/>
        </a:fillRef>
        <a:effectRef idx="1">
          <a:schemeClr val="accent6"/>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zh-CN" altLang="en-US" sz="3600" kern="1200" dirty="0">
              <a:latin typeface="楷体_GB2312" pitchFamily="49" charset="-122"/>
              <a:ea typeface="楷体_GB2312" pitchFamily="49" charset="-122"/>
            </a:rPr>
            <a:t>销售能力或产能问题</a:t>
          </a:r>
        </a:p>
      </dsp:txBody>
      <dsp:txXfrm>
        <a:off x="77245" y="3381714"/>
        <a:ext cx="3306935" cy="141910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0BF175-5273-4EBF-96DF-4169F5673A72}">
      <dsp:nvSpPr>
        <dsp:cNvPr id="0" name=""/>
        <dsp:cNvSpPr/>
      </dsp:nvSpPr>
      <dsp:spPr>
        <a:xfrm rot="5400000">
          <a:off x="5083654" y="-1899629"/>
          <a:ext cx="1258118" cy="537667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dirty="0">
              <a:solidFill>
                <a:schemeClr val="accent5">
                  <a:lumMod val="50000"/>
                </a:schemeClr>
              </a:solidFill>
              <a:latin typeface="楷体_GB2312" pitchFamily="49" charset="-122"/>
              <a:ea typeface="楷体_GB2312" pitchFamily="49" charset="-122"/>
            </a:rPr>
            <a:t>品牌：通过提高广告投入来提升</a:t>
          </a:r>
        </a:p>
        <a:p>
          <a:pPr marL="228600" lvl="1" indent="-228600" algn="l" defTabSz="1066800">
            <a:lnSpc>
              <a:spcPct val="90000"/>
            </a:lnSpc>
            <a:spcBef>
              <a:spcPct val="0"/>
            </a:spcBef>
            <a:spcAft>
              <a:spcPct val="15000"/>
            </a:spcAft>
            <a:buChar char="•"/>
          </a:pPr>
          <a:r>
            <a:rPr lang="zh-CN" altLang="en-US" sz="2400" b="1" kern="1200" dirty="0">
              <a:solidFill>
                <a:schemeClr val="accent5">
                  <a:lumMod val="50000"/>
                </a:schemeClr>
              </a:solidFill>
              <a:latin typeface="楷体_GB2312" pitchFamily="49" charset="-122"/>
              <a:ea typeface="楷体_GB2312" pitchFamily="49" charset="-122"/>
            </a:rPr>
            <a:t>口碑：通过增长销售额来提升</a:t>
          </a:r>
        </a:p>
      </dsp:txBody>
      <dsp:txXfrm rot="-5400000">
        <a:off x="3024377" y="221064"/>
        <a:ext cx="5315256" cy="1135286"/>
      </dsp:txXfrm>
    </dsp:sp>
    <dsp:sp modelId="{D6098BCD-DB66-499D-987D-E348894E915D}">
      <dsp:nvSpPr>
        <dsp:cNvPr id="0" name=""/>
        <dsp:cNvSpPr/>
      </dsp:nvSpPr>
      <dsp:spPr>
        <a:xfrm>
          <a:off x="0" y="2382"/>
          <a:ext cx="3024378" cy="1572648"/>
        </a:xfrm>
        <a:prstGeom prst="roundRect">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224790" tIns="112395" rIns="224790" bIns="112395" numCol="1" spcCol="1270" anchor="ctr" anchorCtr="0">
          <a:noAutofit/>
        </a:bodyPr>
        <a:lstStyle/>
        <a:p>
          <a:pPr marL="0" lvl="0" indent="0" algn="ctr" defTabSz="2622550">
            <a:lnSpc>
              <a:spcPct val="90000"/>
            </a:lnSpc>
            <a:spcBef>
              <a:spcPct val="0"/>
            </a:spcBef>
            <a:spcAft>
              <a:spcPct val="35000"/>
            </a:spcAft>
            <a:buNone/>
          </a:pPr>
          <a:r>
            <a:rPr lang="zh-CN" altLang="en-US" sz="5900" kern="1200" dirty="0"/>
            <a:t>市场部</a:t>
          </a:r>
        </a:p>
      </dsp:txBody>
      <dsp:txXfrm>
        <a:off x="76770" y="79152"/>
        <a:ext cx="2870838" cy="1419108"/>
      </dsp:txXfrm>
    </dsp:sp>
    <dsp:sp modelId="{5D2F6D76-D543-4AD2-9B4F-4A55059F4036}">
      <dsp:nvSpPr>
        <dsp:cNvPr id="0" name=""/>
        <dsp:cNvSpPr/>
      </dsp:nvSpPr>
      <dsp:spPr>
        <a:xfrm rot="5400000">
          <a:off x="5083654" y="-248348"/>
          <a:ext cx="1258118" cy="537667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dirty="0">
              <a:solidFill>
                <a:schemeClr val="accent5">
                  <a:lumMod val="50000"/>
                </a:schemeClr>
              </a:solidFill>
              <a:latin typeface="楷体_GB2312" pitchFamily="49" charset="-122"/>
              <a:ea typeface="楷体_GB2312" pitchFamily="49" charset="-122"/>
            </a:rPr>
            <a:t>报价：同时适当降价来促销</a:t>
          </a:r>
        </a:p>
        <a:p>
          <a:pPr marL="228600" lvl="1" indent="-228600" algn="l" defTabSz="1066800">
            <a:lnSpc>
              <a:spcPct val="90000"/>
            </a:lnSpc>
            <a:spcBef>
              <a:spcPct val="0"/>
            </a:spcBef>
            <a:spcAft>
              <a:spcPct val="15000"/>
            </a:spcAft>
            <a:buChar char="•"/>
          </a:pPr>
          <a:r>
            <a:rPr lang="zh-CN" altLang="en-US" sz="2400" b="1" kern="1200" dirty="0">
              <a:solidFill>
                <a:schemeClr val="accent5">
                  <a:lumMod val="50000"/>
                </a:schemeClr>
              </a:solidFill>
              <a:latin typeface="楷体_GB2312" pitchFamily="49" charset="-122"/>
              <a:ea typeface="楷体_GB2312" pitchFamily="49" charset="-122"/>
            </a:rPr>
            <a:t>销售能力：适当增加人员投入来增加销售</a:t>
          </a:r>
        </a:p>
      </dsp:txBody>
      <dsp:txXfrm rot="-5400000">
        <a:off x="3024377" y="1872345"/>
        <a:ext cx="5315256" cy="1135286"/>
      </dsp:txXfrm>
    </dsp:sp>
    <dsp:sp modelId="{97EDFE06-A7D0-4190-B290-55734CC405A6}">
      <dsp:nvSpPr>
        <dsp:cNvPr id="0" name=""/>
        <dsp:cNvSpPr/>
      </dsp:nvSpPr>
      <dsp:spPr>
        <a:xfrm>
          <a:off x="0" y="1653663"/>
          <a:ext cx="3024378" cy="157264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790" tIns="112395" rIns="224790" bIns="112395" numCol="1" spcCol="1270" anchor="ctr" anchorCtr="0">
          <a:noAutofit/>
        </a:bodyPr>
        <a:lstStyle/>
        <a:p>
          <a:pPr marL="0" lvl="0" indent="0" algn="ctr" defTabSz="2622550">
            <a:lnSpc>
              <a:spcPct val="90000"/>
            </a:lnSpc>
            <a:spcBef>
              <a:spcPct val="0"/>
            </a:spcBef>
            <a:spcAft>
              <a:spcPct val="35000"/>
            </a:spcAft>
            <a:buNone/>
          </a:pPr>
          <a:r>
            <a:rPr lang="zh-CN" altLang="en-US" sz="5900" kern="1200" dirty="0"/>
            <a:t>销售部</a:t>
          </a:r>
        </a:p>
      </dsp:txBody>
      <dsp:txXfrm>
        <a:off x="76770" y="1730433"/>
        <a:ext cx="2870838" cy="1419108"/>
      </dsp:txXfrm>
    </dsp:sp>
    <dsp:sp modelId="{C2CA2242-3A81-4FF9-8A97-C673F4DC3826}">
      <dsp:nvSpPr>
        <dsp:cNvPr id="0" name=""/>
        <dsp:cNvSpPr/>
      </dsp:nvSpPr>
      <dsp:spPr>
        <a:xfrm rot="5400000">
          <a:off x="5083654" y="1386853"/>
          <a:ext cx="1258118" cy="537667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dirty="0">
              <a:solidFill>
                <a:schemeClr val="accent5">
                  <a:lumMod val="50000"/>
                </a:schemeClr>
              </a:solidFill>
              <a:latin typeface="楷体_GB2312" pitchFamily="49" charset="-122"/>
              <a:ea typeface="楷体_GB2312" pitchFamily="49" charset="-122"/>
            </a:rPr>
            <a:t>功能：设计出更符合消费群的产品</a:t>
          </a:r>
        </a:p>
      </dsp:txBody>
      <dsp:txXfrm rot="-5400000">
        <a:off x="3024377" y="3507546"/>
        <a:ext cx="5315256" cy="1135286"/>
      </dsp:txXfrm>
    </dsp:sp>
    <dsp:sp modelId="{42644032-B0CE-43B0-9928-E98B89D4CCD7}">
      <dsp:nvSpPr>
        <dsp:cNvPr id="0" name=""/>
        <dsp:cNvSpPr/>
      </dsp:nvSpPr>
      <dsp:spPr>
        <a:xfrm>
          <a:off x="0" y="3304944"/>
          <a:ext cx="3024378" cy="1572648"/>
        </a:xfrm>
        <a:prstGeom prst="roundRect">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224790" tIns="112395" rIns="224790" bIns="112395" numCol="1" spcCol="1270" anchor="ctr" anchorCtr="0">
          <a:noAutofit/>
        </a:bodyPr>
        <a:lstStyle/>
        <a:p>
          <a:pPr marL="0" lvl="0" indent="0" algn="ctr" defTabSz="2622550">
            <a:lnSpc>
              <a:spcPct val="90000"/>
            </a:lnSpc>
            <a:spcBef>
              <a:spcPct val="0"/>
            </a:spcBef>
            <a:spcAft>
              <a:spcPct val="35000"/>
            </a:spcAft>
            <a:buNone/>
          </a:pPr>
          <a:r>
            <a:rPr lang="zh-CN" altLang="en-US" sz="5900" kern="1200" dirty="0"/>
            <a:t>设计部</a:t>
          </a:r>
        </a:p>
      </dsp:txBody>
      <dsp:txXfrm>
        <a:off x="76770" y="3381714"/>
        <a:ext cx="2870838" cy="1419108"/>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pitchFamily="34" charset="0"/>
                <a:ea typeface="+mn-ea"/>
              </a:defRPr>
            </a:lvl1pPr>
          </a:lstStyle>
          <a:p>
            <a:pPr>
              <a:defRPr/>
            </a:pPr>
            <a:fld id="{032B6E92-AD73-4B27-96B0-9BDEC21241F6}" type="datetimeFigureOut">
              <a:rPr lang="zh-CN" altLang="en-US"/>
              <a:pPr>
                <a:defRPr/>
              </a:pPr>
              <a:t>2021/12/2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ea typeface="+mn-ea"/>
              </a:defRPr>
            </a:lvl1pPr>
          </a:lstStyle>
          <a:p>
            <a:pPr>
              <a:defRPr/>
            </a:pPr>
            <a:fld id="{8D6BFB10-2524-47C6-9F0F-9FCCB5491421}" type="slidenum">
              <a:rPr lang="zh-CN" altLang="en-US"/>
              <a:pPr>
                <a:defRPr/>
              </a:pPr>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ea typeface="+mn-ea"/>
              </a:defRPr>
            </a:lvl1pPr>
          </a:lstStyle>
          <a:p>
            <a:pPr>
              <a:defRPr/>
            </a:pPr>
            <a:fld id="{64FB75D2-0F54-4632-9080-2A27FE796BD3}" type="datetimeFigureOut">
              <a:rPr lang="zh-CN" altLang="en-US"/>
              <a:pPr>
                <a:defRPr/>
              </a:pPr>
              <a:t>2021/12/2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ea typeface="+mn-ea"/>
              </a:defRPr>
            </a:lvl1pPr>
          </a:lstStyle>
          <a:p>
            <a:pPr>
              <a:defRPr/>
            </a:pPr>
            <a:fld id="{55148EE5-7F42-4922-BDF2-4BD0DDB92A8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p:spPr>
      </p:sp>
      <p:sp>
        <p:nvSpPr>
          <p:cNvPr id="3277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17764"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1983E6D1-23F7-4921-A772-22E26937CB2F}" type="slidenum">
              <a:rPr lang="zh-CN" altLang="en-US" smtClean="0"/>
              <a:pPr>
                <a:defRPr/>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15</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16</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17</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18</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21</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22</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r>
              <a:rPr lang="zh-CN" altLang="en-US" dirty="0"/>
              <a:t>数据规则</a:t>
            </a:r>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25</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幻灯片图像占位符 1"/>
          <p:cNvSpPr>
            <a:spLocks noGrp="1" noRot="1" noChangeAspect="1" noTextEdit="1"/>
          </p:cNvSpPr>
          <p:nvPr>
            <p:ph type="sldImg"/>
          </p:nvPr>
        </p:nvSpPr>
        <p:spPr>
          <a:ln/>
        </p:spPr>
      </p:sp>
      <p:sp>
        <p:nvSpPr>
          <p:cNvPr id="120835" name="备注占位符 2"/>
          <p:cNvSpPr>
            <a:spLocks noGrp="1"/>
          </p:cNvSpPr>
          <p:nvPr>
            <p:ph type="body" idx="1"/>
          </p:nvPr>
        </p:nvSpPr>
        <p:spPr>
          <a:noFill/>
          <a:ln/>
        </p:spPr>
        <p:txBody>
          <a:bodyPr/>
          <a:lstStyle/>
          <a:p>
            <a:endParaRPr lang="zh-CN" altLang="en-US"/>
          </a:p>
        </p:txBody>
      </p:sp>
      <p:sp>
        <p:nvSpPr>
          <p:cNvPr id="120836" name="灯片编号占位符 3"/>
          <p:cNvSpPr>
            <a:spLocks noGrp="1"/>
          </p:cNvSpPr>
          <p:nvPr>
            <p:ph type="sldNum" sz="quarter" idx="5"/>
          </p:nvPr>
        </p:nvSpPr>
        <p:spPr>
          <a:noFill/>
        </p:spPr>
        <p:txBody>
          <a:bodyPr/>
          <a:lstStyle/>
          <a:p>
            <a:fld id="{91101C45-B990-42F1-B919-178AAC629B7A}" type="slidenum">
              <a:rPr lang="zh-CN" altLang="en-US" smtClean="0"/>
              <a:pPr/>
              <a:t>27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幻灯片图像占位符 1"/>
          <p:cNvSpPr>
            <a:spLocks noGrp="1" noRot="1" noChangeAspect="1" noTextEdit="1"/>
          </p:cNvSpPr>
          <p:nvPr>
            <p:ph type="sldImg"/>
          </p:nvPr>
        </p:nvSpPr>
        <p:spPr>
          <a:ln/>
        </p:spPr>
      </p:sp>
      <p:sp>
        <p:nvSpPr>
          <p:cNvPr id="121859" name="备注占位符 2"/>
          <p:cNvSpPr>
            <a:spLocks noGrp="1"/>
          </p:cNvSpPr>
          <p:nvPr>
            <p:ph type="body" idx="1"/>
          </p:nvPr>
        </p:nvSpPr>
        <p:spPr>
          <a:noFill/>
          <a:ln/>
        </p:spPr>
        <p:txBody>
          <a:bodyPr/>
          <a:lstStyle/>
          <a:p>
            <a:endParaRPr lang="zh-CN" altLang="en-US"/>
          </a:p>
        </p:txBody>
      </p:sp>
      <p:sp>
        <p:nvSpPr>
          <p:cNvPr id="121860" name="灯片编号占位符 3"/>
          <p:cNvSpPr>
            <a:spLocks noGrp="1"/>
          </p:cNvSpPr>
          <p:nvPr>
            <p:ph type="sldNum" sz="quarter" idx="5"/>
          </p:nvPr>
        </p:nvSpPr>
        <p:spPr>
          <a:noFill/>
        </p:spPr>
        <p:txBody>
          <a:bodyPr/>
          <a:lstStyle/>
          <a:p>
            <a:fld id="{0FAAEB71-37FB-4869-916E-8096174A1DE1}" type="slidenum">
              <a:rPr lang="zh-CN" altLang="en-US" smtClean="0"/>
              <a:pPr/>
              <a:t>28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29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36</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37</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38</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39</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40</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41</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42</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43</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44</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45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6</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46</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47</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48</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49</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50</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幻灯片图像占位符 1"/>
          <p:cNvSpPr>
            <a:spLocks noGrp="1" noRot="1" noChangeAspect="1" noTextEdit="1"/>
          </p:cNvSpPr>
          <p:nvPr>
            <p:ph type="sldImg"/>
          </p:nvPr>
        </p:nvSpPr>
        <p:spPr bwMode="auto">
          <a:noFill/>
          <a:ln>
            <a:solidFill>
              <a:srgbClr val="000000"/>
            </a:solidFill>
            <a:miter lim="800000"/>
            <a:headEnd/>
            <a:tailEnd/>
          </a:ln>
        </p:spPr>
      </p:sp>
      <p:sp>
        <p:nvSpPr>
          <p:cNvPr id="272387"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zh-CN" altLang="en-US"/>
              <a:t>迈克尔</a:t>
            </a:r>
            <a:r>
              <a:rPr lang="en-US" altLang="zh-CN"/>
              <a:t>·</a:t>
            </a:r>
            <a:r>
              <a:rPr lang="zh-CN" altLang="en-US"/>
              <a:t>波特</a:t>
            </a:r>
          </a:p>
        </p:txBody>
      </p:sp>
      <p:sp>
        <p:nvSpPr>
          <p:cNvPr id="27238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CED86AA-85BB-47D9-8B17-BFF49EB835F6}" type="slidenum">
              <a:rPr lang="zh-CN" altLang="en-US"/>
              <a:pPr fontAlgn="base">
                <a:spcBef>
                  <a:spcPct val="0"/>
                </a:spcBef>
                <a:spcAft>
                  <a:spcPct val="0"/>
                </a:spcAft>
              </a:pPr>
              <a:t>65</a:t>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幻灯片图像占位符 1"/>
          <p:cNvSpPr>
            <a:spLocks noGrp="1" noRot="1" noChangeAspect="1" noTextEdit="1"/>
          </p:cNvSpPr>
          <p:nvPr>
            <p:ph type="sldImg"/>
          </p:nvPr>
        </p:nvSpPr>
        <p:spPr bwMode="auto">
          <a:noFill/>
          <a:ln>
            <a:solidFill>
              <a:srgbClr val="000000"/>
            </a:solidFill>
            <a:miter lim="800000"/>
            <a:headEnd/>
            <a:tailEnd/>
          </a:ln>
        </p:spPr>
      </p:sp>
      <p:sp>
        <p:nvSpPr>
          <p:cNvPr id="273411"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a:p>
        </p:txBody>
      </p:sp>
      <p:sp>
        <p:nvSpPr>
          <p:cNvPr id="27341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881BEEF-AA55-4EC9-8D99-40F6EF636AB9}" type="slidenum">
              <a:rPr lang="zh-CN" altLang="en-US"/>
              <a:pPr fontAlgn="base">
                <a:spcBef>
                  <a:spcPct val="0"/>
                </a:spcBef>
                <a:spcAft>
                  <a:spcPct val="0"/>
                </a:spcAft>
              </a:pPr>
              <a:t>82</a:t>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733DE5A-6C71-484F-B9C9-D12C869E8317}" type="slidenum">
              <a:rPr lang="en-US" altLang="zh-CN"/>
              <a:pPr fontAlgn="base">
                <a:spcBef>
                  <a:spcPct val="0"/>
                </a:spcBef>
                <a:spcAft>
                  <a:spcPct val="0"/>
                </a:spcAft>
              </a:pPr>
              <a:t>85</a:t>
            </a:fld>
            <a:endParaRPr lang="en-US" altLang="zh-CN"/>
          </a:p>
        </p:txBody>
      </p:sp>
      <p:sp>
        <p:nvSpPr>
          <p:cNvPr id="2744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44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幻灯片图像占位符 1"/>
          <p:cNvSpPr>
            <a:spLocks noGrp="1" noRot="1" noChangeAspect="1" noTextEdit="1"/>
          </p:cNvSpPr>
          <p:nvPr>
            <p:ph type="sldImg"/>
          </p:nvPr>
        </p:nvSpPr>
        <p:spPr bwMode="auto">
          <a:noFill/>
          <a:ln>
            <a:solidFill>
              <a:srgbClr val="000000"/>
            </a:solidFill>
            <a:miter lim="800000"/>
            <a:headEnd/>
            <a:tailEnd/>
          </a:ln>
        </p:spPr>
      </p:sp>
      <p:sp>
        <p:nvSpPr>
          <p:cNvPr id="17408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74084"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8FBD869-91B5-41CA-8210-0B4CAD819524}" type="slidenum">
              <a:rPr lang="zh-CN" altLang="en-US" smtClean="0"/>
              <a:pPr fontAlgn="base">
                <a:spcBef>
                  <a:spcPct val="0"/>
                </a:spcBef>
                <a:spcAft>
                  <a:spcPct val="0"/>
                </a:spcAft>
                <a:defRPr/>
              </a:pPr>
              <a:t>92</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幻灯片图像占位符 1"/>
          <p:cNvSpPr>
            <a:spLocks noGrp="1" noRot="1" noChangeAspect="1" noTextEdit="1"/>
          </p:cNvSpPr>
          <p:nvPr>
            <p:ph type="sldImg"/>
          </p:nvPr>
        </p:nvSpPr>
        <p:spPr bwMode="auto">
          <a:noFill/>
          <a:ln>
            <a:solidFill>
              <a:srgbClr val="000000"/>
            </a:solidFill>
            <a:miter lim="800000"/>
            <a:headEnd/>
            <a:tailEnd/>
          </a:ln>
        </p:spPr>
      </p:sp>
      <p:sp>
        <p:nvSpPr>
          <p:cNvPr id="3" name="备注占位符 2"/>
          <p:cNvSpPr>
            <a:spLocks noGrp="1"/>
          </p:cNvSpPr>
          <p:nvPr>
            <p:ph type="body" idx="1"/>
          </p:nvPr>
        </p:nvSpPr>
        <p:spPr/>
        <p:txBody>
          <a:bodyPr>
            <a:normAutofit fontScale="47500" lnSpcReduction="20000"/>
          </a:bodyPr>
          <a:lstStyle/>
          <a:p>
            <a:pPr fontAlgn="auto">
              <a:spcBef>
                <a:spcPts val="0"/>
              </a:spcBef>
              <a:spcAft>
                <a:spcPts val="0"/>
              </a:spcAft>
              <a:defRPr/>
            </a:pPr>
            <a:r>
              <a:rPr lang="zh-CN" altLang="en-US" dirty="0"/>
              <a:t>撇脂与渗透：新产品定价战略</a:t>
            </a:r>
            <a:endParaRPr lang="en-US" altLang="zh-CN" dirty="0"/>
          </a:p>
          <a:p>
            <a:pPr fontAlgn="auto">
              <a:spcBef>
                <a:spcPts val="0"/>
              </a:spcBef>
              <a:spcAft>
                <a:spcPts val="0"/>
              </a:spcAft>
              <a:defRPr/>
            </a:pPr>
            <a:endParaRPr lang="en-US" altLang="zh-CN" dirty="0"/>
          </a:p>
          <a:p>
            <a:pPr fontAlgn="auto">
              <a:spcBef>
                <a:spcPts val="0"/>
              </a:spcBef>
              <a:spcAft>
                <a:spcPts val="0"/>
              </a:spcAft>
              <a:defRPr/>
            </a:pPr>
            <a:r>
              <a:rPr lang="en-US" altLang="zh-CN" dirty="0"/>
              <a:t>1</a:t>
            </a:r>
            <a:r>
              <a:rPr lang="zh-CN" altLang="en-US" dirty="0"/>
              <a:t>、快速撇脂战略</a:t>
            </a:r>
            <a:endParaRPr lang="en-US" altLang="zh-CN" dirty="0"/>
          </a:p>
          <a:p>
            <a:pPr fontAlgn="auto">
              <a:spcBef>
                <a:spcPts val="0"/>
              </a:spcBef>
              <a:spcAft>
                <a:spcPts val="0"/>
              </a:spcAft>
              <a:defRPr/>
            </a:pPr>
            <a:r>
              <a:rPr lang="zh-CN" altLang="en-US" dirty="0"/>
              <a:t>用高价格和高促销推出新产品，迅速获取高额利润，并迅速占领市场。使用这一战略，要市场潜力大，但很多竞争对手还没有意识到这一市场的丰厚利润，因此先下手为强，等对手醒悟时，你的企业已经赚到钱并确立了优势地位；</a:t>
            </a:r>
            <a:endParaRPr lang="en-US" altLang="zh-CN" dirty="0"/>
          </a:p>
          <a:p>
            <a:pPr fontAlgn="auto">
              <a:spcBef>
                <a:spcPts val="0"/>
              </a:spcBef>
              <a:spcAft>
                <a:spcPts val="0"/>
              </a:spcAft>
              <a:defRPr/>
            </a:pPr>
            <a:r>
              <a:rPr lang="en-US" altLang="zh-CN" dirty="0"/>
              <a:t>2</a:t>
            </a:r>
            <a:r>
              <a:rPr lang="zh-CN" altLang="en-US" dirty="0"/>
              <a:t>、缓慢撇脂战略</a:t>
            </a:r>
            <a:endParaRPr lang="en-US" altLang="zh-CN" dirty="0"/>
          </a:p>
          <a:p>
            <a:pPr fontAlgn="auto">
              <a:spcBef>
                <a:spcPts val="0"/>
              </a:spcBef>
              <a:spcAft>
                <a:spcPts val="0"/>
              </a:spcAft>
              <a:defRPr/>
            </a:pPr>
            <a:r>
              <a:rPr lang="zh-CN" altLang="en-US" dirty="0"/>
              <a:t>以高价格低促销的方式推出新产品，高价格是获取高额利润，低促销是降低促销费用。这一战略通常是市场规模有限，没有必要促销，或者潜在的竞争对手并不会马上到来；</a:t>
            </a:r>
            <a:endParaRPr lang="en-US" altLang="zh-CN" dirty="0"/>
          </a:p>
          <a:p>
            <a:pPr fontAlgn="auto">
              <a:spcBef>
                <a:spcPts val="0"/>
              </a:spcBef>
              <a:spcAft>
                <a:spcPts val="0"/>
              </a:spcAft>
              <a:defRPr/>
            </a:pPr>
            <a:r>
              <a:rPr lang="en-US" altLang="zh-CN" dirty="0"/>
              <a:t>3</a:t>
            </a:r>
            <a:r>
              <a:rPr lang="zh-CN" altLang="en-US" dirty="0"/>
              <a:t>、快速渗透战略</a:t>
            </a:r>
            <a:endParaRPr lang="en-US" altLang="zh-CN" dirty="0"/>
          </a:p>
          <a:p>
            <a:pPr fontAlgn="auto">
              <a:spcBef>
                <a:spcPts val="0"/>
              </a:spcBef>
              <a:spcAft>
                <a:spcPts val="0"/>
              </a:spcAft>
              <a:defRPr/>
            </a:pPr>
            <a:r>
              <a:rPr lang="zh-CN" altLang="en-US" dirty="0"/>
              <a:t>采用低价格、高促销，几乎是不惜血本不计回报地抢占市场份额。该战略适用于市场容量很大，潜在竞争激烈并且可能马上到来，而且消费者对价格很敏感，企业为了占领市场而愿意牺牲利润；</a:t>
            </a:r>
            <a:endParaRPr lang="en-US" altLang="zh-CN" dirty="0"/>
          </a:p>
          <a:p>
            <a:pPr fontAlgn="auto">
              <a:spcBef>
                <a:spcPts val="0"/>
              </a:spcBef>
              <a:spcAft>
                <a:spcPts val="0"/>
              </a:spcAft>
              <a:defRPr/>
            </a:pPr>
            <a:r>
              <a:rPr lang="en-US" altLang="zh-CN" dirty="0"/>
              <a:t>4</a:t>
            </a:r>
            <a:r>
              <a:rPr lang="zh-CN" altLang="en-US" dirty="0"/>
              <a:t>、缓慢渗透战略</a:t>
            </a:r>
            <a:endParaRPr lang="en-US" altLang="zh-CN" dirty="0"/>
          </a:p>
          <a:p>
            <a:pPr fontAlgn="auto">
              <a:spcBef>
                <a:spcPts val="0"/>
              </a:spcBef>
              <a:spcAft>
                <a:spcPts val="0"/>
              </a:spcAft>
              <a:defRPr/>
            </a:pPr>
            <a:r>
              <a:rPr lang="zh-CN" altLang="en-US" dirty="0"/>
              <a:t>采用低价格低促销的方式占领市场，目的是在尽可能低投入的情况下占领尽可能大的市场份额。这种战略适用于市场需求大，品牌知名度已经较高，并且消费者对价格敏感的情形。</a:t>
            </a:r>
            <a:endParaRPr lang="en-US" altLang="zh-CN" dirty="0"/>
          </a:p>
          <a:p>
            <a:pPr fontAlgn="auto">
              <a:spcBef>
                <a:spcPts val="0"/>
              </a:spcBef>
              <a:spcAft>
                <a:spcPts val="0"/>
              </a:spcAft>
              <a:defRPr/>
            </a:pPr>
            <a:endParaRPr lang="en-US" altLang="zh-CN" dirty="0"/>
          </a:p>
          <a:p>
            <a:pPr fontAlgn="auto">
              <a:spcBef>
                <a:spcPts val="0"/>
              </a:spcBef>
              <a:spcAft>
                <a:spcPts val="0"/>
              </a:spcAft>
              <a:defRPr/>
            </a:pPr>
            <a:endParaRPr lang="en-US" altLang="zh-CN" dirty="0"/>
          </a:p>
          <a:p>
            <a:pPr fontAlgn="auto">
              <a:spcBef>
                <a:spcPts val="0"/>
              </a:spcBef>
              <a:spcAft>
                <a:spcPts val="0"/>
              </a:spcAft>
              <a:defRPr/>
            </a:pPr>
            <a:r>
              <a:rPr lang="zh-CN" altLang="en-US" dirty="0"/>
              <a:t>　　定价决策受制于一系列复杂得难以置信的环境和竞争因素。企业制定的不是一个单一的价格，而是一个覆盖企业产品系列中各种不同产品的定价结构。这个定价结构随产品经过不同的生命周期阶段（产品开发期、导入期、增长期、成熟期、衰退期）而发生变化。企业调整产品的价格，用来反映成本和需求的变化，适应购买者及形势的改变。当竞争环境发生变化时，企业需要考虑何时开始调整价格以及何时对这些变化作出反应。</a:t>
            </a:r>
            <a:br>
              <a:rPr lang="zh-CN" altLang="en-US" dirty="0"/>
            </a:br>
            <a:br>
              <a:rPr lang="zh-CN" altLang="en-US" dirty="0"/>
            </a:br>
            <a:r>
              <a:rPr lang="zh-CN" altLang="en-US" dirty="0"/>
              <a:t>　　在产品生命周期的各个阶段，处于导入期的新产品定价策略是一个十分重要的问题。新产品可分为有专利保护的新产品和仿制的新产品两类，各有不同的定价策略。</a:t>
            </a:r>
            <a:br>
              <a:rPr lang="zh-CN" altLang="en-US" dirty="0"/>
            </a:br>
            <a:br>
              <a:rPr lang="zh-CN" altLang="en-US" dirty="0"/>
            </a:br>
            <a:r>
              <a:rPr lang="zh-CN" altLang="en-US" dirty="0"/>
              <a:t>　　计划开发仿制的新产品的企业面临产品市场定位问题。企业必须决定在哪儿定位产品，以示区别于竞争对手产品的质量和价格。首先，企业可能会决定采用溢价定价战略，即制造高质量的产品，要最高的价格。在另一极，企业可能会决定用经济定价战略，即制造较低质量的产品，要较低的价格。这两种战略可以在同一个市场中并存，只要这个市场中至少存在两组类型的购买者：看重质量的购买者和看重价格的购买者。例如，劳力士公司的表质量非常高，价格也非常高；天美公司的手表具有良好品质，而价格更能让人接受。</a:t>
            </a:r>
            <a:br>
              <a:rPr lang="zh-CN" altLang="en-US" dirty="0"/>
            </a:br>
            <a:br>
              <a:rPr lang="zh-CN" altLang="en-US" dirty="0"/>
            </a:br>
            <a:r>
              <a:rPr lang="zh-CN" altLang="en-US" dirty="0"/>
              <a:t>　　良好价值战略是攻击溢价定价者的一种方法。良好的价值战略的说法是：“我们有很高的质量，但只要较低的价格。”如果真是这样，顾客当然会从省钱的实际角度出发去购买这些产品，除非溢价产品有更大的吸引力，如显示更高的社会地位、属于罕见的产品或外国品等。在高价战略下，企业对产品的要价相对于价值来说过高。从长期来说，顾客很有可能会感到受了欺骗。他们会停止购买该产品，并向周围的人抱怨。所以，应该避免采用这种战略。</a:t>
            </a:r>
            <a:br>
              <a:rPr lang="zh-CN" altLang="en-US" dirty="0"/>
            </a:br>
            <a:br>
              <a:rPr lang="zh-CN" altLang="en-US" dirty="0"/>
            </a:br>
            <a:r>
              <a:rPr lang="zh-CN" altLang="en-US" dirty="0"/>
              <a:t>　　开发受专利保护的创新产品的企业面临第一次定价挑战。它们可以在两种战略间选择：市场撇脂定价法和市场渗透定价法。</a:t>
            </a:r>
            <a:br>
              <a:rPr lang="zh-CN" altLang="en-US" dirty="0"/>
            </a:br>
            <a:br>
              <a:rPr lang="zh-CN" altLang="en-US" dirty="0"/>
            </a:br>
            <a:r>
              <a:rPr lang="zh-CN" altLang="en-US" dirty="0"/>
              <a:t>　　市场撇脂定价法许多发明新产品的企业最初设定高价，从市场中一层一层地撇取收益。英特尔公司是市场撇脂定价法的最初使用者。当英特尔公司开发出一种电脑芯片时，如果该芯片明显优于竞争芯片，那么英特尔就会设定它能够设定的最高价格。当销售量下降时，或者当受到竞争对手开发出类似芯片的威胁时，英特尔就会降低芯片价格，以便吸引对价格敏感的新顾客层。</a:t>
            </a:r>
            <a:br>
              <a:rPr lang="zh-CN" altLang="en-US" dirty="0"/>
            </a:br>
            <a:br>
              <a:rPr lang="zh-CN" altLang="en-US" dirty="0"/>
            </a:br>
            <a:r>
              <a:rPr lang="zh-CN" altLang="en-US" dirty="0"/>
              <a:t>　　市场撇脂定价法只在一定条件下才具有合理性。第一，产品的质量和形象必须能够支持产品的高价格，并且有足够的购买者想要这个价格的产品。第二，生产较小数量产品的成本不能够高到抵消设定高价格所取得的好处。最后，竞争对手不能够轻易进入该产品市场和压下高价。</a:t>
            </a:r>
            <a:br>
              <a:rPr lang="zh-CN" altLang="en-US" dirty="0"/>
            </a:br>
            <a:br>
              <a:rPr lang="zh-CN" altLang="en-US" dirty="0"/>
            </a:br>
            <a:r>
              <a:rPr lang="zh-CN" altLang="en-US" dirty="0"/>
              <a:t>　　市场渗透定价</a:t>
            </a:r>
            <a:endParaRPr lang="en-US" altLang="zh-CN" dirty="0"/>
          </a:p>
          <a:p>
            <a:pPr fontAlgn="auto">
              <a:spcBef>
                <a:spcPts val="0"/>
              </a:spcBef>
              <a:spcAft>
                <a:spcPts val="0"/>
              </a:spcAft>
              <a:defRPr/>
            </a:pPr>
            <a:r>
              <a:rPr lang="zh-CN" altLang="en-US" dirty="0"/>
              <a:t>一些企业并不采用设定最初高价的办法来撇取较小但利润丰厚的细分市场，而是采用市场渗透定价法。它们设定最初低价，以便迅速和深入地进入市场，从而快速吸引来大量的购买者，赢得较大的市场份赖。较高的销售额能够降低成本，从而使企业能够进一步减价。例如，戴尔和盖特惠公司采用市场渗透定价法，通过低成本的邮购渠道销售高质量的电脑产品。它们的销售量直线上升，而此时通过零售店销售的</a:t>
            </a:r>
            <a:r>
              <a:rPr lang="en-US" altLang="zh-CN" dirty="0"/>
              <a:t>IBM</a:t>
            </a:r>
            <a:r>
              <a:rPr lang="zh-CN" altLang="en-US" dirty="0"/>
              <a:t>、康柏、苹果和其他竞争对手根本无法和它们的价格相此。沃马特、家庭仓库和其他折扣零售商也采用了市场渗透定价法。它们以低价格来换取高销售量。高销售量导致更低的成本，而这又反过来使折扣商能够保持低价。</a:t>
            </a:r>
            <a:br>
              <a:rPr lang="zh-CN" altLang="en-US" dirty="0"/>
            </a:br>
            <a:br>
              <a:rPr lang="zh-CN" altLang="en-US" dirty="0"/>
            </a:br>
            <a:r>
              <a:rPr lang="zh-CN" altLang="en-US" dirty="0"/>
              <a:t>　　以下几个条件有利于设定低价格。第一，市场必须对价格高度敏感，以便使低价格能促进市场的增长。第二，生产和销售成本必须随销售量的增加而减少。最后，低价能帮助排除竞争，否则价格优势只能是暂时的。例如，当</a:t>
            </a:r>
            <a:r>
              <a:rPr lang="en-US" altLang="zh-CN" dirty="0"/>
              <a:t>IBM</a:t>
            </a:r>
            <a:r>
              <a:rPr lang="zh-CN" altLang="en-US" dirty="0"/>
              <a:t>和康柏公司建立起自己的直接销售渠道时，戴尔和盖特惠公司便面临困难时期了。</a:t>
            </a:r>
          </a:p>
        </p:txBody>
      </p:sp>
      <p:sp>
        <p:nvSpPr>
          <p:cNvPr id="2775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1E403E-AD47-4A80-90EE-C42430BE7E25}" type="slidenum">
              <a:rPr lang="zh-CN" altLang="en-US"/>
              <a:pPr fontAlgn="base">
                <a:spcBef>
                  <a:spcPct val="0"/>
                </a:spcBef>
                <a:spcAft>
                  <a:spcPct val="0"/>
                </a:spcAft>
              </a:pPr>
              <a:t>105</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8</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幻灯片图像占位符 1"/>
          <p:cNvSpPr>
            <a:spLocks noGrp="1" noRot="1" noChangeAspect="1" noTextEdit="1"/>
          </p:cNvSpPr>
          <p:nvPr>
            <p:ph type="sldImg"/>
          </p:nvPr>
        </p:nvSpPr>
        <p:spPr bwMode="auto">
          <a:noFill/>
          <a:ln>
            <a:solidFill>
              <a:srgbClr val="000000"/>
            </a:solidFill>
            <a:miter lim="800000"/>
            <a:headEnd/>
            <a:tailEnd/>
          </a:ln>
        </p:spPr>
      </p:sp>
      <p:sp>
        <p:nvSpPr>
          <p:cNvPr id="278531"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a:p>
        </p:txBody>
      </p:sp>
      <p:sp>
        <p:nvSpPr>
          <p:cNvPr id="27853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B491CCB-09E2-4791-AF33-421097752664}" type="slidenum">
              <a:rPr lang="zh-CN" altLang="en-US"/>
              <a:pPr fontAlgn="base">
                <a:spcBef>
                  <a:spcPct val="0"/>
                </a:spcBef>
                <a:spcAft>
                  <a:spcPct val="0"/>
                </a:spcAft>
              </a:pPr>
              <a:t>109</a:t>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151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55148EE5-7F42-4922-BDF2-4BD0DDB92A89}" type="slidenum">
              <a:rPr lang="zh-CN" altLang="en-US" smtClean="0"/>
              <a:pPr>
                <a:defRPr/>
              </a:pPr>
              <a:t>165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幻灯片图像占位符 1"/>
          <p:cNvSpPr>
            <a:spLocks noGrp="1" noRot="1" noChangeAspect="1" noTextEdit="1"/>
          </p:cNvSpPr>
          <p:nvPr>
            <p:ph type="sldImg"/>
          </p:nvPr>
        </p:nvSpPr>
        <p:spPr>
          <a:ln/>
        </p:spPr>
      </p:sp>
      <p:sp>
        <p:nvSpPr>
          <p:cNvPr id="109571" name="备注占位符 2"/>
          <p:cNvSpPr>
            <a:spLocks noGrp="1"/>
          </p:cNvSpPr>
          <p:nvPr>
            <p:ph type="body" idx="1"/>
          </p:nvPr>
        </p:nvSpPr>
        <p:spPr>
          <a:noFill/>
          <a:ln/>
        </p:spPr>
        <p:txBody>
          <a:bodyPr/>
          <a:lstStyle/>
          <a:p>
            <a:endParaRPr lang="zh-CN" altLang="en-US">
              <a:latin typeface="Arial" pitchFamily="34" charset="0"/>
            </a:endParaRPr>
          </a:p>
        </p:txBody>
      </p:sp>
      <p:sp>
        <p:nvSpPr>
          <p:cNvPr id="109572" name="灯片编号占位符 3"/>
          <p:cNvSpPr>
            <a:spLocks noGrp="1"/>
          </p:cNvSpPr>
          <p:nvPr>
            <p:ph type="sldNum" sz="quarter" idx="5"/>
          </p:nvPr>
        </p:nvSpPr>
        <p:spPr>
          <a:noFill/>
        </p:spPr>
        <p:txBody>
          <a:bodyPr/>
          <a:lstStyle/>
          <a:p>
            <a:fld id="{612F4853-1EA1-4175-BDDA-15BD80911BB1}" type="slidenum">
              <a:rPr lang="zh-CN" altLang="en-US" smtClean="0">
                <a:latin typeface="Arial" pitchFamily="34" charset="0"/>
              </a:rPr>
              <a:pPr/>
              <a:t>9</a:t>
            </a:fld>
            <a:endParaRPr lang="zh-CN" altLang="en-US">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11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12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13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r>
              <a:rPr lang="zh-CN" altLang="en-US" dirty="0"/>
              <a:t>主要功能模块</a:t>
            </a:r>
          </a:p>
        </p:txBody>
      </p:sp>
      <p:sp>
        <p:nvSpPr>
          <p:cNvPr id="4" name="灯片编号占位符 3"/>
          <p:cNvSpPr>
            <a:spLocks noGrp="1"/>
          </p:cNvSpPr>
          <p:nvPr>
            <p:ph type="sldNum" sz="quarter" idx="5"/>
          </p:nvPr>
        </p:nvSpPr>
        <p:spPr/>
        <p:txBody>
          <a:bodyPr/>
          <a:lstStyle/>
          <a:p>
            <a:pPr>
              <a:defRPr/>
            </a:pPr>
            <a:fld id="{892AB40B-C395-46FA-BF72-9B5EF056AB03}" type="slidenum">
              <a:rPr lang="zh-CN" altLang="en-US" smtClean="0"/>
              <a:pPr>
                <a:defRPr/>
              </a:pPr>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7" descr="a1"/>
          <p:cNvSpPr>
            <a:spLocks noChangeArrowheads="1"/>
          </p:cNvSpPr>
          <p:nvPr/>
        </p:nvSpPr>
        <p:spPr bwMode="gray">
          <a:xfrm>
            <a:off x="2286000" y="0"/>
            <a:ext cx="2286000" cy="3124200"/>
          </a:xfrm>
          <a:prstGeom prst="rect">
            <a:avLst/>
          </a:prstGeom>
          <a:blipFill dpi="0" rotWithShape="1">
            <a:blip r:embed="rId2" cstate="print"/>
            <a:srcRect/>
            <a:stretch>
              <a:fillRect/>
            </a:stretch>
          </a:blipFill>
          <a:ln w="9525">
            <a:noFill/>
            <a:miter lim="800000"/>
            <a:headEnd/>
            <a:tailEnd/>
          </a:ln>
          <a:effectLst/>
        </p:spPr>
        <p:txBody>
          <a:bodyPr wrap="none" anchor="ctr"/>
          <a:lstStyle/>
          <a:p>
            <a:pPr>
              <a:defRPr/>
            </a:pPr>
            <a:endParaRPr lang="zh-CN" altLang="en-US">
              <a:latin typeface="Arial" pitchFamily="34" charset="0"/>
            </a:endParaRPr>
          </a:p>
        </p:txBody>
      </p:sp>
      <p:sp>
        <p:nvSpPr>
          <p:cNvPr id="5" name="Rectangle 18"/>
          <p:cNvSpPr>
            <a:spLocks noChangeArrowheads="1"/>
          </p:cNvSpPr>
          <p:nvPr/>
        </p:nvSpPr>
        <p:spPr bwMode="gray">
          <a:xfrm>
            <a:off x="0" y="0"/>
            <a:ext cx="2209800" cy="3124200"/>
          </a:xfrm>
          <a:prstGeom prst="rect">
            <a:avLst/>
          </a:prstGeom>
          <a:solidFill>
            <a:schemeClr val="accent1"/>
          </a:solidFill>
          <a:ln w="9525">
            <a:noFill/>
            <a:miter lim="800000"/>
            <a:headEnd/>
            <a:tailEnd/>
          </a:ln>
          <a:effectLst/>
        </p:spPr>
        <p:txBody>
          <a:bodyPr wrap="none" anchor="ctr"/>
          <a:lstStyle/>
          <a:p>
            <a:pPr>
              <a:defRPr/>
            </a:pPr>
            <a:endParaRPr lang="zh-CN" altLang="en-US">
              <a:latin typeface="Arial" pitchFamily="34" charset="0"/>
            </a:endParaRPr>
          </a:p>
        </p:txBody>
      </p:sp>
      <p:sp>
        <p:nvSpPr>
          <p:cNvPr id="6" name="Rectangle 19"/>
          <p:cNvSpPr>
            <a:spLocks noChangeArrowheads="1"/>
          </p:cNvSpPr>
          <p:nvPr/>
        </p:nvSpPr>
        <p:spPr bwMode="gray">
          <a:xfrm>
            <a:off x="4648200" y="0"/>
            <a:ext cx="2209800" cy="3124200"/>
          </a:xfrm>
          <a:prstGeom prst="rect">
            <a:avLst/>
          </a:prstGeom>
          <a:solidFill>
            <a:schemeClr val="tx2"/>
          </a:solidFill>
          <a:ln w="9525">
            <a:noFill/>
            <a:miter lim="800000"/>
            <a:headEnd/>
            <a:tailEnd/>
          </a:ln>
          <a:effectLst/>
        </p:spPr>
        <p:txBody>
          <a:bodyPr wrap="none" anchor="ctr"/>
          <a:lstStyle/>
          <a:p>
            <a:pPr>
              <a:defRPr/>
            </a:pPr>
            <a:endParaRPr lang="zh-CN" altLang="en-US">
              <a:latin typeface="Arial" pitchFamily="34" charset="0"/>
            </a:endParaRPr>
          </a:p>
        </p:txBody>
      </p:sp>
      <p:sp>
        <p:nvSpPr>
          <p:cNvPr id="7" name="Rectangle 20" descr="a2"/>
          <p:cNvSpPr>
            <a:spLocks noChangeArrowheads="1"/>
          </p:cNvSpPr>
          <p:nvPr/>
        </p:nvSpPr>
        <p:spPr bwMode="gray">
          <a:xfrm>
            <a:off x="6934200" y="0"/>
            <a:ext cx="2209800" cy="3124200"/>
          </a:xfrm>
          <a:prstGeom prst="rect">
            <a:avLst/>
          </a:prstGeom>
          <a:blipFill dpi="0" rotWithShape="1">
            <a:blip r:embed="rId3" cstate="print"/>
            <a:srcRect/>
            <a:stretch>
              <a:fillRect/>
            </a:stretch>
          </a:blipFill>
          <a:ln w="9525">
            <a:noFill/>
            <a:miter lim="800000"/>
            <a:headEnd/>
            <a:tailEnd/>
          </a:ln>
          <a:effectLst/>
        </p:spPr>
        <p:txBody>
          <a:bodyPr wrap="none" anchor="ctr"/>
          <a:lstStyle/>
          <a:p>
            <a:pPr>
              <a:defRPr/>
            </a:pPr>
            <a:endParaRPr lang="zh-CN" altLang="en-US">
              <a:latin typeface="Arial" pitchFamily="34" charset="0"/>
            </a:endParaRPr>
          </a:p>
        </p:txBody>
      </p:sp>
      <p:sp>
        <p:nvSpPr>
          <p:cNvPr id="8" name="Rectangle 21"/>
          <p:cNvSpPr>
            <a:spLocks noChangeArrowheads="1"/>
          </p:cNvSpPr>
          <p:nvPr/>
        </p:nvSpPr>
        <p:spPr bwMode="gray">
          <a:xfrm>
            <a:off x="2286000" y="3124200"/>
            <a:ext cx="6858000" cy="609600"/>
          </a:xfrm>
          <a:prstGeom prst="rect">
            <a:avLst/>
          </a:prstGeom>
          <a:solidFill>
            <a:schemeClr val="tx1"/>
          </a:solidFill>
          <a:ln w="9525">
            <a:noFill/>
            <a:miter lim="800000"/>
            <a:headEnd/>
            <a:tailEnd/>
          </a:ln>
          <a:effectLst/>
        </p:spPr>
        <p:txBody>
          <a:bodyPr wrap="none" anchor="ctr"/>
          <a:lstStyle/>
          <a:p>
            <a:pPr>
              <a:defRPr/>
            </a:pPr>
            <a:endParaRPr lang="zh-CN" altLang="en-US">
              <a:latin typeface="Arial" pitchFamily="34" charset="0"/>
            </a:endParaRPr>
          </a:p>
        </p:txBody>
      </p:sp>
      <p:sp>
        <p:nvSpPr>
          <p:cNvPr id="9" name="Rectangle 22"/>
          <p:cNvSpPr>
            <a:spLocks noChangeArrowheads="1"/>
          </p:cNvSpPr>
          <p:nvPr/>
        </p:nvSpPr>
        <p:spPr bwMode="gray">
          <a:xfrm>
            <a:off x="0" y="3124200"/>
            <a:ext cx="9144000" cy="152400"/>
          </a:xfrm>
          <a:prstGeom prst="rect">
            <a:avLst/>
          </a:prstGeom>
          <a:solidFill>
            <a:schemeClr val="tx1"/>
          </a:solidFill>
          <a:ln w="9525">
            <a:noFill/>
            <a:miter lim="800000"/>
            <a:headEnd/>
            <a:tailEnd/>
          </a:ln>
          <a:effectLst/>
        </p:spPr>
        <p:txBody>
          <a:bodyPr wrap="none" anchor="ctr"/>
          <a:lstStyle/>
          <a:p>
            <a:pPr>
              <a:defRPr/>
            </a:pPr>
            <a:endParaRPr lang="zh-CN" altLang="en-US">
              <a:latin typeface="Arial" pitchFamily="34" charset="0"/>
            </a:endParaRPr>
          </a:p>
        </p:txBody>
      </p:sp>
      <p:pic>
        <p:nvPicPr>
          <p:cNvPr id="10" name="图片 9" descr="未标题-1 拷贝.png"/>
          <p:cNvPicPr>
            <a:picLocks noChangeAspect="1"/>
          </p:cNvPicPr>
          <p:nvPr userDrawn="1"/>
        </p:nvPicPr>
        <p:blipFill>
          <a:blip r:embed="rId4" cstate="print"/>
          <a:stretch>
            <a:fillRect/>
          </a:stretch>
        </p:blipFill>
        <p:spPr>
          <a:xfrm>
            <a:off x="112713" y="1643063"/>
            <a:ext cx="1992312" cy="520700"/>
          </a:xfrm>
          <a:prstGeom prst="rect">
            <a:avLst/>
          </a:prstGeom>
          <a:effectLst>
            <a:outerShdw blurRad="50800" dist="38100" dir="2700000" algn="tl" rotWithShape="0">
              <a:prstClr val="black">
                <a:alpha val="40000"/>
              </a:prstClr>
            </a:outerShdw>
          </a:effectLst>
        </p:spPr>
      </p:pic>
      <p:sp>
        <p:nvSpPr>
          <p:cNvPr id="3074" name="Rectangle 2"/>
          <p:cNvSpPr>
            <a:spLocks noGrp="1" noChangeArrowheads="1"/>
          </p:cNvSpPr>
          <p:nvPr>
            <p:ph type="ctrTitle"/>
          </p:nvPr>
        </p:nvSpPr>
        <p:spPr>
          <a:xfrm>
            <a:off x="2286000" y="3048000"/>
            <a:ext cx="6705600" cy="685800"/>
          </a:xfrm>
        </p:spPr>
        <p:txBody>
          <a:bodyPr/>
          <a:lstStyle>
            <a:lvl1pPr algn="ctr">
              <a:defRPr sz="3600"/>
            </a:lvl1pPr>
          </a:lstStyle>
          <a:p>
            <a:r>
              <a:rPr lang="zh-CN" altLang="en-US" dirty="0"/>
              <a:t>单击此处编辑母版标题样式</a:t>
            </a:r>
            <a:endParaRPr lang="en-US" altLang="zh-CN" dirty="0"/>
          </a:p>
        </p:txBody>
      </p:sp>
      <p:sp>
        <p:nvSpPr>
          <p:cNvPr id="3075" name="Rectangle 3"/>
          <p:cNvSpPr>
            <a:spLocks noGrp="1" noChangeArrowheads="1"/>
          </p:cNvSpPr>
          <p:nvPr>
            <p:ph type="subTitle" idx="1"/>
          </p:nvPr>
        </p:nvSpPr>
        <p:spPr bwMode="gray">
          <a:xfrm>
            <a:off x="2286000" y="3886200"/>
            <a:ext cx="6719888" cy="381000"/>
          </a:xfrm>
        </p:spPr>
        <p:txBody>
          <a:bodyPr/>
          <a:lstStyle>
            <a:lvl1pPr marL="0" indent="0">
              <a:buFont typeface="Wingdings" pitchFamily="2" charset="2"/>
              <a:buNone/>
              <a:defRPr sz="2000">
                <a:latin typeface="Verdana" pitchFamily="34" charset="0"/>
              </a:defRPr>
            </a:lvl1pPr>
          </a:lstStyle>
          <a:p>
            <a:r>
              <a:rPr lang="zh-CN" altLang="en-US"/>
              <a:t>单击此处编辑母版副标题样式</a:t>
            </a:r>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731838"/>
            <a:ext cx="2057400" cy="556736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731838"/>
            <a:ext cx="6019800" cy="556736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733425" y="731838"/>
            <a:ext cx="7800975" cy="563562"/>
          </a:xfrm>
        </p:spPr>
        <p:txBody>
          <a:bodyPr/>
          <a:lstStyle/>
          <a:p>
            <a:r>
              <a:rPr lang="zh-CN" altLang="en-US" dirty="0"/>
              <a:t>单击此处编辑母版标题样式</a:t>
            </a:r>
          </a:p>
        </p:txBody>
      </p:sp>
      <p:sp>
        <p:nvSpPr>
          <p:cNvPr id="3" name="表格占位符 2"/>
          <p:cNvSpPr>
            <a:spLocks noGrp="1"/>
          </p:cNvSpPr>
          <p:nvPr>
            <p:ph type="tbl" idx="1"/>
          </p:nvPr>
        </p:nvSpPr>
        <p:spPr>
          <a:xfrm>
            <a:off x="457200" y="1419225"/>
            <a:ext cx="8229600" cy="4879975"/>
          </a:xfrm>
        </p:spPr>
        <p:txBody>
          <a:bodyPr/>
          <a:lstStyle/>
          <a:p>
            <a:pPr lvl="0"/>
            <a:r>
              <a:rPr lang="zh-CN" altLang="en-US" noProof="0" dirty="0"/>
              <a:t>单击图标添加表格</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a:t>单击此处编辑母版标题样式</a:t>
            </a:r>
          </a:p>
        </p:txBody>
      </p:sp>
      <p:sp>
        <p:nvSpPr>
          <p:cNvPr id="3" name="图表占位符 2"/>
          <p:cNvSpPr>
            <a:spLocks noGrp="1"/>
          </p:cNvSpPr>
          <p:nvPr>
            <p:ph type="chart" idx="1"/>
          </p:nvPr>
        </p:nvSpPr>
        <p:spPr>
          <a:xfrm>
            <a:off x="457200" y="1600200"/>
            <a:ext cx="8229600" cy="4525963"/>
          </a:xfrm>
        </p:spPr>
        <p:txBody>
          <a:bodyPr>
            <a:normAutofit/>
          </a:bodyPr>
          <a:lstStyle/>
          <a:p>
            <a:pPr lvl="0"/>
            <a:endParaRPr lang="zh-CN" altLang="en-US" noProof="0"/>
          </a:p>
        </p:txBody>
      </p:sp>
      <p:sp>
        <p:nvSpPr>
          <p:cNvPr id="4" name="日期占位符 3"/>
          <p:cNvSpPr>
            <a:spLocks noGrp="1"/>
          </p:cNvSpPr>
          <p:nvPr>
            <p:ph type="dt" sz="half" idx="10"/>
          </p:nvPr>
        </p:nvSpPr>
        <p:spPr>
          <a:xfrm>
            <a:off x="6477000" y="6416675"/>
            <a:ext cx="2133600" cy="365125"/>
          </a:xfrm>
          <a:prstGeom prst="rect">
            <a:avLst/>
          </a:prstGeom>
        </p:spPr>
        <p:txBody>
          <a:bodyPr/>
          <a:lstStyle>
            <a:lvl1pPr>
              <a:defRPr sz="1400">
                <a:solidFill>
                  <a:schemeClr val="tx1"/>
                </a:solidFill>
              </a:defRPr>
            </a:lvl1pPr>
          </a:lstStyle>
          <a:p>
            <a:pPr>
              <a:defRPr/>
            </a:pPr>
            <a:endParaRPr lang="en-US" altLang="zh-CN"/>
          </a:p>
          <a:p>
            <a:pPr>
              <a:defRPr/>
            </a:pPr>
            <a:fld id="{FBF8E0D8-170D-4D14-8A0A-F241B9AF36C2}" type="slidenum">
              <a:rPr lang="en-US" altLang="zh-CN"/>
              <a:pPr>
                <a:defRPr/>
              </a:pPr>
              <a:t>‹#›</a:t>
            </a:fld>
            <a:endParaRPr lang="en-US" altLang="zh-CN"/>
          </a:p>
        </p:txBody>
      </p:sp>
      <p:sp>
        <p:nvSpPr>
          <p:cNvPr id="5" name="页脚占位符 4"/>
          <p:cNvSpPr>
            <a:spLocks noGrp="1"/>
          </p:cNvSpPr>
          <p:nvPr>
            <p:ph type="ftr" sz="quarter" idx="11"/>
          </p:nvPr>
        </p:nvSpPr>
        <p:spPr>
          <a:xfrm>
            <a:off x="914400" y="6416675"/>
            <a:ext cx="5562600" cy="365125"/>
          </a:xfrm>
          <a:prstGeom prst="rect">
            <a:avLst/>
          </a:prstGeom>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a:xfrm>
            <a:off x="8610600" y="6416675"/>
            <a:ext cx="457200" cy="365125"/>
          </a:xfrm>
          <a:prstGeom prst="rect">
            <a:avLst/>
          </a:prstGeom>
        </p:spPr>
        <p:txBody>
          <a:bodyPr/>
          <a:lstStyle>
            <a:lvl1pPr>
              <a:defRPr/>
            </a:lvl1pPr>
          </a:lstStyle>
          <a:p>
            <a:pPr>
              <a:defRPr/>
            </a:pPr>
            <a:fld id="{9F2C2825-C333-4711-B003-AA966A95D3EF}"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内容占位符 2"/>
          <p:cNvSpPr>
            <a:spLocks noGrp="1"/>
          </p:cNvSpPr>
          <p:nvPr>
            <p:ph idx="1"/>
          </p:nvPr>
        </p:nvSpPr>
        <p:spPr>
          <a:xfrm>
            <a:off x="457200" y="1419225"/>
            <a:ext cx="8401080" cy="4879975"/>
          </a:xfrm>
        </p:spPr>
        <p:txBody>
          <a:bodyPr/>
          <a:lstStyle>
            <a:lvl1pPr>
              <a:defRPr>
                <a:latin typeface="华文楷体" pitchFamily="2" charset="-122"/>
                <a:ea typeface="华文楷体" pitchFamily="2" charset="-122"/>
              </a:defRPr>
            </a:lvl1pPr>
            <a:lvl2pPr>
              <a:defRPr>
                <a:latin typeface="华文楷体" pitchFamily="2" charset="-122"/>
                <a:ea typeface="华文楷体" pitchFamily="2" charset="-122"/>
              </a:defRPr>
            </a:lvl2pPr>
            <a:lvl3pPr>
              <a:defRPr>
                <a:latin typeface="华文楷体" pitchFamily="2" charset="-122"/>
                <a:ea typeface="华文楷体" pitchFamily="2" charset="-122"/>
              </a:defRPr>
            </a:lvl3pPr>
            <a:lvl4pPr>
              <a:defRPr>
                <a:latin typeface="华文楷体" pitchFamily="2" charset="-122"/>
                <a:ea typeface="华文楷体" pitchFamily="2" charset="-122"/>
              </a:defRPr>
            </a:lvl4pPr>
            <a:lvl5pPr>
              <a:defRPr>
                <a:latin typeface="华文楷体" pitchFamily="2" charset="-122"/>
                <a:ea typeface="华文楷体"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419225"/>
            <a:ext cx="4038600" cy="4879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419225"/>
            <a:ext cx="4038600" cy="4879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7" name="Rectangle 23" descr="a1"/>
          <p:cNvSpPr>
            <a:spLocks noChangeArrowheads="1"/>
          </p:cNvSpPr>
          <p:nvPr/>
        </p:nvSpPr>
        <p:spPr bwMode="gray">
          <a:xfrm>
            <a:off x="592138" y="0"/>
            <a:ext cx="2066925" cy="838200"/>
          </a:xfrm>
          <a:prstGeom prst="rect">
            <a:avLst/>
          </a:prstGeom>
          <a:blipFill dpi="0" rotWithShape="1">
            <a:blip r:embed="rId14" cstate="print"/>
            <a:srcRect/>
            <a:stretch>
              <a:fillRect/>
            </a:stretch>
          </a:blipFill>
          <a:ln w="9525">
            <a:noFill/>
            <a:miter lim="800000"/>
            <a:headEnd/>
            <a:tailEnd/>
          </a:ln>
          <a:effectLst/>
        </p:spPr>
        <p:txBody>
          <a:bodyPr wrap="none" anchor="ctr"/>
          <a:lstStyle/>
          <a:p>
            <a:pPr>
              <a:defRPr/>
            </a:pPr>
            <a:endParaRPr lang="zh-CN" altLang="en-US">
              <a:latin typeface="Arial" pitchFamily="34" charset="0"/>
            </a:endParaRPr>
          </a:p>
        </p:txBody>
      </p:sp>
      <p:sp>
        <p:nvSpPr>
          <p:cNvPr id="1048" name="Rectangle 24"/>
          <p:cNvSpPr>
            <a:spLocks noChangeArrowheads="1"/>
          </p:cNvSpPr>
          <p:nvPr/>
        </p:nvSpPr>
        <p:spPr bwMode="gray">
          <a:xfrm>
            <a:off x="2730500" y="0"/>
            <a:ext cx="2138363" cy="838200"/>
          </a:xfrm>
          <a:prstGeom prst="rect">
            <a:avLst/>
          </a:prstGeom>
          <a:solidFill>
            <a:schemeClr val="tx2"/>
          </a:solidFill>
          <a:ln w="9525">
            <a:noFill/>
            <a:miter lim="800000"/>
            <a:headEnd/>
            <a:tailEnd/>
          </a:ln>
          <a:effectLst/>
        </p:spPr>
        <p:txBody>
          <a:bodyPr wrap="none" anchor="ctr"/>
          <a:lstStyle/>
          <a:p>
            <a:pPr>
              <a:defRPr/>
            </a:pPr>
            <a:endParaRPr lang="zh-CN" altLang="en-US">
              <a:latin typeface="Arial" pitchFamily="34" charset="0"/>
            </a:endParaRPr>
          </a:p>
        </p:txBody>
      </p:sp>
      <p:sp>
        <p:nvSpPr>
          <p:cNvPr id="1049" name="Rectangle 25" descr="a2"/>
          <p:cNvSpPr>
            <a:spLocks noChangeArrowheads="1"/>
          </p:cNvSpPr>
          <p:nvPr/>
        </p:nvSpPr>
        <p:spPr bwMode="gray">
          <a:xfrm>
            <a:off x="4938713" y="0"/>
            <a:ext cx="2066925" cy="838200"/>
          </a:xfrm>
          <a:prstGeom prst="rect">
            <a:avLst/>
          </a:prstGeom>
          <a:blipFill dpi="0" rotWithShape="1">
            <a:blip r:embed="rId15" cstate="print"/>
            <a:srcRect/>
            <a:stretch>
              <a:fillRect/>
            </a:stretch>
          </a:blipFill>
          <a:ln w="9525">
            <a:noFill/>
            <a:miter lim="800000"/>
            <a:headEnd/>
            <a:tailEnd/>
          </a:ln>
          <a:effectLst/>
        </p:spPr>
        <p:txBody>
          <a:bodyPr wrap="none" anchor="ctr"/>
          <a:lstStyle/>
          <a:p>
            <a:pPr>
              <a:defRPr/>
            </a:pPr>
            <a:endParaRPr lang="zh-CN" altLang="en-US">
              <a:latin typeface="Arial" pitchFamily="34" charset="0"/>
            </a:endParaRPr>
          </a:p>
        </p:txBody>
      </p:sp>
      <p:sp>
        <p:nvSpPr>
          <p:cNvPr id="1050" name="Rectangle 26"/>
          <p:cNvSpPr>
            <a:spLocks noChangeArrowheads="1"/>
          </p:cNvSpPr>
          <p:nvPr/>
        </p:nvSpPr>
        <p:spPr bwMode="gray">
          <a:xfrm>
            <a:off x="7077075" y="0"/>
            <a:ext cx="2066925" cy="838200"/>
          </a:xfrm>
          <a:prstGeom prst="rect">
            <a:avLst/>
          </a:prstGeom>
          <a:solidFill>
            <a:schemeClr val="accent1"/>
          </a:solidFill>
          <a:ln w="9525">
            <a:noFill/>
            <a:miter lim="800000"/>
            <a:headEnd/>
            <a:tailEnd/>
          </a:ln>
          <a:effectLst/>
        </p:spPr>
        <p:txBody>
          <a:bodyPr wrap="none" anchor="ctr"/>
          <a:lstStyle/>
          <a:p>
            <a:pPr>
              <a:defRPr/>
            </a:pPr>
            <a:endParaRPr lang="zh-CN" altLang="en-US">
              <a:latin typeface="Arial" pitchFamily="34" charset="0"/>
            </a:endParaRPr>
          </a:p>
        </p:txBody>
      </p:sp>
      <p:sp>
        <p:nvSpPr>
          <p:cNvPr id="1054" name="Rectangle 30"/>
          <p:cNvSpPr>
            <a:spLocks noChangeArrowheads="1"/>
          </p:cNvSpPr>
          <p:nvPr/>
        </p:nvSpPr>
        <p:spPr bwMode="gray">
          <a:xfrm>
            <a:off x="457200" y="6477000"/>
            <a:ext cx="8686800" cy="381000"/>
          </a:xfrm>
          <a:prstGeom prst="rect">
            <a:avLst/>
          </a:prstGeom>
          <a:solidFill>
            <a:schemeClr val="bg2"/>
          </a:solidFill>
          <a:ln w="9525">
            <a:noFill/>
            <a:miter lim="800000"/>
            <a:headEnd/>
            <a:tailEnd/>
          </a:ln>
          <a:effectLst/>
        </p:spPr>
        <p:txBody>
          <a:bodyPr wrap="none" anchor="ctr"/>
          <a:lstStyle/>
          <a:p>
            <a:pPr>
              <a:defRPr/>
            </a:pPr>
            <a:r>
              <a:rPr lang="en-US" altLang="zh-CN" sz="1400" dirty="0">
                <a:solidFill>
                  <a:srgbClr val="FF0000"/>
                </a:solidFill>
                <a:effectLst>
                  <a:outerShdw blurRad="38100" dist="38100" dir="2700000" algn="tl">
                    <a:srgbClr val="000000">
                      <a:alpha val="43137"/>
                    </a:srgbClr>
                  </a:outerShdw>
                </a:effectLst>
                <a:latin typeface="Arial" pitchFamily="34" charset="0"/>
                <a:ea typeface="+mn-ea"/>
              </a:rPr>
              <a:t>www.monilab.com </a:t>
            </a:r>
            <a:r>
              <a:rPr lang="en-US" altLang="zh-CN" sz="1400" dirty="0">
                <a:latin typeface="Arial" pitchFamily="34" charset="0"/>
                <a:ea typeface="+mn-ea"/>
              </a:rPr>
              <a:t>                                                                                   </a:t>
            </a:r>
            <a:r>
              <a:rPr lang="zh-CN" altLang="en-US" sz="1600" b="1" dirty="0">
                <a:effectLst>
                  <a:outerShdw blurRad="38100" dist="38100" dir="2700000" algn="tl">
                    <a:srgbClr val="000000">
                      <a:alpha val="43137"/>
                    </a:srgbClr>
                  </a:outerShdw>
                </a:effectLst>
                <a:latin typeface="华文新魏" pitchFamily="2" charset="-122"/>
                <a:ea typeface="华文新魏" pitchFamily="2" charset="-122"/>
              </a:rPr>
              <a:t>高校创新创业人才培养解决方案</a:t>
            </a:r>
            <a:endParaRPr lang="en-US" altLang="zh-CN" sz="1600" b="1" dirty="0">
              <a:effectLst>
                <a:outerShdw blurRad="38100" dist="38100" dir="2700000" algn="tl">
                  <a:srgbClr val="000000">
                    <a:alpha val="43137"/>
                  </a:srgbClr>
                </a:outerShdw>
              </a:effectLst>
              <a:latin typeface="华文新魏" pitchFamily="2" charset="-122"/>
              <a:ea typeface="华文新魏" pitchFamily="2" charset="-122"/>
            </a:endParaRPr>
          </a:p>
        </p:txBody>
      </p:sp>
      <p:grpSp>
        <p:nvGrpSpPr>
          <p:cNvPr id="2055" name="Group 27"/>
          <p:cNvGrpSpPr>
            <a:grpSpLocks/>
          </p:cNvGrpSpPr>
          <p:nvPr/>
        </p:nvGrpSpPr>
        <p:grpSpPr bwMode="auto">
          <a:xfrm>
            <a:off x="0" y="685800"/>
            <a:ext cx="9144000" cy="609600"/>
            <a:chOff x="0" y="432"/>
            <a:chExt cx="5760" cy="384"/>
          </a:xfrm>
        </p:grpSpPr>
        <p:sp>
          <p:nvSpPr>
            <p:cNvPr id="1052" name="Rectangle 28"/>
            <p:cNvSpPr>
              <a:spLocks noChangeArrowheads="1"/>
            </p:cNvSpPr>
            <p:nvPr userDrawn="1"/>
          </p:nvSpPr>
          <p:spPr bwMode="gray">
            <a:xfrm>
              <a:off x="0" y="432"/>
              <a:ext cx="5760" cy="96"/>
            </a:xfrm>
            <a:prstGeom prst="rect">
              <a:avLst/>
            </a:prstGeom>
            <a:solidFill>
              <a:schemeClr val="tx1"/>
            </a:solidFill>
            <a:ln w="9525">
              <a:noFill/>
              <a:miter lim="800000"/>
              <a:headEnd/>
              <a:tailEnd/>
            </a:ln>
            <a:effectLst/>
          </p:spPr>
          <p:txBody>
            <a:bodyPr wrap="none" anchor="ctr"/>
            <a:lstStyle/>
            <a:p>
              <a:pPr>
                <a:defRPr/>
              </a:pPr>
              <a:endParaRPr lang="zh-CN" altLang="en-US">
                <a:latin typeface="Arial" pitchFamily="34" charset="0"/>
              </a:endParaRPr>
            </a:p>
          </p:txBody>
        </p:sp>
        <p:sp>
          <p:nvSpPr>
            <p:cNvPr id="1053" name="Rectangle 29"/>
            <p:cNvSpPr>
              <a:spLocks noChangeArrowheads="1"/>
            </p:cNvSpPr>
            <p:nvPr userDrawn="1"/>
          </p:nvSpPr>
          <p:spPr bwMode="gray">
            <a:xfrm>
              <a:off x="362" y="432"/>
              <a:ext cx="5398" cy="384"/>
            </a:xfrm>
            <a:prstGeom prst="rect">
              <a:avLst/>
            </a:prstGeom>
            <a:solidFill>
              <a:schemeClr val="tx1"/>
            </a:solidFill>
            <a:ln w="9525">
              <a:noFill/>
              <a:miter lim="800000"/>
              <a:headEnd/>
              <a:tailEnd/>
            </a:ln>
            <a:effectLst/>
          </p:spPr>
          <p:txBody>
            <a:bodyPr wrap="none" anchor="ctr"/>
            <a:lstStyle/>
            <a:p>
              <a:pPr>
                <a:defRPr/>
              </a:pPr>
              <a:endParaRPr lang="zh-CN" altLang="en-US">
                <a:latin typeface="Arial" pitchFamily="34" charset="0"/>
              </a:endParaRPr>
            </a:p>
          </p:txBody>
        </p:sp>
      </p:grpSp>
      <p:sp>
        <p:nvSpPr>
          <p:cNvPr id="1027" name="Rectangle 3"/>
          <p:cNvSpPr>
            <a:spLocks noGrp="1" noChangeArrowheads="1"/>
          </p:cNvSpPr>
          <p:nvPr>
            <p:ph type="body" idx="1"/>
          </p:nvPr>
        </p:nvSpPr>
        <p:spPr bwMode="auto">
          <a:xfrm>
            <a:off x="457200" y="1419225"/>
            <a:ext cx="8229600" cy="48799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p:txBody>
      </p:sp>
      <p:sp>
        <p:nvSpPr>
          <p:cNvPr id="1026" name="Rectangle 2"/>
          <p:cNvSpPr>
            <a:spLocks noGrp="1" noChangeArrowheads="1"/>
          </p:cNvSpPr>
          <p:nvPr>
            <p:ph type="title"/>
          </p:nvPr>
        </p:nvSpPr>
        <p:spPr bwMode="white">
          <a:xfrm>
            <a:off x="541338" y="690563"/>
            <a:ext cx="7800975" cy="5635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dirty="0"/>
              <a:t>单击此处编辑母版标题样式</a:t>
            </a:r>
            <a:endParaRPr lang="en-US" altLang="zh-CN" dirty="0"/>
          </a:p>
        </p:txBody>
      </p:sp>
      <p:pic>
        <p:nvPicPr>
          <p:cNvPr id="14" name="图片 13" descr="未标题-1 拷贝.png"/>
          <p:cNvPicPr>
            <a:picLocks noChangeAspect="1"/>
          </p:cNvPicPr>
          <p:nvPr userDrawn="1"/>
        </p:nvPicPr>
        <p:blipFill>
          <a:blip r:embed="rId16" cstate="print"/>
          <a:stretch>
            <a:fillRect/>
          </a:stretch>
        </p:blipFill>
        <p:spPr>
          <a:xfrm>
            <a:off x="7313613" y="160338"/>
            <a:ext cx="1571625" cy="411162"/>
          </a:xfrm>
          <a:prstGeom prst="rect">
            <a:avLst/>
          </a:prstGeom>
          <a:effectLst>
            <a:outerShdw blurRad="50800" dist="38100" dir="2700000" algn="tl" rotWithShape="0">
              <a:prstClr val="black">
                <a:alpha val="40000"/>
              </a:prstClr>
            </a:outerShdw>
          </a:effectLst>
        </p:spPr>
      </p:pic>
    </p:spTree>
  </p:cSld>
  <p:clrMap bg1="lt1" tx1="dk1" bg2="lt2" tx2="dk2" accent1="accent1" accent2="accent2" accent3="accent3" accent4="accent4" accent5="accent5" accent6="accent6" hlink="hlink" folHlink="folHlink"/>
  <p:sldLayoutIdLst>
    <p:sldLayoutId id="2147483746"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7" r:id="rId12"/>
  </p:sldLayoutIdLst>
  <p:hf sldNum="0" hdr="0"/>
  <p:txStyles>
    <p:titleStyle>
      <a:lvl1pPr algn="l" rtl="0" eaLnBrk="0" fontAlgn="base" hangingPunct="0">
        <a:spcBef>
          <a:spcPct val="0"/>
        </a:spcBef>
        <a:spcAft>
          <a:spcPct val="0"/>
        </a:spcAft>
        <a:defRPr sz="3600" b="1">
          <a:solidFill>
            <a:schemeClr val="bg1"/>
          </a:solidFill>
          <a:effectLst>
            <a:outerShdw blurRad="38100" dist="38100" dir="2700000" algn="tl">
              <a:srgbClr val="000000">
                <a:alpha val="43137"/>
              </a:srgbClr>
            </a:outerShdw>
          </a:effectLst>
          <a:latin typeface="黑体" pitchFamily="2" charset="-122"/>
          <a:ea typeface="黑体" pitchFamily="2" charset="-122"/>
          <a:cs typeface="+mj-cs"/>
        </a:defRPr>
      </a:lvl1pPr>
      <a:lvl2pPr algn="l" rtl="0" eaLnBrk="0" fontAlgn="base" hangingPunct="0">
        <a:spcBef>
          <a:spcPct val="0"/>
        </a:spcBef>
        <a:spcAft>
          <a:spcPct val="0"/>
        </a:spcAft>
        <a:defRPr sz="3600" b="1">
          <a:solidFill>
            <a:schemeClr val="bg1"/>
          </a:solidFill>
          <a:latin typeface="黑体" pitchFamily="49" charset="-122"/>
          <a:ea typeface="黑体" pitchFamily="49" charset="-122"/>
        </a:defRPr>
      </a:lvl2pPr>
      <a:lvl3pPr algn="l" rtl="0" eaLnBrk="0" fontAlgn="base" hangingPunct="0">
        <a:spcBef>
          <a:spcPct val="0"/>
        </a:spcBef>
        <a:spcAft>
          <a:spcPct val="0"/>
        </a:spcAft>
        <a:defRPr sz="3600" b="1">
          <a:solidFill>
            <a:schemeClr val="bg1"/>
          </a:solidFill>
          <a:latin typeface="黑体" pitchFamily="49" charset="-122"/>
          <a:ea typeface="黑体" pitchFamily="49" charset="-122"/>
        </a:defRPr>
      </a:lvl3pPr>
      <a:lvl4pPr algn="l" rtl="0" eaLnBrk="0" fontAlgn="base" hangingPunct="0">
        <a:spcBef>
          <a:spcPct val="0"/>
        </a:spcBef>
        <a:spcAft>
          <a:spcPct val="0"/>
        </a:spcAft>
        <a:defRPr sz="3600" b="1">
          <a:solidFill>
            <a:schemeClr val="bg1"/>
          </a:solidFill>
          <a:latin typeface="黑体" pitchFamily="49" charset="-122"/>
          <a:ea typeface="黑体" pitchFamily="49" charset="-122"/>
        </a:defRPr>
      </a:lvl4pPr>
      <a:lvl5pPr algn="l" rtl="0" eaLnBrk="0" fontAlgn="base" hangingPunct="0">
        <a:spcBef>
          <a:spcPct val="0"/>
        </a:spcBef>
        <a:spcAft>
          <a:spcPct val="0"/>
        </a:spcAft>
        <a:defRPr sz="3600" b="1">
          <a:solidFill>
            <a:schemeClr val="bg1"/>
          </a:solidFill>
          <a:latin typeface="黑体" pitchFamily="49" charset="-122"/>
          <a:ea typeface="黑体" pitchFamily="49" charset="-122"/>
        </a:defRPr>
      </a:lvl5pPr>
      <a:lvl6pPr marL="457200" algn="l" rtl="0" eaLnBrk="1" fontAlgn="base" hangingPunct="1">
        <a:spcBef>
          <a:spcPct val="0"/>
        </a:spcBef>
        <a:spcAft>
          <a:spcPct val="0"/>
        </a:spcAft>
        <a:defRPr sz="3200" b="1">
          <a:solidFill>
            <a:schemeClr val="bg1"/>
          </a:solidFill>
          <a:latin typeface="Verdana" pitchFamily="34" charset="0"/>
        </a:defRPr>
      </a:lvl6pPr>
      <a:lvl7pPr marL="914400" algn="l" rtl="0" eaLnBrk="1" fontAlgn="base" hangingPunct="1">
        <a:spcBef>
          <a:spcPct val="0"/>
        </a:spcBef>
        <a:spcAft>
          <a:spcPct val="0"/>
        </a:spcAft>
        <a:defRPr sz="3200" b="1">
          <a:solidFill>
            <a:schemeClr val="bg1"/>
          </a:solidFill>
          <a:latin typeface="Verdana" pitchFamily="34" charset="0"/>
        </a:defRPr>
      </a:lvl7pPr>
      <a:lvl8pPr marL="1371600" algn="l" rtl="0" eaLnBrk="1" fontAlgn="base" hangingPunct="1">
        <a:spcBef>
          <a:spcPct val="0"/>
        </a:spcBef>
        <a:spcAft>
          <a:spcPct val="0"/>
        </a:spcAft>
        <a:defRPr sz="3200" b="1">
          <a:solidFill>
            <a:schemeClr val="bg1"/>
          </a:solidFill>
          <a:latin typeface="Verdana" pitchFamily="34" charset="0"/>
        </a:defRPr>
      </a:lvl8pPr>
      <a:lvl9pPr marL="1828800" algn="l" rtl="0" eaLnBrk="1" fontAlgn="base" hangingPunct="1">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SzPct val="85000"/>
        <a:buFont typeface="Wingdings" pitchFamily="2" charset="2"/>
        <a:buChar char="v"/>
        <a:defRPr sz="3200" b="1">
          <a:solidFill>
            <a:schemeClr val="tx1"/>
          </a:solidFill>
          <a:effectLst>
            <a:outerShdw blurRad="38100" dist="38100" dir="2700000" algn="tl">
              <a:srgbClr val="000000">
                <a:alpha val="43137"/>
              </a:srgbClr>
            </a:outerShdw>
          </a:effectLst>
          <a:latin typeface="楷体_GB2312" pitchFamily="49" charset="-122"/>
          <a:ea typeface="楷体_GB2312" pitchFamily="49" charset="-122"/>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b="1">
          <a:solidFill>
            <a:schemeClr val="tx1"/>
          </a:solidFill>
          <a:effectLst>
            <a:outerShdw blurRad="38100" dist="38100" dir="2700000" algn="tl">
              <a:srgbClr val="000000">
                <a:alpha val="43137"/>
              </a:srgbClr>
            </a:outerShdw>
          </a:effectLst>
          <a:latin typeface="楷体_GB2312" pitchFamily="49" charset="-122"/>
          <a:ea typeface="楷体_GB2312" pitchFamily="49" charset="-122"/>
        </a:defRPr>
      </a:lvl2pPr>
      <a:lvl3pPr marL="1143000" indent="-228600" algn="l" rtl="0" eaLnBrk="0" fontAlgn="base" hangingPunct="0">
        <a:spcBef>
          <a:spcPct val="20000"/>
        </a:spcBef>
        <a:spcAft>
          <a:spcPct val="0"/>
        </a:spcAft>
        <a:buClr>
          <a:schemeClr val="tx1"/>
        </a:buClr>
        <a:buChar char="•"/>
        <a:defRPr sz="2400" b="1">
          <a:solidFill>
            <a:schemeClr val="tx1"/>
          </a:solidFill>
          <a:effectLst>
            <a:outerShdw blurRad="38100" dist="38100" dir="2700000" algn="tl">
              <a:srgbClr val="000000">
                <a:alpha val="43137"/>
              </a:srgbClr>
            </a:outerShdw>
          </a:effectLst>
          <a:latin typeface="楷体_GB2312" pitchFamily="49" charset="-122"/>
          <a:ea typeface="楷体_GB2312" pitchFamily="49" charset="-122"/>
        </a:defRPr>
      </a:lvl3pPr>
      <a:lvl4pPr marL="1600200" indent="-228600" algn="l" rtl="0" eaLnBrk="0" fontAlgn="base" hangingPunct="0">
        <a:spcBef>
          <a:spcPct val="20000"/>
        </a:spcBef>
        <a:spcAft>
          <a:spcPct val="0"/>
        </a:spcAft>
        <a:buChar char="–"/>
        <a:defRPr sz="2000" b="1">
          <a:solidFill>
            <a:schemeClr val="tx1"/>
          </a:solidFill>
          <a:effectLst>
            <a:outerShdw blurRad="38100" dist="38100" dir="2700000" algn="tl">
              <a:srgbClr val="000000">
                <a:alpha val="43137"/>
              </a:srgbClr>
            </a:outerShdw>
          </a:effectLst>
          <a:latin typeface="楷体_GB2312" pitchFamily="49" charset="-122"/>
          <a:ea typeface="楷体_GB2312" pitchFamily="49" charset="-122"/>
        </a:defRPr>
      </a:lvl4pPr>
      <a:lvl5pPr marL="2057400" indent="-228600" algn="l" rtl="0" eaLnBrk="0" fontAlgn="base" hangingPunct="0">
        <a:spcBef>
          <a:spcPct val="20000"/>
        </a:spcBef>
        <a:spcAft>
          <a:spcPct val="0"/>
        </a:spcAft>
        <a:buChar char="»"/>
        <a:defRPr sz="2000" b="1">
          <a:solidFill>
            <a:schemeClr val="tx1"/>
          </a:solidFill>
          <a:effectLst>
            <a:outerShdw blurRad="38100" dist="38100" dir="2700000" algn="tl">
              <a:srgbClr val="000000">
                <a:alpha val="43137"/>
              </a:srgbClr>
            </a:outerShdw>
          </a:effectLst>
          <a:latin typeface="楷体_GB2312" pitchFamily="49" charset="-122"/>
          <a:ea typeface="楷体_GB2312" pitchFamily="49"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0.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1.xml"/></Relationships>
</file>

<file path=ppt/slides/_rels/slide10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slideLayout" Target="../slideLayouts/slideLayout2.xml"/><Relationship Id="rId1" Type="http://schemas.openxmlformats.org/officeDocument/2006/relationships/tags" Target="../tags/tag102.xml"/></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3.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4.xml"/></Relationships>
</file>

<file path=ppt/slides/_rels/slide10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39.xml"/><Relationship Id="rId7" Type="http://schemas.openxmlformats.org/officeDocument/2006/relationships/diagramColors" Target="../diagrams/colors2.xml"/><Relationship Id="rId2" Type="http://schemas.openxmlformats.org/officeDocument/2006/relationships/slideLayout" Target="../slideLayouts/slideLayout2.xml"/><Relationship Id="rId1" Type="http://schemas.openxmlformats.org/officeDocument/2006/relationships/tags" Target="../tags/tag105.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6.xml"/></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7.xml"/></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8.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10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0.xml"/></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1.xml"/></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2.xml"/></Relationships>
</file>

<file path=ppt/slides/_rels/slide1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4.xml"/></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5.xml"/></Relationships>
</file>

<file path=ppt/slides/_rels/slide117.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slideLayout" Target="../slideLayouts/slideLayout2.xml"/><Relationship Id="rId1" Type="http://schemas.openxmlformats.org/officeDocument/2006/relationships/tags" Target="../tags/tag116.xml"/></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7.xml"/></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9.xml"/></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0.xml"/></Relationships>
</file>

<file path=ppt/slides/_rels/slide122.x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slideLayout" Target="../slideLayouts/slideLayout2.xml"/><Relationship Id="rId1" Type="http://schemas.openxmlformats.org/officeDocument/2006/relationships/tags" Target="../tags/tag121.xml"/></Relationships>
</file>

<file path=ppt/slides/_rels/slide1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2.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3.xml"/></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4.xml"/></Relationships>
</file>

<file path=ppt/slides/_rels/slide1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5.xml"/></Relationships>
</file>

<file path=ppt/slides/_rels/slide127.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slideLayout" Target="../slideLayouts/slideLayout2.xml"/><Relationship Id="rId1" Type="http://schemas.openxmlformats.org/officeDocument/2006/relationships/tags" Target="../tags/tag126.xml"/></Relationships>
</file>

<file path=ppt/slides/_rels/slide1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7.xml"/></Relationships>
</file>

<file path=ppt/slides/_rels/slide1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9.xml"/></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0.xml"/></Relationships>
</file>

<file path=ppt/slides/_rels/slide1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1.xml"/></Relationships>
</file>

<file path=ppt/slides/_rels/slide1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2.xml"/></Relationships>
</file>

<file path=ppt/slides/_rels/slide1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3.xml"/></Relationships>
</file>

<file path=ppt/slides/_rels/slide1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4.xml"/></Relationships>
</file>

<file path=ppt/slides/_rels/slide1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137.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slideLayout" Target="../slideLayouts/slideLayout2.xml"/><Relationship Id="rId1" Type="http://schemas.openxmlformats.org/officeDocument/2006/relationships/tags" Target="../tags/tag136.xml"/></Relationships>
</file>

<file path=ppt/slides/_rels/slide1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7.xml"/></Relationships>
</file>

<file path=ppt/slides/_rels/slide1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9.xml"/></Relationships>
</file>

<file path=ppt/slides/_rels/slide1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0.xml"/></Relationships>
</file>

<file path=ppt/slides/_rels/slide1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1.xml"/></Relationships>
</file>

<file path=ppt/slides/_rels/slide1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2.xml"/></Relationships>
</file>

<file path=ppt/slides/_rels/slide144.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slideLayout" Target="../slideLayouts/slideLayout2.xml"/><Relationship Id="rId1" Type="http://schemas.openxmlformats.org/officeDocument/2006/relationships/tags" Target="../tags/tag143.xml"/></Relationships>
</file>

<file path=ppt/slides/_rels/slide1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4.xml"/></Relationships>
</file>

<file path=ppt/slides/_rels/slide1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5.xml"/></Relationships>
</file>

<file path=ppt/slides/_rels/slide1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6.xml"/></Relationships>
</file>

<file path=ppt/slides/_rels/slide1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7.xml"/></Relationships>
</file>

<file path=ppt/slides/_rels/slide1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8.xml"/></Relationships>
</file>

<file path=ppt/slides/_rels/slide1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10.xml"/><Relationship Id="rId7"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1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9.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150.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1.xml"/></Relationships>
</file>

<file path=ppt/slides/_rels/slide15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image" Target="../media/image21.png"/><Relationship Id="rId3" Type="http://schemas.openxmlformats.org/officeDocument/2006/relationships/slideLayout" Target="../slideLayouts/slideLayout2.xml"/><Relationship Id="rId7" Type="http://schemas.openxmlformats.org/officeDocument/2006/relationships/image" Target="../media/image17.png"/><Relationship Id="rId12" Type="http://schemas.openxmlformats.org/officeDocument/2006/relationships/image" Target="../media/image20.png"/><Relationship Id="rId2" Type="http://schemas.openxmlformats.org/officeDocument/2006/relationships/tags" Target="../tags/tag13.xml"/><Relationship Id="rId16" Type="http://schemas.openxmlformats.org/officeDocument/2006/relationships/image" Target="../media/image24.png"/><Relationship Id="rId1" Type="http://schemas.openxmlformats.org/officeDocument/2006/relationships/vmlDrawing" Target="../drawings/vmlDrawing1.vml"/><Relationship Id="rId6" Type="http://schemas.openxmlformats.org/officeDocument/2006/relationships/image" Target="../media/image16.png"/><Relationship Id="rId11" Type="http://schemas.openxmlformats.org/officeDocument/2006/relationships/image" Target="../media/image19.wmf"/><Relationship Id="rId5" Type="http://schemas.openxmlformats.org/officeDocument/2006/relationships/image" Target="../media/image15.jpeg"/><Relationship Id="rId15" Type="http://schemas.openxmlformats.org/officeDocument/2006/relationships/image" Target="../media/image23.png"/><Relationship Id="rId10" Type="http://schemas.openxmlformats.org/officeDocument/2006/relationships/image" Target="../media/image18.wmf"/><Relationship Id="rId4" Type="http://schemas.openxmlformats.org/officeDocument/2006/relationships/notesSlide" Target="../notesSlides/notesSlide11.xml"/><Relationship Id="rId9" Type="http://schemas.openxmlformats.org/officeDocument/2006/relationships/image" Target="../media/image14.emf"/><Relationship Id="rId14" Type="http://schemas.openxmlformats.org/officeDocument/2006/relationships/image" Target="../media/image22.png"/></Relationships>
</file>

<file path=ppt/slides/_rels/slide16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2.xml"/></Relationships>
</file>

<file path=ppt/slides/_rels/slide16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7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7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5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27.jpe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emf"/><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5.xml"/><Relationship Id="rId5" Type="http://schemas.openxmlformats.org/officeDocument/2006/relationships/image" Target="file:///C:\DOCUME~1\ADMINI~1\LOCALS~1\Temp\%5bSY89%5d0GMZ7_0$T%7dSBR%250HL.jpg" TargetMode="External"/><Relationship Id="rId4" Type="http://schemas.openxmlformats.org/officeDocument/2006/relationships/image" Target="../media/image6.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37.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0.xml"/><Relationship Id="rId4" Type="http://schemas.openxmlformats.org/officeDocument/2006/relationships/image" Target="../media/image38.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image" Target="../media/image39.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40.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3.xml"/><Relationship Id="rId5" Type="http://schemas.openxmlformats.org/officeDocument/2006/relationships/image" Target="../media/image42.jpeg"/><Relationship Id="rId4" Type="http://schemas.openxmlformats.org/officeDocument/2006/relationships/image" Target="../media/image41.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4.xml"/><Relationship Id="rId5" Type="http://schemas.openxmlformats.org/officeDocument/2006/relationships/image" Target="../media/image44.jpeg"/><Relationship Id="rId4" Type="http://schemas.openxmlformats.org/officeDocument/2006/relationships/image" Target="../media/image43.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35.xml"/><Relationship Id="rId4" Type="http://schemas.openxmlformats.org/officeDocument/2006/relationships/image" Target="../media/image45.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image" Target="../media/image46.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7.xml"/><Relationship Id="rId4" Type="http://schemas.openxmlformats.org/officeDocument/2006/relationships/image" Target="../media/image47.jpe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8.xml"/><Relationship Id="rId4" Type="http://schemas.openxmlformats.org/officeDocument/2006/relationships/image" Target="../media/image4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52.x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53.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47.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slideLayout" Target="../slideLayouts/slideLayout2.xml"/><Relationship Id="rId4" Type="http://schemas.openxmlformats.org/officeDocument/2006/relationships/tags" Target="../tags/tag5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62.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slideLayout" Target="../slideLayouts/slideLayout2.xml"/><Relationship Id="rId5" Type="http://schemas.openxmlformats.org/officeDocument/2006/relationships/tags" Target="../tags/tag58.xml"/><Relationship Id="rId4" Type="http://schemas.openxmlformats.org/officeDocument/2006/relationships/tags" Target="../tags/tag57.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61.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67.x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74.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file:///C:\DOCUME~1\ADMINI~1\LOCALS~1\Temp\%5bSY89%5d0GMZ7_0$T%7dSBR%250HL.jpg" TargetMode="External"/><Relationship Id="rId4" Type="http://schemas.openxmlformats.org/officeDocument/2006/relationships/image" Target="../media/image6.jpe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8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2.xml"/><Relationship Id="rId1" Type="http://schemas.openxmlformats.org/officeDocument/2006/relationships/tags" Target="../tags/tag7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84.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Layout" Target="../slideLayouts/slideLayout2.xml"/><Relationship Id="rId5" Type="http://schemas.openxmlformats.org/officeDocument/2006/relationships/tags" Target="../tags/tag84.xml"/><Relationship Id="rId4" Type="http://schemas.openxmlformats.org/officeDocument/2006/relationships/tags" Target="../tags/tag83.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88.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7.jpe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1.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92.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4.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5.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6.xml"/></Relationships>
</file>

<file path=ppt/slides/_rels/slide97.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slideLayout" Target="../slideLayouts/slideLayout2.xml"/><Relationship Id="rId1" Type="http://schemas.openxmlformats.org/officeDocument/2006/relationships/tags" Target="../tags/tag97.xml"/></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8.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201863" y="3067050"/>
            <a:ext cx="6907212" cy="685800"/>
          </a:xfrm>
        </p:spPr>
        <p:txBody>
          <a:bodyPr/>
          <a:lstStyle/>
          <a:p>
            <a:pPr eaLnBrk="1" hangingPunct="1">
              <a:defRPr/>
            </a:pPr>
            <a:r>
              <a:rPr lang="zh-CN" altLang="en-US" sz="2800" dirty="0"/>
              <a:t>营销之道</a:t>
            </a:r>
            <a:endParaRPr lang="en-US" altLang="zh-CN" sz="2800" dirty="0"/>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500034" y="785794"/>
            <a:ext cx="7800975" cy="563562"/>
          </a:xfrm>
          <a:prstGeom prst="rect">
            <a:avLst/>
          </a:prstGeom>
        </p:spPr>
        <p:txBody>
          <a:bodyPr/>
          <a:lstStyle/>
          <a:p>
            <a:pPr algn="r" eaLnBrk="0" hangingPunct="0">
              <a:defRPr/>
            </a:pPr>
            <a:r>
              <a:rPr lang="zh-CN" altLang="en-US" sz="4000" kern="0" dirty="0">
                <a:solidFill>
                  <a:schemeClr val="bg1"/>
                </a:solidFill>
                <a:latin typeface="华文楷体" pitchFamily="2" charset="-122"/>
                <a:ea typeface="华文楷体" pitchFamily="2" charset="-122"/>
                <a:cs typeface="+mj-cs"/>
              </a:rPr>
              <a:t>各部门决策项目</a:t>
            </a:r>
          </a:p>
        </p:txBody>
      </p:sp>
      <p:grpSp>
        <p:nvGrpSpPr>
          <p:cNvPr id="19" name="组合 18"/>
          <p:cNvGrpSpPr>
            <a:grpSpLocks/>
          </p:cNvGrpSpPr>
          <p:nvPr/>
        </p:nvGrpSpPr>
        <p:grpSpPr bwMode="auto">
          <a:xfrm>
            <a:off x="625475" y="1714518"/>
            <a:ext cx="8001000" cy="4357688"/>
            <a:chOff x="571472" y="1643050"/>
            <a:chExt cx="8001056" cy="4357718"/>
          </a:xfrm>
        </p:grpSpPr>
        <p:sp>
          <p:nvSpPr>
            <p:cNvPr id="3" name="圆角矩形 2"/>
            <p:cNvSpPr/>
            <p:nvPr/>
          </p:nvSpPr>
          <p:spPr>
            <a:xfrm>
              <a:off x="571472" y="1643050"/>
              <a:ext cx="1571636" cy="357190"/>
            </a:xfrm>
            <a:prstGeom prst="roundRect">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b="1">
                  <a:solidFill>
                    <a:srgbClr val="FF0000"/>
                  </a:solidFill>
                  <a:latin typeface="华文楷体" pitchFamily="2" charset="-122"/>
                  <a:ea typeface="华文楷体" pitchFamily="2" charset="-122"/>
                </a:rPr>
                <a:t>总经理</a:t>
              </a:r>
            </a:p>
          </p:txBody>
        </p:sp>
        <p:sp>
          <p:nvSpPr>
            <p:cNvPr id="4" name="圆角矩形 3"/>
            <p:cNvSpPr/>
            <p:nvPr/>
          </p:nvSpPr>
          <p:spPr>
            <a:xfrm>
              <a:off x="571472" y="5643578"/>
              <a:ext cx="1571636" cy="357190"/>
            </a:xfrm>
            <a:prstGeom prst="roundRect">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b="1">
                  <a:solidFill>
                    <a:srgbClr val="FF0000"/>
                  </a:solidFill>
                  <a:latin typeface="华文楷体" pitchFamily="2" charset="-122"/>
                  <a:ea typeface="华文楷体" pitchFamily="2" charset="-122"/>
                </a:rPr>
                <a:t>直销部</a:t>
              </a:r>
            </a:p>
          </p:txBody>
        </p:sp>
        <p:sp>
          <p:nvSpPr>
            <p:cNvPr id="5" name="圆角矩形 4"/>
            <p:cNvSpPr/>
            <p:nvPr/>
          </p:nvSpPr>
          <p:spPr>
            <a:xfrm>
              <a:off x="571472" y="5072074"/>
              <a:ext cx="1571636" cy="357190"/>
            </a:xfrm>
            <a:prstGeom prst="roundRect">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b="1">
                  <a:solidFill>
                    <a:srgbClr val="FF0000"/>
                  </a:solidFill>
                  <a:latin typeface="华文楷体" pitchFamily="2" charset="-122"/>
                  <a:ea typeface="华文楷体" pitchFamily="2" charset="-122"/>
                </a:rPr>
                <a:t>国际部</a:t>
              </a:r>
            </a:p>
          </p:txBody>
        </p:sp>
        <p:sp>
          <p:nvSpPr>
            <p:cNvPr id="6" name="圆角矩形 5"/>
            <p:cNvSpPr/>
            <p:nvPr/>
          </p:nvSpPr>
          <p:spPr>
            <a:xfrm>
              <a:off x="571472" y="4500570"/>
              <a:ext cx="1571636" cy="357190"/>
            </a:xfrm>
            <a:prstGeom prst="roundRect">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b="1">
                  <a:solidFill>
                    <a:srgbClr val="FF0000"/>
                  </a:solidFill>
                  <a:latin typeface="华文楷体" pitchFamily="2" charset="-122"/>
                  <a:ea typeface="华文楷体" pitchFamily="2" charset="-122"/>
                </a:rPr>
                <a:t>渠道部</a:t>
              </a:r>
            </a:p>
          </p:txBody>
        </p:sp>
        <p:sp>
          <p:nvSpPr>
            <p:cNvPr id="7" name="圆角矩形 6"/>
            <p:cNvSpPr/>
            <p:nvPr/>
          </p:nvSpPr>
          <p:spPr>
            <a:xfrm>
              <a:off x="571472" y="2214554"/>
              <a:ext cx="1571636" cy="357190"/>
            </a:xfrm>
            <a:prstGeom prst="roundRect">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b="1">
                  <a:solidFill>
                    <a:srgbClr val="FF0000"/>
                  </a:solidFill>
                  <a:latin typeface="华文楷体" pitchFamily="2" charset="-122"/>
                  <a:ea typeface="华文楷体" pitchFamily="2" charset="-122"/>
                </a:rPr>
                <a:t>研发部</a:t>
              </a:r>
            </a:p>
          </p:txBody>
        </p:sp>
        <p:sp>
          <p:nvSpPr>
            <p:cNvPr id="8" name="圆角矩形 7"/>
            <p:cNvSpPr/>
            <p:nvPr/>
          </p:nvSpPr>
          <p:spPr>
            <a:xfrm>
              <a:off x="571472" y="3929066"/>
              <a:ext cx="1571636" cy="357190"/>
            </a:xfrm>
            <a:prstGeom prst="roundRect">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b="1">
                  <a:solidFill>
                    <a:srgbClr val="FF0000"/>
                  </a:solidFill>
                  <a:latin typeface="华文楷体" pitchFamily="2" charset="-122"/>
                  <a:ea typeface="华文楷体" pitchFamily="2" charset="-122"/>
                </a:rPr>
                <a:t>财务部</a:t>
              </a:r>
            </a:p>
          </p:txBody>
        </p:sp>
        <p:sp>
          <p:nvSpPr>
            <p:cNvPr id="9" name="圆角矩形 8"/>
            <p:cNvSpPr/>
            <p:nvPr/>
          </p:nvSpPr>
          <p:spPr>
            <a:xfrm>
              <a:off x="571472" y="3357562"/>
              <a:ext cx="1571636" cy="357190"/>
            </a:xfrm>
            <a:prstGeom prst="roundRect">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b="1">
                  <a:solidFill>
                    <a:srgbClr val="FF0000"/>
                  </a:solidFill>
                  <a:latin typeface="华文楷体" pitchFamily="2" charset="-122"/>
                  <a:ea typeface="华文楷体" pitchFamily="2" charset="-122"/>
                </a:rPr>
                <a:t>制造部</a:t>
              </a:r>
            </a:p>
          </p:txBody>
        </p:sp>
        <p:sp>
          <p:nvSpPr>
            <p:cNvPr id="10" name="圆角矩形 9"/>
            <p:cNvSpPr/>
            <p:nvPr/>
          </p:nvSpPr>
          <p:spPr>
            <a:xfrm>
              <a:off x="571472" y="2786058"/>
              <a:ext cx="1571636" cy="357190"/>
            </a:xfrm>
            <a:prstGeom prst="roundRect">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b="1">
                  <a:solidFill>
                    <a:srgbClr val="FF0000"/>
                  </a:solidFill>
                  <a:latin typeface="华文楷体" pitchFamily="2" charset="-122"/>
                  <a:ea typeface="华文楷体" pitchFamily="2" charset="-122"/>
                </a:rPr>
                <a:t>市场部</a:t>
              </a:r>
            </a:p>
          </p:txBody>
        </p:sp>
        <p:sp>
          <p:nvSpPr>
            <p:cNvPr id="11" name="圆角矩形 10"/>
            <p:cNvSpPr/>
            <p:nvPr/>
          </p:nvSpPr>
          <p:spPr>
            <a:xfrm>
              <a:off x="2285984" y="1643050"/>
              <a:ext cx="6286544" cy="35719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zh-CN" altLang="en-US" b="1">
                  <a:solidFill>
                    <a:srgbClr val="FFFFFF"/>
                  </a:solidFill>
                  <a:latin typeface="华文楷体" pitchFamily="2" charset="-122"/>
                  <a:ea typeface="华文楷体" pitchFamily="2" charset="-122"/>
                </a:rPr>
                <a:t>设立总部、财务分析、趋势分析、市场分析</a:t>
              </a:r>
            </a:p>
          </p:txBody>
        </p:sp>
        <p:sp>
          <p:nvSpPr>
            <p:cNvPr id="12" name="圆角矩形 11"/>
            <p:cNvSpPr/>
            <p:nvPr/>
          </p:nvSpPr>
          <p:spPr>
            <a:xfrm>
              <a:off x="2285984" y="2214554"/>
              <a:ext cx="6286544" cy="35719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zh-CN" altLang="en-US" b="1">
                  <a:solidFill>
                    <a:srgbClr val="FFFFFF"/>
                  </a:solidFill>
                  <a:latin typeface="华文楷体" pitchFamily="2" charset="-122"/>
                  <a:ea typeface="华文楷体" pitchFamily="2" charset="-122"/>
                </a:rPr>
                <a:t>产品设计、产品研发</a:t>
              </a:r>
            </a:p>
          </p:txBody>
        </p:sp>
        <p:sp>
          <p:nvSpPr>
            <p:cNvPr id="13" name="圆角矩形 12"/>
            <p:cNvSpPr/>
            <p:nvPr/>
          </p:nvSpPr>
          <p:spPr>
            <a:xfrm>
              <a:off x="2285984" y="2786058"/>
              <a:ext cx="6286544" cy="35719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zh-CN" altLang="en-US" b="1">
                  <a:solidFill>
                    <a:srgbClr val="FFFFFF"/>
                  </a:solidFill>
                  <a:latin typeface="华文楷体" pitchFamily="2" charset="-122"/>
                  <a:ea typeface="华文楷体" pitchFamily="2" charset="-122"/>
                </a:rPr>
                <a:t>市场开发、广告策略、服务策略</a:t>
              </a:r>
            </a:p>
          </p:txBody>
        </p:sp>
        <p:sp>
          <p:nvSpPr>
            <p:cNvPr id="14" name="圆角矩形 13"/>
            <p:cNvSpPr/>
            <p:nvPr/>
          </p:nvSpPr>
          <p:spPr>
            <a:xfrm>
              <a:off x="2285984" y="5643578"/>
              <a:ext cx="6286544" cy="35719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zh-CN" altLang="en-US" b="1">
                  <a:solidFill>
                    <a:srgbClr val="FFFFFF"/>
                  </a:solidFill>
                  <a:latin typeface="华文楷体" pitchFamily="2" charset="-122"/>
                  <a:ea typeface="华文楷体" pitchFamily="2" charset="-122"/>
                </a:rPr>
                <a:t>专卖店、卖场</a:t>
              </a:r>
            </a:p>
          </p:txBody>
        </p:sp>
        <p:sp>
          <p:nvSpPr>
            <p:cNvPr id="15" name="圆角矩形 14"/>
            <p:cNvSpPr/>
            <p:nvPr/>
          </p:nvSpPr>
          <p:spPr>
            <a:xfrm>
              <a:off x="2285984" y="5072074"/>
              <a:ext cx="6286544" cy="35719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zh-CN" altLang="en-US" b="1">
                  <a:solidFill>
                    <a:srgbClr val="FFFFFF"/>
                  </a:solidFill>
                  <a:latin typeface="华文楷体" pitchFamily="2" charset="-122"/>
                  <a:ea typeface="华文楷体" pitchFamily="2" charset="-122"/>
                </a:rPr>
                <a:t>国际经销商</a:t>
              </a:r>
            </a:p>
          </p:txBody>
        </p:sp>
        <p:sp>
          <p:nvSpPr>
            <p:cNvPr id="16" name="圆角矩形 15"/>
            <p:cNvSpPr/>
            <p:nvPr/>
          </p:nvSpPr>
          <p:spPr>
            <a:xfrm>
              <a:off x="2285984" y="4500570"/>
              <a:ext cx="6286544" cy="35719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zh-CN" altLang="en-US" b="1">
                  <a:solidFill>
                    <a:srgbClr val="FFFFFF"/>
                  </a:solidFill>
                  <a:latin typeface="华文楷体" pitchFamily="2" charset="-122"/>
                  <a:ea typeface="华文楷体" pitchFamily="2" charset="-122"/>
                </a:rPr>
                <a:t>互联网、国内经销商</a:t>
              </a:r>
            </a:p>
          </p:txBody>
        </p:sp>
        <p:sp>
          <p:nvSpPr>
            <p:cNvPr id="17" name="圆角矩形 16"/>
            <p:cNvSpPr/>
            <p:nvPr/>
          </p:nvSpPr>
          <p:spPr>
            <a:xfrm>
              <a:off x="2285984" y="3929066"/>
              <a:ext cx="6286544" cy="35719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zh-CN" altLang="en-US" b="1">
                  <a:solidFill>
                    <a:srgbClr val="FFFFFF"/>
                  </a:solidFill>
                  <a:latin typeface="华文楷体" pitchFamily="2" charset="-122"/>
                  <a:ea typeface="华文楷体" pitchFamily="2" charset="-122"/>
                </a:rPr>
                <a:t>银行借款、贴现</a:t>
              </a:r>
            </a:p>
          </p:txBody>
        </p:sp>
        <p:sp>
          <p:nvSpPr>
            <p:cNvPr id="18" name="圆角矩形 17"/>
            <p:cNvSpPr/>
            <p:nvPr/>
          </p:nvSpPr>
          <p:spPr>
            <a:xfrm>
              <a:off x="2285984" y="3357562"/>
              <a:ext cx="6286544" cy="35719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zh-CN" altLang="en-US" b="1">
                  <a:solidFill>
                    <a:srgbClr val="FFFFFF"/>
                  </a:solidFill>
                  <a:latin typeface="华文楷体" pitchFamily="2" charset="-122"/>
                  <a:ea typeface="华文楷体" pitchFamily="2" charset="-122"/>
                </a:rPr>
                <a:t>投资固定资产、产品生产、产品配送</a:t>
              </a:r>
            </a:p>
          </p:txBody>
        </p:sp>
      </p:gr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第四季授课要点</a:t>
            </a:r>
          </a:p>
        </p:txBody>
      </p:sp>
      <p:sp>
        <p:nvSpPr>
          <p:cNvPr id="3" name="内容占位符 2"/>
          <p:cNvSpPr>
            <a:spLocks noGrp="1"/>
          </p:cNvSpPr>
          <p:nvPr>
            <p:ph idx="1"/>
          </p:nvPr>
        </p:nvSpPr>
        <p:spPr>
          <a:xfrm>
            <a:off x="785786" y="1571612"/>
            <a:ext cx="4686304" cy="2581279"/>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产品生命周期分析</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产品投资回报分析</a:t>
            </a:r>
          </a:p>
        </p:txBody>
      </p:sp>
    </p:spTree>
    <p:custDataLst>
      <p:tags r:id="rId1"/>
    </p:custData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关注结果的经营思维</a:t>
            </a:r>
          </a:p>
        </p:txBody>
      </p:sp>
      <p:sp>
        <p:nvSpPr>
          <p:cNvPr id="6" name="矩形 5"/>
          <p:cNvSpPr/>
          <p:nvPr/>
        </p:nvSpPr>
        <p:spPr>
          <a:xfrm>
            <a:off x="1214438" y="1714500"/>
            <a:ext cx="1285875" cy="4500563"/>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b="1" dirty="0">
                <a:effectLst>
                  <a:outerShdw blurRad="38100" dist="38100" dir="2700000" algn="tl">
                    <a:srgbClr val="000000">
                      <a:alpha val="43137"/>
                    </a:srgbClr>
                  </a:outerShdw>
                </a:effectLst>
                <a:latin typeface="黑体" pitchFamily="2" charset="-122"/>
                <a:ea typeface="黑体" pitchFamily="2" charset="-122"/>
              </a:rPr>
              <a:t>销</a:t>
            </a:r>
            <a:endParaRPr lang="en-US" altLang="zh-CN" sz="4000" b="1" dirty="0">
              <a:effectLst>
                <a:outerShdw blurRad="38100" dist="38100" dir="2700000" algn="tl">
                  <a:srgbClr val="000000">
                    <a:alpha val="43137"/>
                  </a:srgbClr>
                </a:outerShdw>
              </a:effectLst>
              <a:latin typeface="黑体" pitchFamily="2" charset="-122"/>
              <a:ea typeface="黑体" pitchFamily="2" charset="-122"/>
            </a:endParaRPr>
          </a:p>
          <a:p>
            <a:pPr algn="ctr" fontAlgn="auto">
              <a:spcBef>
                <a:spcPts val="0"/>
              </a:spcBef>
              <a:spcAft>
                <a:spcPts val="0"/>
              </a:spcAft>
              <a:defRPr/>
            </a:pPr>
            <a:r>
              <a:rPr lang="zh-CN" altLang="en-US" sz="4000" b="1" dirty="0">
                <a:effectLst>
                  <a:outerShdw blurRad="38100" dist="38100" dir="2700000" algn="tl">
                    <a:srgbClr val="000000">
                      <a:alpha val="43137"/>
                    </a:srgbClr>
                  </a:outerShdw>
                </a:effectLst>
                <a:latin typeface="黑体" pitchFamily="2" charset="-122"/>
                <a:ea typeface="黑体" pitchFamily="2" charset="-122"/>
              </a:rPr>
              <a:t>售</a:t>
            </a:r>
            <a:endParaRPr lang="en-US" altLang="zh-CN" sz="4000" b="1" dirty="0">
              <a:effectLst>
                <a:outerShdw blurRad="38100" dist="38100" dir="2700000" algn="tl">
                  <a:srgbClr val="000000">
                    <a:alpha val="43137"/>
                  </a:srgbClr>
                </a:outerShdw>
              </a:effectLst>
              <a:latin typeface="黑体" pitchFamily="2" charset="-122"/>
              <a:ea typeface="黑体" pitchFamily="2" charset="-122"/>
            </a:endParaRPr>
          </a:p>
          <a:p>
            <a:pPr algn="ctr" fontAlgn="auto">
              <a:spcBef>
                <a:spcPts val="0"/>
              </a:spcBef>
              <a:spcAft>
                <a:spcPts val="0"/>
              </a:spcAft>
              <a:defRPr/>
            </a:pPr>
            <a:r>
              <a:rPr lang="zh-CN" altLang="en-US" sz="4000" b="1" dirty="0">
                <a:effectLst>
                  <a:outerShdw blurRad="38100" dist="38100" dir="2700000" algn="tl">
                    <a:srgbClr val="000000">
                      <a:alpha val="43137"/>
                    </a:srgbClr>
                  </a:outerShdw>
                </a:effectLst>
                <a:latin typeface="黑体" pitchFamily="2" charset="-122"/>
                <a:ea typeface="黑体" pitchFamily="2" charset="-122"/>
              </a:rPr>
              <a:t>收</a:t>
            </a:r>
            <a:endParaRPr lang="en-US" altLang="zh-CN" sz="4000" b="1" dirty="0">
              <a:effectLst>
                <a:outerShdw blurRad="38100" dist="38100" dir="2700000" algn="tl">
                  <a:srgbClr val="000000">
                    <a:alpha val="43137"/>
                  </a:srgbClr>
                </a:outerShdw>
              </a:effectLst>
              <a:latin typeface="黑体" pitchFamily="2" charset="-122"/>
              <a:ea typeface="黑体" pitchFamily="2" charset="-122"/>
            </a:endParaRPr>
          </a:p>
          <a:p>
            <a:pPr algn="ctr" fontAlgn="auto">
              <a:spcBef>
                <a:spcPts val="0"/>
              </a:spcBef>
              <a:spcAft>
                <a:spcPts val="0"/>
              </a:spcAft>
              <a:defRPr/>
            </a:pPr>
            <a:r>
              <a:rPr lang="zh-CN" altLang="en-US" sz="4000" b="1" dirty="0">
                <a:effectLst>
                  <a:outerShdw blurRad="38100" dist="38100" dir="2700000" algn="tl">
                    <a:srgbClr val="000000">
                      <a:alpha val="43137"/>
                    </a:srgbClr>
                  </a:outerShdw>
                </a:effectLst>
                <a:latin typeface="黑体" pitchFamily="2" charset="-122"/>
                <a:ea typeface="黑体" pitchFamily="2" charset="-122"/>
              </a:rPr>
              <a:t>入</a:t>
            </a:r>
          </a:p>
        </p:txBody>
      </p:sp>
      <p:sp>
        <p:nvSpPr>
          <p:cNvPr id="7" name="矩形 6"/>
          <p:cNvSpPr/>
          <p:nvPr/>
        </p:nvSpPr>
        <p:spPr>
          <a:xfrm>
            <a:off x="6072188" y="1643063"/>
            <a:ext cx="1928812" cy="78581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200" b="1" dirty="0">
                <a:solidFill>
                  <a:schemeClr val="bg1"/>
                </a:solidFill>
                <a:effectLst>
                  <a:outerShdw blurRad="38100" dist="38100" dir="2700000" algn="tl">
                    <a:srgbClr val="000000">
                      <a:alpha val="43137"/>
                    </a:srgbClr>
                  </a:outerShdw>
                </a:effectLst>
                <a:latin typeface="黑体" pitchFamily="2" charset="-122"/>
                <a:ea typeface="黑体" pitchFamily="2" charset="-122"/>
              </a:rPr>
              <a:t>直接成本</a:t>
            </a:r>
          </a:p>
        </p:txBody>
      </p:sp>
      <p:sp>
        <p:nvSpPr>
          <p:cNvPr id="8" name="矩形 7"/>
          <p:cNvSpPr/>
          <p:nvPr/>
        </p:nvSpPr>
        <p:spPr>
          <a:xfrm>
            <a:off x="6072188" y="2428875"/>
            <a:ext cx="1928812" cy="785813"/>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200" b="1" dirty="0">
                <a:solidFill>
                  <a:schemeClr val="bg1"/>
                </a:solidFill>
                <a:effectLst>
                  <a:outerShdw blurRad="38100" dist="38100" dir="2700000" algn="tl">
                    <a:srgbClr val="000000">
                      <a:alpha val="43137"/>
                    </a:srgbClr>
                  </a:outerShdw>
                </a:effectLst>
                <a:latin typeface="黑体" pitchFamily="2" charset="-122"/>
                <a:ea typeface="黑体" pitchFamily="2" charset="-122"/>
              </a:rPr>
              <a:t>综合费用</a:t>
            </a:r>
          </a:p>
        </p:txBody>
      </p:sp>
      <p:sp>
        <p:nvSpPr>
          <p:cNvPr id="9" name="矩形 8"/>
          <p:cNvSpPr/>
          <p:nvPr/>
        </p:nvSpPr>
        <p:spPr>
          <a:xfrm>
            <a:off x="6072188" y="3214688"/>
            <a:ext cx="1928812" cy="78581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200" b="1" dirty="0">
                <a:solidFill>
                  <a:schemeClr val="bg1"/>
                </a:solidFill>
                <a:effectLst>
                  <a:outerShdw blurRad="38100" dist="38100" dir="2700000" algn="tl">
                    <a:srgbClr val="000000">
                      <a:alpha val="43137"/>
                    </a:srgbClr>
                  </a:outerShdw>
                </a:effectLst>
                <a:latin typeface="黑体" pitchFamily="2" charset="-122"/>
                <a:ea typeface="黑体" pitchFamily="2" charset="-122"/>
              </a:rPr>
              <a:t>折旧</a:t>
            </a:r>
          </a:p>
        </p:txBody>
      </p:sp>
      <p:sp>
        <p:nvSpPr>
          <p:cNvPr id="10" name="矩形 9"/>
          <p:cNvSpPr/>
          <p:nvPr/>
        </p:nvSpPr>
        <p:spPr>
          <a:xfrm>
            <a:off x="6072188" y="4000500"/>
            <a:ext cx="1928812" cy="785813"/>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200" b="1" dirty="0">
                <a:solidFill>
                  <a:schemeClr val="bg1"/>
                </a:solidFill>
                <a:effectLst>
                  <a:outerShdw blurRad="38100" dist="38100" dir="2700000" algn="tl">
                    <a:srgbClr val="000000">
                      <a:alpha val="43137"/>
                    </a:srgbClr>
                  </a:outerShdw>
                </a:effectLst>
                <a:latin typeface="黑体" pitchFamily="2" charset="-122"/>
                <a:ea typeface="黑体" pitchFamily="2" charset="-122"/>
              </a:rPr>
              <a:t>利息</a:t>
            </a:r>
          </a:p>
        </p:txBody>
      </p:sp>
      <p:sp>
        <p:nvSpPr>
          <p:cNvPr id="11" name="矩形 10"/>
          <p:cNvSpPr/>
          <p:nvPr/>
        </p:nvSpPr>
        <p:spPr>
          <a:xfrm>
            <a:off x="6072188" y="4714875"/>
            <a:ext cx="1928812" cy="785813"/>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200" b="1" dirty="0">
                <a:solidFill>
                  <a:schemeClr val="bg1"/>
                </a:solidFill>
                <a:effectLst>
                  <a:outerShdw blurRad="38100" dist="38100" dir="2700000" algn="tl">
                    <a:srgbClr val="000000">
                      <a:alpha val="43137"/>
                    </a:srgbClr>
                  </a:outerShdw>
                </a:effectLst>
                <a:latin typeface="黑体" pitchFamily="2" charset="-122"/>
                <a:ea typeface="黑体" pitchFamily="2" charset="-122"/>
              </a:rPr>
              <a:t>税</a:t>
            </a:r>
          </a:p>
        </p:txBody>
      </p:sp>
      <p:sp>
        <p:nvSpPr>
          <p:cNvPr id="12" name="矩形 11"/>
          <p:cNvSpPr/>
          <p:nvPr/>
        </p:nvSpPr>
        <p:spPr>
          <a:xfrm>
            <a:off x="6072188" y="5429250"/>
            <a:ext cx="1928812" cy="785813"/>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200" b="1" dirty="0">
                <a:solidFill>
                  <a:schemeClr val="bg1"/>
                </a:solidFill>
                <a:effectLst>
                  <a:outerShdw blurRad="38100" dist="38100" dir="2700000" algn="tl">
                    <a:srgbClr val="000000">
                      <a:alpha val="43137"/>
                    </a:srgbClr>
                  </a:outerShdw>
                </a:effectLst>
                <a:latin typeface="黑体" pitchFamily="2" charset="-122"/>
                <a:ea typeface="黑体" pitchFamily="2" charset="-122"/>
              </a:rPr>
              <a:t>净利润</a:t>
            </a:r>
          </a:p>
        </p:txBody>
      </p:sp>
      <p:sp>
        <p:nvSpPr>
          <p:cNvPr id="13" name="矩形 12"/>
          <p:cNvSpPr/>
          <p:nvPr/>
        </p:nvSpPr>
        <p:spPr>
          <a:xfrm>
            <a:off x="2500313" y="2428875"/>
            <a:ext cx="714375" cy="3786188"/>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solidFill>
                  <a:schemeClr val="bg1"/>
                </a:solidFill>
                <a:effectLst>
                  <a:outerShdw blurRad="38100" dist="38100" dir="2700000" algn="tl">
                    <a:srgbClr val="000000">
                      <a:alpha val="43137"/>
                    </a:srgbClr>
                  </a:outerShdw>
                </a:effectLst>
                <a:latin typeface="黑体" pitchFamily="2" charset="-122"/>
                <a:ea typeface="黑体" pitchFamily="2" charset="-122"/>
              </a:rPr>
              <a:t>毛</a:t>
            </a:r>
            <a:endParaRPr lang="en-US" altLang="zh-CN" sz="2800" b="1" dirty="0">
              <a:solidFill>
                <a:schemeClr val="bg1"/>
              </a:solidFill>
              <a:effectLst>
                <a:outerShdw blurRad="38100" dist="38100" dir="2700000" algn="tl">
                  <a:srgbClr val="000000">
                    <a:alpha val="43137"/>
                  </a:srgbClr>
                </a:outerShdw>
              </a:effectLst>
              <a:latin typeface="黑体" pitchFamily="2" charset="-122"/>
              <a:ea typeface="黑体" pitchFamily="2" charset="-122"/>
            </a:endParaRPr>
          </a:p>
          <a:p>
            <a:pPr algn="ctr" fontAlgn="auto">
              <a:spcBef>
                <a:spcPts val="0"/>
              </a:spcBef>
              <a:spcAft>
                <a:spcPts val="0"/>
              </a:spcAft>
              <a:defRPr/>
            </a:pPr>
            <a:r>
              <a:rPr lang="zh-CN" altLang="en-US" sz="2800" b="1" dirty="0">
                <a:solidFill>
                  <a:schemeClr val="bg1"/>
                </a:solidFill>
                <a:effectLst>
                  <a:outerShdw blurRad="38100" dist="38100" dir="2700000" algn="tl">
                    <a:srgbClr val="000000">
                      <a:alpha val="43137"/>
                    </a:srgbClr>
                  </a:outerShdw>
                </a:effectLst>
                <a:latin typeface="黑体" pitchFamily="2" charset="-122"/>
                <a:ea typeface="黑体" pitchFamily="2" charset="-122"/>
              </a:rPr>
              <a:t>利</a:t>
            </a:r>
          </a:p>
        </p:txBody>
      </p:sp>
      <p:sp>
        <p:nvSpPr>
          <p:cNvPr id="14" name="矩形 13"/>
          <p:cNvSpPr/>
          <p:nvPr/>
        </p:nvSpPr>
        <p:spPr>
          <a:xfrm>
            <a:off x="3214688" y="3214688"/>
            <a:ext cx="714375" cy="3000375"/>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p:nvSpPr>
        <p:spPr>
          <a:xfrm>
            <a:off x="3929063" y="4000500"/>
            <a:ext cx="714375" cy="2214563"/>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p:nvSpPr>
        <p:spPr>
          <a:xfrm>
            <a:off x="4643438" y="4714875"/>
            <a:ext cx="714375" cy="1500188"/>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2" charset="-122"/>
                <a:ea typeface="黑体" pitchFamily="2" charset="-122"/>
              </a:rPr>
              <a:t>利</a:t>
            </a:r>
            <a:endParaRPr lang="en-US" altLang="zh-CN" sz="2400" b="1" dirty="0">
              <a:solidFill>
                <a:schemeClr val="bg1"/>
              </a:solidFill>
              <a:effectLst>
                <a:outerShdw blurRad="38100" dist="38100" dir="2700000" algn="tl">
                  <a:srgbClr val="000000">
                    <a:alpha val="43137"/>
                  </a:srgbClr>
                </a:outerShdw>
              </a:effectLst>
              <a:latin typeface="黑体" pitchFamily="2" charset="-122"/>
              <a:ea typeface="黑体" pitchFamily="2" charset="-122"/>
            </a:endParaRPr>
          </a:p>
          <a:p>
            <a:pPr algn="ctr"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2" charset="-122"/>
                <a:ea typeface="黑体" pitchFamily="2" charset="-122"/>
              </a:rPr>
              <a:t>润</a:t>
            </a:r>
            <a:endParaRPr lang="en-US" altLang="zh-CN" sz="2400" b="1" dirty="0">
              <a:solidFill>
                <a:schemeClr val="bg1"/>
              </a:solidFill>
              <a:effectLst>
                <a:outerShdw blurRad="38100" dist="38100" dir="2700000" algn="tl">
                  <a:srgbClr val="000000">
                    <a:alpha val="43137"/>
                  </a:srgbClr>
                </a:outerShdw>
              </a:effectLst>
              <a:latin typeface="黑体" pitchFamily="2" charset="-122"/>
              <a:ea typeface="黑体" pitchFamily="2" charset="-122"/>
            </a:endParaRPr>
          </a:p>
          <a:p>
            <a:pPr algn="ctr"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2" charset="-122"/>
                <a:ea typeface="黑体" pitchFamily="2" charset="-122"/>
              </a:rPr>
              <a:t>总</a:t>
            </a:r>
            <a:endParaRPr lang="en-US" altLang="zh-CN" sz="2400" b="1" dirty="0">
              <a:solidFill>
                <a:schemeClr val="bg1"/>
              </a:solidFill>
              <a:effectLst>
                <a:outerShdw blurRad="38100" dist="38100" dir="2700000" algn="tl">
                  <a:srgbClr val="000000">
                    <a:alpha val="43137"/>
                  </a:srgbClr>
                </a:outerShdw>
              </a:effectLst>
              <a:latin typeface="黑体" pitchFamily="2" charset="-122"/>
              <a:ea typeface="黑体" pitchFamily="2" charset="-122"/>
            </a:endParaRPr>
          </a:p>
          <a:p>
            <a:pPr algn="ctr"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2" charset="-122"/>
                <a:ea typeface="黑体" pitchFamily="2" charset="-122"/>
              </a:rPr>
              <a:t>额</a:t>
            </a:r>
          </a:p>
        </p:txBody>
      </p:sp>
      <p:sp>
        <p:nvSpPr>
          <p:cNvPr id="17" name="矩形 16"/>
          <p:cNvSpPr/>
          <p:nvPr/>
        </p:nvSpPr>
        <p:spPr>
          <a:xfrm>
            <a:off x="5357813" y="5429250"/>
            <a:ext cx="714375" cy="785813"/>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2" charset="-122"/>
                <a:ea typeface="黑体" pitchFamily="2" charset="-122"/>
              </a:rPr>
              <a:t>净</a:t>
            </a:r>
            <a:endParaRPr lang="en-US" altLang="zh-CN" sz="2400" b="1" dirty="0">
              <a:solidFill>
                <a:schemeClr val="bg1"/>
              </a:solidFill>
              <a:effectLst>
                <a:outerShdw blurRad="38100" dist="38100" dir="2700000" algn="tl">
                  <a:srgbClr val="000000">
                    <a:alpha val="43137"/>
                  </a:srgbClr>
                </a:outerShdw>
              </a:effectLst>
              <a:latin typeface="黑体" pitchFamily="2" charset="-122"/>
              <a:ea typeface="黑体" pitchFamily="2" charset="-122"/>
            </a:endParaRPr>
          </a:p>
          <a:p>
            <a:pPr algn="ctr" fontAlgn="auto">
              <a:spcBef>
                <a:spcPts val="0"/>
              </a:spcBef>
              <a:spcAft>
                <a:spcPts val="0"/>
              </a:spcAft>
              <a:defRPr/>
            </a:pPr>
            <a:r>
              <a:rPr lang="zh-CN" altLang="en-US" sz="2400" b="1" dirty="0">
                <a:solidFill>
                  <a:schemeClr val="bg1"/>
                </a:solidFill>
                <a:effectLst>
                  <a:outerShdw blurRad="38100" dist="38100" dir="2700000" algn="tl">
                    <a:srgbClr val="000000">
                      <a:alpha val="43137"/>
                    </a:srgbClr>
                  </a:outerShdw>
                </a:effectLst>
                <a:latin typeface="黑体" pitchFamily="2" charset="-122"/>
                <a:ea typeface="黑体" pitchFamily="2" charset="-122"/>
              </a:rPr>
              <a:t>利</a:t>
            </a:r>
          </a:p>
        </p:txBody>
      </p:sp>
    </p:spTree>
    <p:custDataLst>
      <p:tags r:id="rId1"/>
    </p:custDataLst>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产品生命周期管理</a:t>
            </a:r>
          </a:p>
        </p:txBody>
      </p:sp>
      <p:pic>
        <p:nvPicPr>
          <p:cNvPr id="197635" name="图片 5" descr="SpxImage.jpg"/>
          <p:cNvPicPr>
            <a:picLocks noChangeAspect="1"/>
          </p:cNvPicPr>
          <p:nvPr/>
        </p:nvPicPr>
        <p:blipFill>
          <a:blip r:embed="rId3" cstate="print"/>
          <a:srcRect/>
          <a:stretch>
            <a:fillRect/>
          </a:stretch>
        </p:blipFill>
        <p:spPr bwMode="auto">
          <a:xfrm>
            <a:off x="928688" y="1608138"/>
            <a:ext cx="7362825" cy="4606925"/>
          </a:xfrm>
          <a:prstGeom prst="rect">
            <a:avLst/>
          </a:prstGeom>
          <a:noFill/>
          <a:ln w="9525">
            <a:noFill/>
            <a:miter lim="800000"/>
            <a:headEnd/>
            <a:tailEnd/>
          </a:ln>
        </p:spPr>
      </p:pic>
    </p:spTree>
    <p:custDataLst>
      <p:tags r:id="rId1"/>
    </p:custDataLst>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生命周期不同阶段的特点</a:t>
            </a:r>
          </a:p>
        </p:txBody>
      </p:sp>
      <p:graphicFrame>
        <p:nvGraphicFramePr>
          <p:cNvPr id="4" name="内容占位符 3"/>
          <p:cNvGraphicFramePr>
            <a:graphicFrameLocks noGrp="1"/>
          </p:cNvGraphicFramePr>
          <p:nvPr>
            <p:ph idx="1"/>
          </p:nvPr>
        </p:nvGraphicFramePr>
        <p:xfrm>
          <a:off x="571472" y="1428736"/>
          <a:ext cx="8415339" cy="5072099"/>
        </p:xfrm>
        <a:graphic>
          <a:graphicData uri="http://schemas.openxmlformats.org/drawingml/2006/table">
            <a:tbl>
              <a:tblPr firstRow="1" bandRow="1">
                <a:tableStyleId>{5C22544A-7EE6-4342-B048-85BDC9FD1C3A}</a:tableStyleId>
              </a:tblPr>
              <a:tblGrid>
                <a:gridCol w="2071702">
                  <a:extLst>
                    <a:ext uri="{9D8B030D-6E8A-4147-A177-3AD203B41FA5}">
                      <a16:colId xmlns:a16="http://schemas.microsoft.com/office/drawing/2014/main" val="20000"/>
                    </a:ext>
                  </a:extLst>
                </a:gridCol>
                <a:gridCol w="3000396">
                  <a:extLst>
                    <a:ext uri="{9D8B030D-6E8A-4147-A177-3AD203B41FA5}">
                      <a16:colId xmlns:a16="http://schemas.microsoft.com/office/drawing/2014/main" val="20001"/>
                    </a:ext>
                  </a:extLst>
                </a:gridCol>
                <a:gridCol w="3343241">
                  <a:extLst>
                    <a:ext uri="{9D8B030D-6E8A-4147-A177-3AD203B41FA5}">
                      <a16:colId xmlns:a16="http://schemas.microsoft.com/office/drawing/2014/main" val="20002"/>
                    </a:ext>
                  </a:extLst>
                </a:gridCol>
              </a:tblGrid>
              <a:tr h="478500">
                <a:tc>
                  <a:txBody>
                    <a:bodyPr/>
                    <a:lstStyle/>
                    <a:p>
                      <a:pPr algn="ctr"/>
                      <a:r>
                        <a:rPr lang="zh-CN" altLang="en-US" sz="2400" b="1" dirty="0">
                          <a:solidFill>
                            <a:schemeClr val="bg1"/>
                          </a:solidFill>
                          <a:effectLst>
                            <a:outerShdw blurRad="38100" dist="38100" dir="2700000" algn="tl">
                              <a:srgbClr val="000000">
                                <a:alpha val="43137"/>
                              </a:srgbClr>
                            </a:outerShdw>
                          </a:effectLst>
                        </a:rPr>
                        <a:t>生命周期阶段</a:t>
                      </a:r>
                    </a:p>
                  </a:txBody>
                  <a:tcPr/>
                </a:tc>
                <a:tc>
                  <a:txBody>
                    <a:bodyPr/>
                    <a:lstStyle/>
                    <a:p>
                      <a:pPr algn="ctr"/>
                      <a:r>
                        <a:rPr lang="zh-CN" altLang="en-US" sz="2400" b="1" dirty="0">
                          <a:solidFill>
                            <a:schemeClr val="bg1"/>
                          </a:solidFill>
                          <a:effectLst>
                            <a:outerShdw blurRad="38100" dist="38100" dir="2700000" algn="tl">
                              <a:srgbClr val="000000">
                                <a:alpha val="43137"/>
                              </a:srgbClr>
                            </a:outerShdw>
                          </a:effectLst>
                        </a:rPr>
                        <a:t>内部特点</a:t>
                      </a:r>
                    </a:p>
                  </a:txBody>
                  <a:tcPr/>
                </a:tc>
                <a:tc>
                  <a:txBody>
                    <a:bodyPr/>
                    <a:lstStyle/>
                    <a:p>
                      <a:pPr algn="ctr"/>
                      <a:r>
                        <a:rPr lang="zh-CN" altLang="en-US" sz="2400" b="1" dirty="0">
                          <a:solidFill>
                            <a:schemeClr val="bg1"/>
                          </a:solidFill>
                          <a:effectLst>
                            <a:outerShdw blurRad="38100" dist="38100" dir="2700000" algn="tl">
                              <a:srgbClr val="000000">
                                <a:alpha val="43137"/>
                              </a:srgbClr>
                            </a:outerShdw>
                          </a:effectLst>
                        </a:rPr>
                        <a:t>外部特点</a:t>
                      </a:r>
                    </a:p>
                  </a:txBody>
                  <a:tcPr/>
                </a:tc>
                <a:extLst>
                  <a:ext uri="{0D108BD9-81ED-4DB2-BD59-A6C34878D82A}">
                    <a16:rowId xmlns:a16="http://schemas.microsoft.com/office/drawing/2014/main" val="10000"/>
                  </a:ext>
                </a:extLst>
              </a:tr>
              <a:tr h="1244100">
                <a:tc>
                  <a:txBody>
                    <a:bodyPr/>
                    <a:lstStyle/>
                    <a:p>
                      <a:pPr algn="ctr"/>
                      <a:r>
                        <a:rPr lang="zh-CN" altLang="en-US" sz="2400" b="1" dirty="0">
                          <a:effectLst>
                            <a:outerShdw blurRad="38100" dist="38100" dir="2700000" algn="tl">
                              <a:srgbClr val="000000">
                                <a:alpha val="43137"/>
                              </a:srgbClr>
                            </a:outerShdw>
                          </a:effectLst>
                          <a:latin typeface="楷体_GB2312" pitchFamily="49" charset="-122"/>
                          <a:ea typeface="楷体_GB2312" pitchFamily="49" charset="-122"/>
                        </a:rPr>
                        <a:t>导入期</a:t>
                      </a:r>
                    </a:p>
                  </a:txBody>
                  <a:tcPr/>
                </a:tc>
                <a:tc>
                  <a:txBody>
                    <a:bodyPr/>
                    <a:lstStyle/>
                    <a:p>
                      <a:r>
                        <a:rPr lang="zh-CN" altLang="en-US"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rPr>
                        <a:t>批量小，成本高</a:t>
                      </a:r>
                      <a:endParaRPr lang="en-US" altLang="zh-CN"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endParaRPr>
                    </a:p>
                    <a:p>
                      <a:r>
                        <a:rPr lang="zh-CN" altLang="en-US"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rPr>
                        <a:t>现金需求较大</a:t>
                      </a:r>
                      <a:endParaRPr lang="en-US" altLang="zh-CN"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endParaRPr>
                    </a:p>
                    <a:p>
                      <a:r>
                        <a:rPr lang="zh-CN" altLang="en-US"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rPr>
                        <a:t>单位毛利高</a:t>
                      </a:r>
                    </a:p>
                  </a:txBody>
                  <a:tcPr/>
                </a:tc>
                <a:tc>
                  <a:txBody>
                    <a:bodyPr/>
                    <a:lstStyle/>
                    <a:p>
                      <a:pPr marL="0" algn="l" defTabSz="914400" rtl="0" eaLnBrk="1" latinLnBrk="0" hangingPunct="1"/>
                      <a:r>
                        <a:rPr lang="zh-CN" altLang="en-US"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rPr>
                        <a:t>竞争少或无竞争</a:t>
                      </a:r>
                      <a:endParaRPr lang="en-US" altLang="zh-CN"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endParaRPr>
                    </a:p>
                    <a:p>
                      <a:pPr marL="0" algn="l" defTabSz="914400" rtl="0" eaLnBrk="1" latinLnBrk="0" hangingPunct="1"/>
                      <a:r>
                        <a:rPr lang="zh-CN" altLang="en-US"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rPr>
                        <a:t>需求少或无需求</a:t>
                      </a:r>
                      <a:endParaRPr lang="en-US" altLang="zh-CN"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endParaRPr>
                    </a:p>
                    <a:p>
                      <a:pPr marL="0" algn="l" defTabSz="914400" rtl="0" eaLnBrk="1" latinLnBrk="0" hangingPunct="1"/>
                      <a:r>
                        <a:rPr lang="zh-CN" altLang="en-US"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rPr>
                        <a:t>产品知名度小</a:t>
                      </a:r>
                      <a:endParaRPr lang="en-US" altLang="zh-CN"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endParaRPr>
                    </a:p>
                  </a:txBody>
                  <a:tcPr/>
                </a:tc>
                <a:extLst>
                  <a:ext uri="{0D108BD9-81ED-4DB2-BD59-A6C34878D82A}">
                    <a16:rowId xmlns:a16="http://schemas.microsoft.com/office/drawing/2014/main" val="10001"/>
                  </a:ext>
                </a:extLst>
              </a:tr>
              <a:tr h="861299">
                <a:tc>
                  <a:txBody>
                    <a:bodyPr/>
                    <a:lstStyle/>
                    <a:p>
                      <a:pPr algn="ctr"/>
                      <a:r>
                        <a:rPr lang="zh-CN" altLang="en-US" sz="2400" b="1" dirty="0">
                          <a:effectLst>
                            <a:outerShdw blurRad="38100" dist="38100" dir="2700000" algn="tl">
                              <a:srgbClr val="000000">
                                <a:alpha val="43137"/>
                              </a:srgbClr>
                            </a:outerShdw>
                          </a:effectLst>
                          <a:latin typeface="楷体_GB2312" pitchFamily="49" charset="-122"/>
                          <a:ea typeface="楷体_GB2312" pitchFamily="49" charset="-122"/>
                        </a:rPr>
                        <a:t>成长期</a:t>
                      </a:r>
                    </a:p>
                  </a:txBody>
                  <a:tcPr/>
                </a:tc>
                <a:tc>
                  <a:txBody>
                    <a:bodyPr/>
                    <a:lstStyle/>
                    <a:p>
                      <a:r>
                        <a:rPr lang="zh-CN" altLang="en-US" sz="2000" b="1" dirty="0">
                          <a:effectLst>
                            <a:outerShdw blurRad="38100" dist="38100" dir="2700000" algn="tl">
                              <a:srgbClr val="000000">
                                <a:alpha val="43137"/>
                              </a:srgbClr>
                            </a:outerShdw>
                          </a:effectLst>
                          <a:latin typeface="楷体_GB2312" pitchFamily="49" charset="-122"/>
                          <a:ea typeface="楷体_GB2312" pitchFamily="49" charset="-122"/>
                        </a:rPr>
                        <a:t>规模提升，成本下降</a:t>
                      </a:r>
                      <a:endParaRPr lang="en-US" altLang="zh-CN" sz="2000" b="1" dirty="0">
                        <a:effectLst>
                          <a:outerShdw blurRad="38100" dist="38100" dir="2700000" algn="tl">
                            <a:srgbClr val="000000">
                              <a:alpha val="43137"/>
                            </a:srgbClr>
                          </a:outerShdw>
                        </a:effectLst>
                        <a:latin typeface="楷体_GB2312" pitchFamily="49" charset="-122"/>
                        <a:ea typeface="楷体_GB2312" pitchFamily="49" charset="-122"/>
                      </a:endParaRPr>
                    </a:p>
                    <a:p>
                      <a:r>
                        <a:rPr lang="zh-CN" altLang="en-US" sz="2000" b="1" dirty="0">
                          <a:effectLst>
                            <a:outerShdw blurRad="38100" dist="38100" dir="2700000" algn="tl">
                              <a:srgbClr val="000000">
                                <a:alpha val="43137"/>
                              </a:srgbClr>
                            </a:outerShdw>
                          </a:effectLst>
                          <a:latin typeface="楷体_GB2312" pitchFamily="49" charset="-122"/>
                          <a:ea typeface="楷体_GB2312" pitchFamily="49" charset="-122"/>
                        </a:rPr>
                        <a:t>品质提升，效率提升</a:t>
                      </a:r>
                    </a:p>
                  </a:txBody>
                  <a:tcPr/>
                </a:tc>
                <a:tc>
                  <a:txBody>
                    <a:bodyPr/>
                    <a:lstStyle/>
                    <a:p>
                      <a:pPr marL="0" algn="l" defTabSz="914400" rtl="0" eaLnBrk="1" latinLnBrk="0" hangingPunct="1"/>
                      <a:r>
                        <a:rPr lang="zh-CN" altLang="en-US"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rPr>
                        <a:t>需求扩大，竞争加剧</a:t>
                      </a:r>
                      <a:endParaRPr lang="en-US" altLang="zh-CN"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endParaRPr>
                    </a:p>
                    <a:p>
                      <a:pPr marL="0" algn="l" defTabSz="914400" rtl="0" eaLnBrk="1" latinLnBrk="0" hangingPunct="1"/>
                      <a:r>
                        <a:rPr lang="zh-CN" altLang="en-US"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rPr>
                        <a:t>价格下降，品牌提升</a:t>
                      </a:r>
                    </a:p>
                  </a:txBody>
                  <a:tcPr/>
                </a:tc>
                <a:extLst>
                  <a:ext uri="{0D108BD9-81ED-4DB2-BD59-A6C34878D82A}">
                    <a16:rowId xmlns:a16="http://schemas.microsoft.com/office/drawing/2014/main" val="10002"/>
                  </a:ext>
                </a:extLst>
              </a:tr>
              <a:tr h="1244100">
                <a:tc>
                  <a:txBody>
                    <a:bodyPr/>
                    <a:lstStyle/>
                    <a:p>
                      <a:pPr algn="ctr"/>
                      <a:r>
                        <a:rPr lang="zh-CN" altLang="en-US" sz="2400" b="1" dirty="0">
                          <a:effectLst>
                            <a:outerShdw blurRad="38100" dist="38100" dir="2700000" algn="tl">
                              <a:srgbClr val="000000">
                                <a:alpha val="43137"/>
                              </a:srgbClr>
                            </a:outerShdw>
                          </a:effectLst>
                          <a:latin typeface="楷体_GB2312" pitchFamily="49" charset="-122"/>
                          <a:ea typeface="楷体_GB2312" pitchFamily="49" charset="-122"/>
                        </a:rPr>
                        <a:t>成熟期</a:t>
                      </a:r>
                    </a:p>
                  </a:txBody>
                  <a:tcPr/>
                </a:tc>
                <a:tc>
                  <a:txBody>
                    <a:bodyPr/>
                    <a:lstStyle/>
                    <a:p>
                      <a:r>
                        <a:rPr lang="zh-CN" altLang="en-US" sz="2000" b="1" dirty="0">
                          <a:effectLst>
                            <a:outerShdw blurRad="38100" dist="38100" dir="2700000" algn="tl">
                              <a:srgbClr val="000000">
                                <a:alpha val="43137"/>
                              </a:srgbClr>
                            </a:outerShdw>
                          </a:effectLst>
                          <a:latin typeface="楷体_GB2312" pitchFamily="49" charset="-122"/>
                          <a:ea typeface="楷体_GB2312" pitchFamily="49" charset="-122"/>
                        </a:rPr>
                        <a:t>边际利润降低</a:t>
                      </a:r>
                      <a:endParaRPr lang="en-US" altLang="zh-CN" sz="2000" b="1" dirty="0">
                        <a:effectLst>
                          <a:outerShdw blurRad="38100" dist="38100" dir="2700000" algn="tl">
                            <a:srgbClr val="000000">
                              <a:alpha val="43137"/>
                            </a:srgbClr>
                          </a:outerShdw>
                        </a:effectLst>
                        <a:latin typeface="楷体_GB2312" pitchFamily="49" charset="-122"/>
                        <a:ea typeface="楷体_GB2312" pitchFamily="49" charset="-122"/>
                      </a:endParaRPr>
                    </a:p>
                    <a:p>
                      <a:r>
                        <a:rPr lang="zh-CN" altLang="en-US" sz="2000" b="1" dirty="0">
                          <a:effectLst>
                            <a:outerShdw blurRad="38100" dist="38100" dir="2700000" algn="tl">
                              <a:srgbClr val="000000">
                                <a:alpha val="43137"/>
                              </a:srgbClr>
                            </a:outerShdw>
                          </a:effectLst>
                          <a:latin typeface="楷体_GB2312" pitchFamily="49" charset="-122"/>
                          <a:ea typeface="楷体_GB2312" pitchFamily="49" charset="-122"/>
                        </a:rPr>
                        <a:t>生产规模稳定</a:t>
                      </a:r>
                      <a:endParaRPr lang="en-US" altLang="zh-CN" sz="2000" b="1" dirty="0">
                        <a:effectLst>
                          <a:outerShdw blurRad="38100" dist="38100" dir="2700000" algn="tl">
                            <a:srgbClr val="000000">
                              <a:alpha val="43137"/>
                            </a:srgbClr>
                          </a:outerShdw>
                        </a:effectLst>
                        <a:latin typeface="楷体_GB2312" pitchFamily="49" charset="-122"/>
                        <a:ea typeface="楷体_GB2312" pitchFamily="49" charset="-122"/>
                      </a:endParaRPr>
                    </a:p>
                    <a:p>
                      <a:r>
                        <a:rPr lang="zh-CN" altLang="en-US" sz="2000" b="1" dirty="0">
                          <a:effectLst>
                            <a:outerShdw blurRad="38100" dist="38100" dir="2700000" algn="tl">
                              <a:srgbClr val="000000">
                                <a:alpha val="43137"/>
                              </a:srgbClr>
                            </a:outerShdw>
                          </a:effectLst>
                          <a:latin typeface="楷体_GB2312" pitchFamily="49" charset="-122"/>
                          <a:ea typeface="楷体_GB2312" pitchFamily="49" charset="-122"/>
                        </a:rPr>
                        <a:t>品质与效率稳定</a:t>
                      </a:r>
                    </a:p>
                  </a:txBody>
                  <a:tcPr/>
                </a:tc>
                <a:tc>
                  <a:txBody>
                    <a:bodyPr/>
                    <a:lstStyle/>
                    <a:p>
                      <a:pPr marL="0" algn="l" defTabSz="914400" rtl="0" eaLnBrk="1" latinLnBrk="0" hangingPunct="1"/>
                      <a:r>
                        <a:rPr lang="zh-CN" altLang="en-US"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rPr>
                        <a:t>成长减慢或维持</a:t>
                      </a:r>
                      <a:endParaRPr lang="en-US" altLang="zh-CN"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endParaRPr>
                    </a:p>
                    <a:p>
                      <a:pPr marL="0" algn="l" defTabSz="914400" rtl="0" eaLnBrk="1" latinLnBrk="0" hangingPunct="1"/>
                      <a:r>
                        <a:rPr lang="zh-CN" altLang="en-US"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rPr>
                        <a:t>竞争激烈，淘汰弱小</a:t>
                      </a:r>
                      <a:endParaRPr lang="en-US" altLang="zh-CN"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endParaRPr>
                    </a:p>
                    <a:p>
                      <a:pPr marL="0" algn="l" defTabSz="914400" rtl="0" eaLnBrk="1" latinLnBrk="0" hangingPunct="1"/>
                      <a:r>
                        <a:rPr lang="zh-CN" altLang="en-US"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rPr>
                        <a:t>需求稳中有降</a:t>
                      </a:r>
                    </a:p>
                  </a:txBody>
                  <a:tcPr/>
                </a:tc>
                <a:extLst>
                  <a:ext uri="{0D108BD9-81ED-4DB2-BD59-A6C34878D82A}">
                    <a16:rowId xmlns:a16="http://schemas.microsoft.com/office/drawing/2014/main" val="10003"/>
                  </a:ext>
                </a:extLst>
              </a:tr>
              <a:tr h="1244100">
                <a:tc>
                  <a:txBody>
                    <a:bodyPr/>
                    <a:lstStyle/>
                    <a:p>
                      <a:pPr algn="ctr"/>
                      <a:r>
                        <a:rPr lang="zh-CN" altLang="en-US" sz="2400" b="1" dirty="0">
                          <a:effectLst>
                            <a:outerShdw blurRad="38100" dist="38100" dir="2700000" algn="tl">
                              <a:srgbClr val="000000">
                                <a:alpha val="43137"/>
                              </a:srgbClr>
                            </a:outerShdw>
                          </a:effectLst>
                          <a:latin typeface="楷体_GB2312" pitchFamily="49" charset="-122"/>
                          <a:ea typeface="楷体_GB2312" pitchFamily="49" charset="-122"/>
                        </a:rPr>
                        <a:t>衰退期</a:t>
                      </a:r>
                    </a:p>
                  </a:txBody>
                  <a:tcPr/>
                </a:tc>
                <a:tc>
                  <a:txBody>
                    <a:bodyPr/>
                    <a:lstStyle/>
                    <a:p>
                      <a:pPr marL="0" algn="l" defTabSz="914400" rtl="0" eaLnBrk="1" latinLnBrk="0" hangingPunct="1"/>
                      <a:r>
                        <a:rPr lang="zh-CN" altLang="en-US"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rPr>
                        <a:t>销量减小</a:t>
                      </a:r>
                      <a:endParaRPr lang="en-US" altLang="zh-CN"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endParaRPr>
                    </a:p>
                    <a:p>
                      <a:pPr marL="0" algn="l" defTabSz="914400" rtl="0" eaLnBrk="1" latinLnBrk="0" hangingPunct="1"/>
                      <a:r>
                        <a:rPr lang="zh-CN" altLang="en-US"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rPr>
                        <a:t>利润率降低直到没有利润</a:t>
                      </a:r>
                    </a:p>
                  </a:txBody>
                  <a:tcPr/>
                </a:tc>
                <a:tc>
                  <a:txBody>
                    <a:bodyPr/>
                    <a:lstStyle/>
                    <a:p>
                      <a:pPr marL="0" algn="l" defTabSz="914400" rtl="0" eaLnBrk="1" latinLnBrk="0" hangingPunct="1"/>
                      <a:r>
                        <a:rPr lang="zh-CN" altLang="en-US"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rPr>
                        <a:t>需求减小直到没有需求</a:t>
                      </a:r>
                      <a:endParaRPr lang="en-US" altLang="zh-CN"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endParaRPr>
                    </a:p>
                    <a:p>
                      <a:pPr marL="0" algn="l" defTabSz="914400" rtl="0" eaLnBrk="1" latinLnBrk="0" hangingPunct="1"/>
                      <a:r>
                        <a:rPr lang="zh-CN" altLang="en-US"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rPr>
                        <a:t>竞争对手减小</a:t>
                      </a:r>
                      <a:endParaRPr lang="en-US" altLang="zh-CN"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endParaRPr>
                    </a:p>
                    <a:p>
                      <a:pPr marL="0" algn="l" defTabSz="914400" rtl="0" eaLnBrk="1" latinLnBrk="0" hangingPunct="1"/>
                      <a:r>
                        <a:rPr lang="zh-CN" altLang="en-US" sz="2000" b="1" kern="1200" dirty="0">
                          <a:solidFill>
                            <a:schemeClr val="dk1"/>
                          </a:solidFill>
                          <a:effectLst>
                            <a:outerShdw blurRad="38100" dist="38100" dir="2700000" algn="tl">
                              <a:srgbClr val="000000">
                                <a:alpha val="43137"/>
                              </a:srgbClr>
                            </a:outerShdw>
                          </a:effectLst>
                          <a:latin typeface="楷体_GB2312" pitchFamily="49" charset="-122"/>
                          <a:ea typeface="楷体_GB2312" pitchFamily="49" charset="-122"/>
                          <a:cs typeface="+mn-cs"/>
                        </a:rPr>
                        <a:t>产品逐渐退出市场</a:t>
                      </a:r>
                    </a:p>
                  </a:txBody>
                  <a:tcPr/>
                </a:tc>
                <a:extLst>
                  <a:ext uri="{0D108BD9-81ED-4DB2-BD59-A6C34878D82A}">
                    <a16:rowId xmlns:a16="http://schemas.microsoft.com/office/drawing/2014/main" val="10004"/>
                  </a:ext>
                </a:extLst>
              </a:tr>
            </a:tbl>
          </a:graphicData>
        </a:graphic>
      </p:graphicFrame>
    </p:spTree>
    <p:custDataLst>
      <p:tags r:id="rId1"/>
    </p:custDataLst>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不同生命周期阶段的营销重点</a:t>
            </a:r>
          </a:p>
        </p:txBody>
      </p:sp>
      <p:graphicFrame>
        <p:nvGraphicFramePr>
          <p:cNvPr id="4" name="内容占位符 3"/>
          <p:cNvGraphicFramePr>
            <a:graphicFrameLocks noGrp="1"/>
          </p:cNvGraphicFramePr>
          <p:nvPr>
            <p:ph idx="1"/>
          </p:nvPr>
        </p:nvGraphicFramePr>
        <p:xfrm>
          <a:off x="571472" y="1357298"/>
          <a:ext cx="8415338" cy="5072098"/>
        </p:xfrm>
        <a:graphic>
          <a:graphicData uri="http://schemas.openxmlformats.org/drawingml/2006/table">
            <a:tbl>
              <a:tblPr firstRow="1" bandRow="1">
                <a:tableStyleId>{5C22544A-7EE6-4342-B048-85BDC9FD1C3A}</a:tableStyleId>
              </a:tblPr>
              <a:tblGrid>
                <a:gridCol w="2271700">
                  <a:extLst>
                    <a:ext uri="{9D8B030D-6E8A-4147-A177-3AD203B41FA5}">
                      <a16:colId xmlns:a16="http://schemas.microsoft.com/office/drawing/2014/main" val="20000"/>
                    </a:ext>
                  </a:extLst>
                </a:gridCol>
                <a:gridCol w="6143638">
                  <a:extLst>
                    <a:ext uri="{9D8B030D-6E8A-4147-A177-3AD203B41FA5}">
                      <a16:colId xmlns:a16="http://schemas.microsoft.com/office/drawing/2014/main" val="20001"/>
                    </a:ext>
                  </a:extLst>
                </a:gridCol>
              </a:tblGrid>
              <a:tr h="663006">
                <a:tc>
                  <a:txBody>
                    <a:bodyPr/>
                    <a:lstStyle/>
                    <a:p>
                      <a:pPr algn="ctr"/>
                      <a:r>
                        <a:rPr lang="zh-CN" altLang="en-US" sz="2400" b="1" dirty="0">
                          <a:solidFill>
                            <a:schemeClr val="bg1"/>
                          </a:solidFill>
                          <a:effectLst>
                            <a:outerShdw blurRad="38100" dist="38100" dir="2700000" algn="tl">
                              <a:srgbClr val="000000">
                                <a:alpha val="43137"/>
                              </a:srgbClr>
                            </a:outerShdw>
                          </a:effectLst>
                          <a:latin typeface="楷体_GB2312" pitchFamily="49" charset="-122"/>
                          <a:ea typeface="楷体_GB2312" pitchFamily="49" charset="-122"/>
                        </a:rPr>
                        <a:t>生命周期阶段</a:t>
                      </a:r>
                    </a:p>
                  </a:txBody>
                  <a:tcPr/>
                </a:tc>
                <a:tc>
                  <a:txBody>
                    <a:bodyPr/>
                    <a:lstStyle/>
                    <a:p>
                      <a:pPr algn="ctr"/>
                      <a:r>
                        <a:rPr lang="zh-CN" altLang="en-US" sz="2400" b="1" dirty="0">
                          <a:solidFill>
                            <a:schemeClr val="bg1"/>
                          </a:solidFill>
                          <a:effectLst>
                            <a:outerShdw blurRad="38100" dist="38100" dir="2700000" algn="tl">
                              <a:srgbClr val="000000">
                                <a:alpha val="43137"/>
                              </a:srgbClr>
                            </a:outerShdw>
                          </a:effectLst>
                          <a:latin typeface="楷体_GB2312" pitchFamily="49" charset="-122"/>
                          <a:ea typeface="楷体_GB2312" pitchFamily="49" charset="-122"/>
                        </a:rPr>
                        <a:t>工作重点</a:t>
                      </a:r>
                    </a:p>
                  </a:txBody>
                  <a:tcPr/>
                </a:tc>
                <a:extLst>
                  <a:ext uri="{0D108BD9-81ED-4DB2-BD59-A6C34878D82A}">
                    <a16:rowId xmlns:a16="http://schemas.microsoft.com/office/drawing/2014/main" val="10000"/>
                  </a:ext>
                </a:extLst>
              </a:tr>
              <a:tr h="907754">
                <a:tc>
                  <a:txBody>
                    <a:bodyPr/>
                    <a:lstStyle/>
                    <a:p>
                      <a:pPr algn="ctr"/>
                      <a:r>
                        <a:rPr lang="zh-CN" altLang="en-US" sz="2400" b="1" dirty="0">
                          <a:effectLst>
                            <a:outerShdw blurRad="38100" dist="38100" dir="2700000" algn="tl">
                              <a:srgbClr val="000000">
                                <a:alpha val="43137"/>
                              </a:srgbClr>
                            </a:outerShdw>
                          </a:effectLst>
                          <a:latin typeface="楷体_GB2312" pitchFamily="49" charset="-122"/>
                          <a:ea typeface="楷体_GB2312" pitchFamily="49" charset="-122"/>
                        </a:rPr>
                        <a:t>导入期</a:t>
                      </a:r>
                    </a:p>
                  </a:txBody>
                  <a:tcPr/>
                </a:tc>
                <a:tc>
                  <a:txBody>
                    <a:bodyPr/>
                    <a:lstStyle/>
                    <a:p>
                      <a:r>
                        <a:rPr lang="zh-CN" altLang="en-US" sz="2400" b="1" dirty="0">
                          <a:effectLst>
                            <a:outerShdw blurRad="38100" dist="38100" dir="2700000" algn="tl">
                              <a:srgbClr val="000000">
                                <a:alpha val="43137"/>
                              </a:srgbClr>
                            </a:outerShdw>
                          </a:effectLst>
                          <a:latin typeface="楷体_GB2312" pitchFamily="49" charset="-122"/>
                          <a:ea typeface="楷体_GB2312" pitchFamily="49" charset="-122"/>
                        </a:rPr>
                        <a:t>刺激需求，增加分销渠道</a:t>
                      </a:r>
                      <a:endParaRPr lang="en-US" altLang="zh-CN" sz="2400" b="1" dirty="0">
                        <a:effectLst>
                          <a:outerShdw blurRad="38100" dist="38100" dir="2700000" algn="tl">
                            <a:srgbClr val="000000">
                              <a:alpha val="43137"/>
                            </a:srgbClr>
                          </a:outerShdw>
                        </a:effectLst>
                        <a:latin typeface="楷体_GB2312" pitchFamily="49" charset="-122"/>
                        <a:ea typeface="楷体_GB2312" pitchFamily="49" charset="-122"/>
                      </a:endParaRPr>
                    </a:p>
                    <a:p>
                      <a:r>
                        <a:rPr lang="zh-CN" altLang="en-US" sz="2400" b="1" dirty="0">
                          <a:effectLst>
                            <a:outerShdw blurRad="38100" dist="38100" dir="2700000" algn="tl">
                              <a:srgbClr val="000000">
                                <a:alpha val="43137"/>
                              </a:srgbClr>
                            </a:outerShdw>
                          </a:effectLst>
                          <a:latin typeface="楷体_GB2312" pitchFamily="49" charset="-122"/>
                          <a:ea typeface="楷体_GB2312" pitchFamily="49" charset="-122"/>
                        </a:rPr>
                        <a:t>制定高价，以支持市场开发成本</a:t>
                      </a:r>
                    </a:p>
                  </a:txBody>
                  <a:tcPr/>
                </a:tc>
                <a:extLst>
                  <a:ext uri="{0D108BD9-81ED-4DB2-BD59-A6C34878D82A}">
                    <a16:rowId xmlns:a16="http://schemas.microsoft.com/office/drawing/2014/main" val="10001"/>
                  </a:ext>
                </a:extLst>
              </a:tr>
              <a:tr h="907754">
                <a:tc>
                  <a:txBody>
                    <a:bodyPr/>
                    <a:lstStyle/>
                    <a:p>
                      <a:pPr algn="ctr"/>
                      <a:r>
                        <a:rPr lang="zh-CN" altLang="en-US" sz="2400" b="1" dirty="0">
                          <a:effectLst>
                            <a:outerShdw blurRad="38100" dist="38100" dir="2700000" algn="tl">
                              <a:srgbClr val="000000">
                                <a:alpha val="43137"/>
                              </a:srgbClr>
                            </a:outerShdw>
                          </a:effectLst>
                          <a:latin typeface="楷体_GB2312" pitchFamily="49" charset="-122"/>
                          <a:ea typeface="楷体_GB2312" pitchFamily="49" charset="-122"/>
                        </a:rPr>
                        <a:t>成长期</a:t>
                      </a:r>
                    </a:p>
                  </a:txBody>
                  <a:tcPr/>
                </a:tc>
                <a:tc>
                  <a:txBody>
                    <a:bodyPr/>
                    <a:lstStyle/>
                    <a:p>
                      <a:r>
                        <a:rPr lang="zh-CN" altLang="en-US" sz="2400" b="1" dirty="0">
                          <a:effectLst>
                            <a:outerShdw blurRad="38100" dist="38100" dir="2700000" algn="tl">
                              <a:srgbClr val="000000">
                                <a:alpha val="43137"/>
                              </a:srgbClr>
                            </a:outerShdw>
                          </a:effectLst>
                          <a:latin typeface="楷体_GB2312" pitchFamily="49" charset="-122"/>
                          <a:ea typeface="楷体_GB2312" pitchFamily="49" charset="-122"/>
                        </a:rPr>
                        <a:t>促进需求，增加知名度</a:t>
                      </a:r>
                      <a:endParaRPr lang="en-US" altLang="zh-CN" sz="2400" b="1" dirty="0">
                        <a:effectLst>
                          <a:outerShdw blurRad="38100" dist="38100" dir="2700000" algn="tl">
                            <a:srgbClr val="000000">
                              <a:alpha val="43137"/>
                            </a:srgbClr>
                          </a:outerShdw>
                        </a:effectLst>
                        <a:latin typeface="楷体_GB2312" pitchFamily="49" charset="-122"/>
                        <a:ea typeface="楷体_GB2312" pitchFamily="49" charset="-122"/>
                      </a:endParaRPr>
                    </a:p>
                    <a:p>
                      <a:r>
                        <a:rPr lang="zh-CN" altLang="en-US" sz="2400" b="1" dirty="0">
                          <a:effectLst>
                            <a:outerShdw blurRad="38100" dist="38100" dir="2700000" algn="tl">
                              <a:srgbClr val="000000">
                                <a:alpha val="43137"/>
                              </a:srgbClr>
                            </a:outerShdw>
                          </a:effectLst>
                          <a:latin typeface="楷体_GB2312" pitchFamily="49" charset="-122"/>
                          <a:ea typeface="楷体_GB2312" pitchFamily="49" charset="-122"/>
                        </a:rPr>
                        <a:t>进一步增加分销渠道并维护</a:t>
                      </a:r>
                    </a:p>
                  </a:txBody>
                  <a:tcPr/>
                </a:tc>
                <a:extLst>
                  <a:ext uri="{0D108BD9-81ED-4DB2-BD59-A6C34878D82A}">
                    <a16:rowId xmlns:a16="http://schemas.microsoft.com/office/drawing/2014/main" val="10002"/>
                  </a:ext>
                </a:extLst>
              </a:tr>
              <a:tr h="1296792">
                <a:tc>
                  <a:txBody>
                    <a:bodyPr/>
                    <a:lstStyle/>
                    <a:p>
                      <a:pPr algn="ctr"/>
                      <a:r>
                        <a:rPr lang="zh-CN" altLang="en-US" sz="2400" b="1" dirty="0">
                          <a:effectLst>
                            <a:outerShdw blurRad="38100" dist="38100" dir="2700000" algn="tl">
                              <a:srgbClr val="000000">
                                <a:alpha val="43137"/>
                              </a:srgbClr>
                            </a:outerShdw>
                          </a:effectLst>
                          <a:latin typeface="楷体_GB2312" pitchFamily="49" charset="-122"/>
                          <a:ea typeface="楷体_GB2312" pitchFamily="49" charset="-122"/>
                        </a:rPr>
                        <a:t>成熟期</a:t>
                      </a:r>
                    </a:p>
                  </a:txBody>
                  <a:tcPr/>
                </a:tc>
                <a:tc>
                  <a:txBody>
                    <a:bodyPr/>
                    <a:lstStyle/>
                    <a:p>
                      <a:r>
                        <a:rPr lang="zh-CN" altLang="en-US" sz="2400" b="1" dirty="0">
                          <a:effectLst>
                            <a:outerShdw blurRad="38100" dist="38100" dir="2700000" algn="tl">
                              <a:srgbClr val="000000">
                                <a:alpha val="43137"/>
                              </a:srgbClr>
                            </a:outerShdw>
                          </a:effectLst>
                          <a:latin typeface="楷体_GB2312" pitchFamily="49" charset="-122"/>
                          <a:ea typeface="楷体_GB2312" pitchFamily="49" charset="-122"/>
                        </a:rPr>
                        <a:t>市场细分，寻找新的市场空间</a:t>
                      </a:r>
                      <a:endParaRPr lang="en-US" altLang="zh-CN" sz="2400" b="1" dirty="0">
                        <a:effectLst>
                          <a:outerShdw blurRad="38100" dist="38100" dir="2700000" algn="tl">
                            <a:srgbClr val="000000">
                              <a:alpha val="43137"/>
                            </a:srgbClr>
                          </a:outerShdw>
                        </a:effectLst>
                        <a:latin typeface="楷体_GB2312" pitchFamily="49" charset="-122"/>
                        <a:ea typeface="楷体_GB2312" pitchFamily="49" charset="-122"/>
                      </a:endParaRPr>
                    </a:p>
                    <a:p>
                      <a:r>
                        <a:rPr lang="zh-CN" altLang="en-US" sz="2400" b="1" dirty="0">
                          <a:effectLst>
                            <a:outerShdw blurRad="38100" dist="38100" dir="2700000" algn="tl">
                              <a:srgbClr val="000000">
                                <a:alpha val="43137"/>
                              </a:srgbClr>
                            </a:outerShdw>
                          </a:effectLst>
                          <a:latin typeface="楷体_GB2312" pitchFamily="49" charset="-122"/>
                          <a:ea typeface="楷体_GB2312" pitchFamily="49" charset="-122"/>
                        </a:rPr>
                        <a:t>改进服务，降低价格，控制成本</a:t>
                      </a:r>
                      <a:endParaRPr lang="en-US" altLang="zh-CN" sz="2400" b="1" dirty="0">
                        <a:effectLst>
                          <a:outerShdw blurRad="38100" dist="38100" dir="2700000" algn="tl">
                            <a:srgbClr val="000000">
                              <a:alpha val="43137"/>
                            </a:srgbClr>
                          </a:outerShdw>
                        </a:effectLst>
                        <a:latin typeface="楷体_GB2312" pitchFamily="49" charset="-122"/>
                        <a:ea typeface="楷体_GB2312" pitchFamily="49" charset="-122"/>
                      </a:endParaRPr>
                    </a:p>
                    <a:p>
                      <a:r>
                        <a:rPr lang="zh-CN" altLang="en-US" sz="2400" b="1" dirty="0">
                          <a:effectLst>
                            <a:outerShdw blurRad="38100" dist="38100" dir="2700000" algn="tl">
                              <a:srgbClr val="000000">
                                <a:alpha val="43137"/>
                              </a:srgbClr>
                            </a:outerShdw>
                          </a:effectLst>
                          <a:latin typeface="楷体_GB2312" pitchFamily="49" charset="-122"/>
                          <a:ea typeface="楷体_GB2312" pitchFamily="49" charset="-122"/>
                        </a:rPr>
                        <a:t>产品改良，赋予产品新的活力</a:t>
                      </a:r>
                    </a:p>
                  </a:txBody>
                  <a:tcPr/>
                </a:tc>
                <a:extLst>
                  <a:ext uri="{0D108BD9-81ED-4DB2-BD59-A6C34878D82A}">
                    <a16:rowId xmlns:a16="http://schemas.microsoft.com/office/drawing/2014/main" val="10003"/>
                  </a:ext>
                </a:extLst>
              </a:tr>
              <a:tr h="1296792">
                <a:tc>
                  <a:txBody>
                    <a:bodyPr/>
                    <a:lstStyle/>
                    <a:p>
                      <a:pPr algn="ctr"/>
                      <a:r>
                        <a:rPr lang="zh-CN" altLang="en-US" sz="2400" b="1" dirty="0">
                          <a:effectLst>
                            <a:outerShdw blurRad="38100" dist="38100" dir="2700000" algn="tl">
                              <a:srgbClr val="000000">
                                <a:alpha val="43137"/>
                              </a:srgbClr>
                            </a:outerShdw>
                          </a:effectLst>
                          <a:latin typeface="楷体_GB2312" pitchFamily="49" charset="-122"/>
                          <a:ea typeface="楷体_GB2312" pitchFamily="49" charset="-122"/>
                        </a:rPr>
                        <a:t>衰退期</a:t>
                      </a:r>
                    </a:p>
                  </a:txBody>
                  <a:tcPr/>
                </a:tc>
                <a:tc>
                  <a:txBody>
                    <a:bodyPr/>
                    <a:lstStyle/>
                    <a:p>
                      <a:r>
                        <a:rPr lang="zh-CN" altLang="en-US" sz="2400" b="1" dirty="0">
                          <a:effectLst>
                            <a:outerShdw blurRad="38100" dist="38100" dir="2700000" algn="tl">
                              <a:srgbClr val="000000">
                                <a:alpha val="43137"/>
                              </a:srgbClr>
                            </a:outerShdw>
                          </a:effectLst>
                          <a:latin typeface="楷体_GB2312" pitchFamily="49" charset="-122"/>
                          <a:ea typeface="楷体_GB2312" pitchFamily="49" charset="-122"/>
                        </a:rPr>
                        <a:t>增加产品基本需求</a:t>
                      </a:r>
                      <a:endParaRPr lang="en-US" altLang="zh-CN" sz="2400" b="1" dirty="0">
                        <a:effectLst>
                          <a:outerShdw blurRad="38100" dist="38100" dir="2700000" algn="tl">
                            <a:srgbClr val="000000">
                              <a:alpha val="43137"/>
                            </a:srgbClr>
                          </a:outerShdw>
                        </a:effectLst>
                        <a:latin typeface="楷体_GB2312" pitchFamily="49" charset="-122"/>
                        <a:ea typeface="楷体_GB2312" pitchFamily="49" charset="-122"/>
                      </a:endParaRPr>
                    </a:p>
                    <a:p>
                      <a:r>
                        <a:rPr lang="zh-CN" altLang="en-US" sz="2400" b="1" dirty="0">
                          <a:effectLst>
                            <a:outerShdw blurRad="38100" dist="38100" dir="2700000" algn="tl">
                              <a:srgbClr val="000000">
                                <a:alpha val="43137"/>
                              </a:srgbClr>
                            </a:outerShdw>
                          </a:effectLst>
                          <a:latin typeface="楷体_GB2312" pitchFamily="49" charset="-122"/>
                          <a:ea typeface="楷体_GB2312" pitchFamily="49" charset="-122"/>
                        </a:rPr>
                        <a:t>产品特殊化，市场专门化</a:t>
                      </a:r>
                      <a:endParaRPr lang="en-US" altLang="zh-CN" sz="2400" b="1" dirty="0">
                        <a:effectLst>
                          <a:outerShdw blurRad="38100" dist="38100" dir="2700000" algn="tl">
                            <a:srgbClr val="000000">
                              <a:alpha val="43137"/>
                            </a:srgbClr>
                          </a:outerShdw>
                        </a:effectLst>
                        <a:latin typeface="楷体_GB2312" pitchFamily="49" charset="-122"/>
                        <a:ea typeface="楷体_GB2312" pitchFamily="49" charset="-122"/>
                      </a:endParaRPr>
                    </a:p>
                    <a:p>
                      <a:r>
                        <a:rPr lang="zh-CN" altLang="en-US" sz="2400" b="1" dirty="0">
                          <a:effectLst>
                            <a:outerShdw blurRad="38100" dist="38100" dir="2700000" algn="tl">
                              <a:srgbClr val="000000">
                                <a:alpha val="43137"/>
                              </a:srgbClr>
                            </a:outerShdw>
                          </a:effectLst>
                          <a:latin typeface="楷体_GB2312" pitchFamily="49" charset="-122"/>
                          <a:ea typeface="楷体_GB2312" pitchFamily="49" charset="-122"/>
                        </a:rPr>
                        <a:t>改善分销渠道</a:t>
                      </a:r>
                    </a:p>
                  </a:txBody>
                  <a:tcPr/>
                </a:tc>
                <a:extLst>
                  <a:ext uri="{0D108BD9-81ED-4DB2-BD59-A6C34878D82A}">
                    <a16:rowId xmlns:a16="http://schemas.microsoft.com/office/drawing/2014/main" val="10004"/>
                  </a:ext>
                </a:extLst>
              </a:tr>
            </a:tbl>
          </a:graphicData>
        </a:graphic>
      </p:graphicFrame>
    </p:spTree>
    <p:custDataLst>
      <p:tags r:id="rId1"/>
    </p:custDataLst>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kumimoji="1" lang="zh-CN" altLang="en-US" dirty="0">
                <a:effectLst>
                  <a:outerShdw blurRad="50800" dist="38100" algn="tr" rotWithShape="0">
                    <a:prstClr val="black">
                      <a:alpha val="40000"/>
                    </a:prstClr>
                  </a:outerShdw>
                </a:effectLst>
              </a:rPr>
              <a:t>引入期</a:t>
            </a:r>
            <a:r>
              <a:rPr kumimoji="1" lang="en-US" dirty="0">
                <a:effectLst>
                  <a:outerShdw blurRad="50800" dist="38100" algn="tr" rotWithShape="0">
                    <a:prstClr val="black">
                      <a:alpha val="40000"/>
                    </a:prstClr>
                  </a:outerShdw>
                </a:effectLst>
              </a:rPr>
              <a:t>——</a:t>
            </a:r>
            <a:r>
              <a:rPr kumimoji="1" lang="zh-CN" altLang="en-US" dirty="0">
                <a:effectLst>
                  <a:outerShdw blurRad="50800" dist="38100" algn="tr" rotWithShape="0">
                    <a:prstClr val="black">
                      <a:alpha val="40000"/>
                    </a:prstClr>
                  </a:outerShdw>
                </a:effectLst>
              </a:rPr>
              <a:t>四种引入期的营销战略</a:t>
            </a:r>
            <a:endParaRPr lang="zh-CN" altLang="en-US" dirty="0"/>
          </a:p>
        </p:txBody>
      </p:sp>
      <p:sp>
        <p:nvSpPr>
          <p:cNvPr id="11" name="Text Box 52"/>
          <p:cNvSpPr txBox="1">
            <a:spLocks noChangeArrowheads="1"/>
          </p:cNvSpPr>
          <p:nvPr/>
        </p:nvSpPr>
        <p:spPr bwMode="auto">
          <a:xfrm>
            <a:off x="2163763" y="3776663"/>
            <a:ext cx="990600" cy="461962"/>
          </a:xfrm>
          <a:prstGeom prst="rect">
            <a:avLst/>
          </a:prstGeom>
          <a:noFill/>
          <a:ln w="9525">
            <a:noFill/>
            <a:miter lim="800000"/>
            <a:headEnd/>
            <a:tailEnd/>
          </a:ln>
        </p:spPr>
        <p:txBody>
          <a:bodyPr>
            <a:spAutoFit/>
          </a:bodyPr>
          <a:lstStyle/>
          <a:p>
            <a:pPr>
              <a:spcBef>
                <a:spcPct val="50000"/>
              </a:spcBef>
            </a:pPr>
            <a:r>
              <a:rPr lang="en-US" altLang="zh-CN" sz="2400">
                <a:latin typeface="Corbel" pitchFamily="34" charset="0"/>
              </a:rPr>
              <a:t>  </a:t>
            </a:r>
            <a:r>
              <a:rPr lang="zh-CN" altLang="en-US" sz="2400" b="1">
                <a:latin typeface="Corbel" pitchFamily="34" charset="0"/>
              </a:rPr>
              <a:t>低</a:t>
            </a:r>
            <a:endParaRPr lang="zh-CN" altLang="en-US" sz="2400">
              <a:latin typeface="Corbel" pitchFamily="34" charset="0"/>
            </a:endParaRPr>
          </a:p>
        </p:txBody>
      </p:sp>
      <p:sp>
        <p:nvSpPr>
          <p:cNvPr id="12" name="Text Box 53"/>
          <p:cNvSpPr txBox="1">
            <a:spLocks noChangeArrowheads="1"/>
          </p:cNvSpPr>
          <p:nvPr/>
        </p:nvSpPr>
        <p:spPr bwMode="auto">
          <a:xfrm>
            <a:off x="1762125" y="3000375"/>
            <a:ext cx="554038" cy="1219200"/>
          </a:xfrm>
          <a:prstGeom prst="rect">
            <a:avLst/>
          </a:prstGeom>
          <a:noFill/>
          <a:ln w="9525">
            <a:noFill/>
            <a:miter lim="800000"/>
            <a:headEnd/>
            <a:tailEnd/>
          </a:ln>
        </p:spPr>
        <p:txBody>
          <a:bodyPr vert="eaVert">
            <a:spAutoFit/>
          </a:bodyPr>
          <a:lstStyle/>
          <a:p>
            <a:pPr fontAlgn="auto">
              <a:spcBef>
                <a:spcPct val="50000"/>
              </a:spcBef>
              <a:spcAft>
                <a:spcPts val="0"/>
              </a:spcAft>
              <a:defRPr/>
            </a:pPr>
            <a:r>
              <a:rPr lang="en-US" altLang="zh-CN" sz="2400">
                <a:latin typeface="+mn-lt"/>
                <a:ea typeface="+mn-ea"/>
              </a:rPr>
              <a:t>  </a:t>
            </a:r>
            <a:r>
              <a:rPr lang="zh-CN" altLang="en-US" sz="2400" b="1">
                <a:effectLst>
                  <a:outerShdw blurRad="38100" dist="38100" dir="2700000" algn="tl">
                    <a:srgbClr val="000000"/>
                  </a:outerShdw>
                </a:effectLst>
                <a:latin typeface="+mn-lt"/>
                <a:ea typeface="+mn-ea"/>
              </a:rPr>
              <a:t>价 格</a:t>
            </a:r>
            <a:endParaRPr lang="zh-CN" altLang="en-US" sz="2400">
              <a:latin typeface="+mn-lt"/>
              <a:ea typeface="+mn-ea"/>
            </a:endParaRPr>
          </a:p>
        </p:txBody>
      </p:sp>
      <p:sp>
        <p:nvSpPr>
          <p:cNvPr id="13" name="Text Box 54"/>
          <p:cNvSpPr txBox="1">
            <a:spLocks noChangeArrowheads="1"/>
          </p:cNvSpPr>
          <p:nvPr/>
        </p:nvSpPr>
        <p:spPr bwMode="auto">
          <a:xfrm>
            <a:off x="3714750" y="5553075"/>
            <a:ext cx="990600" cy="461963"/>
          </a:xfrm>
          <a:prstGeom prst="rect">
            <a:avLst/>
          </a:prstGeom>
          <a:noFill/>
          <a:ln w="9525">
            <a:noFill/>
            <a:miter lim="800000"/>
            <a:headEnd/>
            <a:tailEnd/>
          </a:ln>
        </p:spPr>
        <p:txBody>
          <a:bodyPr>
            <a:spAutoFit/>
          </a:bodyPr>
          <a:lstStyle/>
          <a:p>
            <a:pPr>
              <a:spcBef>
                <a:spcPct val="50000"/>
              </a:spcBef>
            </a:pPr>
            <a:r>
              <a:rPr lang="en-US" altLang="zh-CN" sz="2400">
                <a:latin typeface="Corbel" pitchFamily="34" charset="0"/>
              </a:rPr>
              <a:t>  </a:t>
            </a:r>
            <a:r>
              <a:rPr lang="zh-CN" altLang="en-US" sz="2400" b="1">
                <a:latin typeface="Corbel" pitchFamily="34" charset="0"/>
              </a:rPr>
              <a:t>高</a:t>
            </a:r>
            <a:endParaRPr lang="zh-CN" altLang="en-US" sz="2400">
              <a:latin typeface="Corbel" pitchFamily="34" charset="0"/>
            </a:endParaRPr>
          </a:p>
        </p:txBody>
      </p:sp>
      <p:sp>
        <p:nvSpPr>
          <p:cNvPr id="14" name="Text Box 55"/>
          <p:cNvSpPr txBox="1">
            <a:spLocks noChangeArrowheads="1"/>
          </p:cNvSpPr>
          <p:nvPr/>
        </p:nvSpPr>
        <p:spPr bwMode="auto">
          <a:xfrm>
            <a:off x="5086350" y="5553075"/>
            <a:ext cx="990600" cy="461963"/>
          </a:xfrm>
          <a:prstGeom prst="rect">
            <a:avLst/>
          </a:prstGeom>
          <a:noFill/>
          <a:ln w="9525">
            <a:noFill/>
            <a:miter lim="800000"/>
            <a:headEnd/>
            <a:tailEnd/>
          </a:ln>
        </p:spPr>
        <p:txBody>
          <a:bodyPr>
            <a:spAutoFit/>
          </a:bodyPr>
          <a:lstStyle/>
          <a:p>
            <a:pPr>
              <a:spcBef>
                <a:spcPct val="50000"/>
              </a:spcBef>
            </a:pPr>
            <a:r>
              <a:rPr lang="en-US" altLang="zh-CN" sz="2400">
                <a:latin typeface="Corbel" pitchFamily="34" charset="0"/>
              </a:rPr>
              <a:t>   </a:t>
            </a:r>
            <a:r>
              <a:rPr lang="zh-CN" altLang="en-US" sz="2400" b="1">
                <a:latin typeface="Corbel" pitchFamily="34" charset="0"/>
              </a:rPr>
              <a:t>低</a:t>
            </a:r>
            <a:endParaRPr lang="zh-CN" altLang="en-US" sz="2400">
              <a:latin typeface="Corbel" pitchFamily="34" charset="0"/>
            </a:endParaRPr>
          </a:p>
        </p:txBody>
      </p:sp>
      <p:sp>
        <p:nvSpPr>
          <p:cNvPr id="15" name="Text Box 56"/>
          <p:cNvSpPr txBox="1">
            <a:spLocks noChangeArrowheads="1"/>
          </p:cNvSpPr>
          <p:nvPr/>
        </p:nvSpPr>
        <p:spPr bwMode="auto">
          <a:xfrm>
            <a:off x="4324350" y="5919788"/>
            <a:ext cx="990600" cy="461962"/>
          </a:xfrm>
          <a:prstGeom prst="rect">
            <a:avLst/>
          </a:prstGeom>
          <a:noFill/>
          <a:ln w="9525">
            <a:noFill/>
            <a:miter lim="800000"/>
            <a:headEnd/>
            <a:tailEnd/>
          </a:ln>
        </p:spPr>
        <p:txBody>
          <a:bodyPr>
            <a:spAutoFit/>
          </a:bodyPr>
          <a:lstStyle/>
          <a:p>
            <a:pPr fontAlgn="auto">
              <a:spcBef>
                <a:spcPct val="50000"/>
              </a:spcBef>
              <a:spcAft>
                <a:spcPts val="0"/>
              </a:spcAft>
              <a:defRPr/>
            </a:pPr>
            <a:r>
              <a:rPr lang="en-US" altLang="zh-CN" sz="2400" dirty="0">
                <a:effectLst>
                  <a:outerShdw blurRad="38100" dist="38100" dir="2700000" algn="tl">
                    <a:srgbClr val="FFFFFF"/>
                  </a:outerShdw>
                </a:effectLst>
                <a:latin typeface="+mn-lt"/>
                <a:ea typeface="+mn-ea"/>
              </a:rPr>
              <a:t>  </a:t>
            </a:r>
            <a:r>
              <a:rPr lang="zh-CN" altLang="en-US" sz="2400" b="1" dirty="0">
                <a:effectLst>
                  <a:outerShdw blurRad="38100" dist="38100" dir="2700000" algn="tl">
                    <a:srgbClr val="000000"/>
                  </a:outerShdw>
                </a:effectLst>
                <a:latin typeface="+mn-lt"/>
                <a:ea typeface="+mn-ea"/>
              </a:rPr>
              <a:t>促 销</a:t>
            </a:r>
            <a:endParaRPr lang="zh-CN" altLang="en-US" sz="2400" dirty="0">
              <a:latin typeface="+mn-lt"/>
              <a:ea typeface="+mn-ea"/>
            </a:endParaRPr>
          </a:p>
        </p:txBody>
      </p:sp>
      <p:sp>
        <p:nvSpPr>
          <p:cNvPr id="16" name="Text Box 57"/>
          <p:cNvSpPr txBox="1">
            <a:spLocks noChangeArrowheads="1"/>
          </p:cNvSpPr>
          <p:nvPr/>
        </p:nvSpPr>
        <p:spPr bwMode="auto">
          <a:xfrm>
            <a:off x="2163763" y="2786063"/>
            <a:ext cx="990600" cy="461962"/>
          </a:xfrm>
          <a:prstGeom prst="rect">
            <a:avLst/>
          </a:prstGeom>
          <a:noFill/>
          <a:ln w="9525">
            <a:noFill/>
            <a:miter lim="800000"/>
            <a:headEnd/>
            <a:tailEnd/>
          </a:ln>
        </p:spPr>
        <p:txBody>
          <a:bodyPr>
            <a:spAutoFit/>
          </a:bodyPr>
          <a:lstStyle/>
          <a:p>
            <a:pPr>
              <a:spcBef>
                <a:spcPct val="50000"/>
              </a:spcBef>
            </a:pPr>
            <a:r>
              <a:rPr lang="en-US" altLang="zh-CN" sz="2400">
                <a:latin typeface="Corbel" pitchFamily="34" charset="0"/>
              </a:rPr>
              <a:t>  </a:t>
            </a:r>
            <a:r>
              <a:rPr lang="zh-CN" altLang="en-US" sz="2400" b="1">
                <a:latin typeface="Corbel" pitchFamily="34" charset="0"/>
              </a:rPr>
              <a:t>高</a:t>
            </a:r>
            <a:endParaRPr lang="zh-CN" altLang="en-US" sz="2400">
              <a:latin typeface="Corbel" pitchFamily="34" charset="0"/>
            </a:endParaRPr>
          </a:p>
        </p:txBody>
      </p:sp>
      <p:graphicFrame>
        <p:nvGraphicFramePr>
          <p:cNvPr id="17" name="图示 16"/>
          <p:cNvGraphicFramePr/>
          <p:nvPr/>
        </p:nvGraphicFramePr>
        <p:xfrm>
          <a:off x="1119206" y="1079512"/>
          <a:ext cx="7239008" cy="477838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par>
                          <p:cTn id="18" fill="hold">
                            <p:stCondLst>
                              <p:cond delay="1500"/>
                            </p:stCondLst>
                            <p:childTnLst>
                              <p:par>
                                <p:cTn id="19" presetID="9"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dissolve">
                                      <p:cBhvr>
                                        <p:cTn id="21" dur="500"/>
                                        <p:tgtEl>
                                          <p:spTgt spid="13"/>
                                        </p:tgtEl>
                                      </p:cBhvr>
                                    </p:animEffect>
                                  </p:childTnLst>
                                </p:cTn>
                              </p:par>
                            </p:childTnLst>
                          </p:cTn>
                        </p:par>
                        <p:par>
                          <p:cTn id="22" fill="hold">
                            <p:stCondLst>
                              <p:cond delay="2000"/>
                            </p:stCondLst>
                            <p:childTnLst>
                              <p:par>
                                <p:cTn id="23" presetID="9"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dissolve">
                                      <p:cBhvr>
                                        <p:cTn id="25" dur="500"/>
                                        <p:tgtEl>
                                          <p:spTgt spid="14"/>
                                        </p:tgtEl>
                                      </p:cBhvr>
                                    </p:animEffect>
                                  </p:childTnLst>
                                </p:cTn>
                              </p:par>
                            </p:childTnLst>
                          </p:cTn>
                        </p:par>
                        <p:par>
                          <p:cTn id="26" fill="hold">
                            <p:stCondLst>
                              <p:cond delay="2500"/>
                            </p:stCondLst>
                            <p:childTnLst>
                              <p:par>
                                <p:cTn id="27" presetID="9"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dissolv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2" grpId="0" autoUpdateAnimBg="0"/>
      <p:bldP spid="13" grpId="0" autoUpdateAnimBg="0"/>
      <p:bldP spid="14" grpId="0" autoUpdateAnimBg="0"/>
      <p:bldP spid="15" grpId="0" autoUpdateAnimBg="0"/>
      <p:bldP spid="16" grpId="0" autoUpdateAnimBg="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kumimoji="1" lang="zh-CN" altLang="en-US" dirty="0">
                <a:effectLst>
                  <a:outerShdw blurRad="50800" dist="38100" algn="tr" rotWithShape="0">
                    <a:prstClr val="black">
                      <a:alpha val="40000"/>
                    </a:prstClr>
                  </a:outerShdw>
                </a:effectLst>
              </a:rPr>
              <a:t>成长期</a:t>
            </a:r>
            <a:r>
              <a:rPr kumimoji="1" lang="en-US" dirty="0">
                <a:effectLst>
                  <a:outerShdw blurRad="50800" dist="38100" algn="tr" rotWithShape="0">
                    <a:prstClr val="black">
                      <a:alpha val="40000"/>
                    </a:prstClr>
                  </a:outerShdw>
                </a:effectLst>
              </a:rPr>
              <a:t>——</a:t>
            </a:r>
            <a:r>
              <a:rPr kumimoji="1" lang="zh-CN" altLang="en-US" dirty="0">
                <a:effectLst>
                  <a:outerShdw blurRad="50800" dist="38100" algn="tr" rotWithShape="0">
                    <a:prstClr val="black">
                      <a:alpha val="40000"/>
                    </a:prstClr>
                  </a:outerShdw>
                </a:effectLst>
              </a:rPr>
              <a:t>全面市场扩张战略</a:t>
            </a:r>
            <a:endParaRPr lang="zh-CN" altLang="en-US" dirty="0"/>
          </a:p>
        </p:txBody>
      </p:sp>
      <p:sp>
        <p:nvSpPr>
          <p:cNvPr id="3" name="内容占位符 2"/>
          <p:cNvSpPr>
            <a:spLocks noGrp="1"/>
          </p:cNvSpPr>
          <p:nvPr>
            <p:ph idx="1"/>
          </p:nvPr>
        </p:nvSpPr>
        <p:spPr>
          <a:xfrm>
            <a:off x="571472" y="1500174"/>
            <a:ext cx="8215370" cy="4357718"/>
          </a:xfrm>
        </p:spPr>
        <p:txBody>
          <a:bodyPr>
            <a:normAutofit/>
          </a:bodyPr>
          <a:lstStyle/>
          <a:p>
            <a:pPr marL="411480" fontAlgn="auto">
              <a:lnSpc>
                <a:spcPts val="3300"/>
              </a:lnSpc>
              <a:spcAft>
                <a:spcPts val="0"/>
              </a:spcAft>
              <a:buFont typeface="Wingdings" pitchFamily="2" charset="2"/>
              <a:buChar char="l"/>
              <a:defRPr/>
            </a:pPr>
            <a:r>
              <a:rPr lang="zh-CN" altLang="en-US" sz="2800" dirty="0">
                <a:latin typeface="楷体_GB2312" pitchFamily="49" charset="-122"/>
                <a:ea typeface="楷体_GB2312" pitchFamily="49" charset="-122"/>
              </a:rPr>
              <a:t>公司改进产品质量和增加新产品的特色和式样</a:t>
            </a:r>
          </a:p>
          <a:p>
            <a:pPr marL="411480" fontAlgn="auto">
              <a:lnSpc>
                <a:spcPts val="3300"/>
              </a:lnSpc>
              <a:spcAft>
                <a:spcPts val="0"/>
              </a:spcAft>
              <a:buFont typeface="Wingdings" pitchFamily="2" charset="2"/>
              <a:buChar char="l"/>
              <a:defRPr/>
            </a:pPr>
            <a:r>
              <a:rPr lang="zh-CN" altLang="en-US" sz="2800" dirty="0">
                <a:latin typeface="楷体_GB2312" pitchFamily="49" charset="-122"/>
                <a:ea typeface="楷体_GB2312" pitchFamily="49" charset="-122"/>
              </a:rPr>
              <a:t>公司增加新式样和侧翼产品</a:t>
            </a:r>
          </a:p>
          <a:p>
            <a:pPr marL="411480" fontAlgn="auto">
              <a:lnSpc>
                <a:spcPts val="3300"/>
              </a:lnSpc>
              <a:spcAft>
                <a:spcPts val="0"/>
              </a:spcAft>
              <a:buFont typeface="Wingdings" pitchFamily="2" charset="2"/>
              <a:buChar char="l"/>
              <a:defRPr/>
            </a:pPr>
            <a:r>
              <a:rPr lang="zh-CN" altLang="en-US" sz="2800" dirty="0">
                <a:latin typeface="楷体_GB2312" pitchFamily="49" charset="-122"/>
                <a:ea typeface="楷体_GB2312" pitchFamily="49" charset="-122"/>
              </a:rPr>
              <a:t>公司进入新的细分市场</a:t>
            </a:r>
          </a:p>
          <a:p>
            <a:pPr marL="411480" fontAlgn="auto">
              <a:lnSpc>
                <a:spcPts val="3300"/>
              </a:lnSpc>
              <a:spcAft>
                <a:spcPts val="0"/>
              </a:spcAft>
              <a:buFont typeface="Wingdings" pitchFamily="2" charset="2"/>
              <a:buChar char="l"/>
              <a:defRPr/>
            </a:pPr>
            <a:r>
              <a:rPr lang="zh-CN" altLang="en-US" sz="2800" dirty="0">
                <a:latin typeface="楷体_GB2312" pitchFamily="49" charset="-122"/>
                <a:ea typeface="楷体_GB2312" pitchFamily="49" charset="-122"/>
              </a:rPr>
              <a:t>公司进入新的分销渠道</a:t>
            </a:r>
          </a:p>
          <a:p>
            <a:pPr marL="411480" fontAlgn="auto">
              <a:lnSpc>
                <a:spcPts val="3300"/>
              </a:lnSpc>
              <a:spcAft>
                <a:spcPts val="0"/>
              </a:spcAft>
              <a:buFont typeface="Wingdings" pitchFamily="2" charset="2"/>
              <a:buChar char="l"/>
              <a:defRPr/>
            </a:pPr>
            <a:r>
              <a:rPr lang="zh-CN" altLang="en-US" sz="2800" dirty="0">
                <a:latin typeface="楷体_GB2312" pitchFamily="49" charset="-122"/>
                <a:ea typeface="楷体_GB2312" pitchFamily="49" charset="-122"/>
              </a:rPr>
              <a:t>公司广告的目标，从产品知名度的建立转移到说服消费者接受和购买产品上</a:t>
            </a:r>
          </a:p>
          <a:p>
            <a:pPr marL="411480" fontAlgn="auto">
              <a:lnSpc>
                <a:spcPts val="3300"/>
              </a:lnSpc>
              <a:spcAft>
                <a:spcPts val="0"/>
              </a:spcAft>
              <a:buFont typeface="Wingdings" pitchFamily="2" charset="2"/>
              <a:buChar char="l"/>
              <a:defRPr/>
            </a:pPr>
            <a:r>
              <a:rPr lang="zh-CN" altLang="en-US" sz="2800" dirty="0">
                <a:latin typeface="楷体_GB2312" pitchFamily="49" charset="-122"/>
                <a:ea typeface="楷体_GB2312" pitchFamily="49" charset="-122"/>
              </a:rPr>
              <a:t>公司在适当时候降低价格，以吸引要求低价供应的令一层次价格敏感的消费者</a:t>
            </a:r>
          </a:p>
          <a:p>
            <a:pPr marL="411480" fontAlgn="auto">
              <a:spcAft>
                <a:spcPts val="0"/>
              </a:spcAft>
              <a:buNone/>
              <a:defRPr/>
            </a:pPr>
            <a:endParaRPr lang="zh-CN" altLang="en-US" dirty="0"/>
          </a:p>
        </p:txBody>
      </p:sp>
    </p:spTree>
    <p:custDataLst>
      <p:tags r:id="rId1"/>
    </p:custDataLst>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kumimoji="1" lang="zh-CN" altLang="en-US" dirty="0">
                <a:effectLst>
                  <a:outerShdw blurRad="50800" dist="38100" algn="tr" rotWithShape="0">
                    <a:prstClr val="black">
                      <a:alpha val="40000"/>
                    </a:prstClr>
                  </a:outerShdw>
                </a:effectLst>
              </a:rPr>
              <a:t>成熟期</a:t>
            </a:r>
            <a:r>
              <a:rPr kumimoji="1" lang="en-US" dirty="0">
                <a:effectLst>
                  <a:outerShdw blurRad="50800" dist="38100" algn="tr" rotWithShape="0">
                    <a:prstClr val="black">
                      <a:alpha val="40000"/>
                    </a:prstClr>
                  </a:outerShdw>
                </a:effectLst>
              </a:rPr>
              <a:t>——</a:t>
            </a:r>
            <a:r>
              <a:rPr kumimoji="1" lang="zh-CN" altLang="en-US" dirty="0">
                <a:effectLst>
                  <a:outerShdw blurRad="50800" dist="38100" algn="tr" rotWithShape="0">
                    <a:prstClr val="black">
                      <a:alpha val="40000"/>
                    </a:prstClr>
                  </a:outerShdw>
                </a:effectLst>
              </a:rPr>
              <a:t>三种成熟期的营销战略</a:t>
            </a:r>
            <a:endParaRPr lang="zh-CN" altLang="en-US" dirty="0"/>
          </a:p>
        </p:txBody>
      </p:sp>
      <p:sp>
        <p:nvSpPr>
          <p:cNvPr id="3" name="内容占位符 2"/>
          <p:cNvSpPr>
            <a:spLocks noGrp="1"/>
          </p:cNvSpPr>
          <p:nvPr>
            <p:ph idx="1"/>
          </p:nvPr>
        </p:nvSpPr>
        <p:spPr>
          <a:xfrm>
            <a:off x="785786" y="1643050"/>
            <a:ext cx="6272228" cy="3000396"/>
          </a:xfrm>
        </p:spPr>
        <p:txBody>
          <a:bodyPr>
            <a:normAutofit/>
          </a:bodyPr>
          <a:lstStyle/>
          <a:p>
            <a:pPr marL="411480" fontAlgn="auto">
              <a:lnSpc>
                <a:spcPct val="150000"/>
              </a:lnSpc>
              <a:spcAft>
                <a:spcPts val="0"/>
              </a:spcAft>
              <a:buFont typeface="Wingdings" pitchFamily="2" charset="2"/>
              <a:buChar char="l"/>
              <a:defRPr/>
            </a:pPr>
            <a:r>
              <a:rPr lang="zh-CN" altLang="en-US" sz="2800" dirty="0">
                <a:latin typeface="楷体_GB2312" pitchFamily="49" charset="-122"/>
                <a:ea typeface="楷体_GB2312" pitchFamily="49" charset="-122"/>
              </a:rPr>
              <a:t>市场改进策略</a:t>
            </a:r>
          </a:p>
          <a:p>
            <a:pPr marL="411480" fontAlgn="auto">
              <a:lnSpc>
                <a:spcPct val="150000"/>
              </a:lnSpc>
              <a:spcAft>
                <a:spcPts val="0"/>
              </a:spcAft>
              <a:buFont typeface="Wingdings" pitchFamily="2" charset="2"/>
              <a:buChar char="l"/>
              <a:defRPr/>
            </a:pPr>
            <a:r>
              <a:rPr lang="zh-CN" altLang="en-US" sz="2800" dirty="0">
                <a:latin typeface="楷体_GB2312" pitchFamily="49" charset="-122"/>
                <a:ea typeface="楷体_GB2312" pitchFamily="49" charset="-122"/>
              </a:rPr>
              <a:t>产品改进策略</a:t>
            </a:r>
          </a:p>
          <a:p>
            <a:pPr marL="411480" fontAlgn="auto">
              <a:lnSpc>
                <a:spcPct val="150000"/>
              </a:lnSpc>
              <a:spcAft>
                <a:spcPts val="0"/>
              </a:spcAft>
              <a:buFont typeface="Wingdings" pitchFamily="2" charset="2"/>
              <a:buChar char="l"/>
              <a:defRPr/>
            </a:pPr>
            <a:r>
              <a:rPr lang="zh-CN" altLang="en-US" sz="2800" dirty="0">
                <a:latin typeface="楷体_GB2312" pitchFamily="49" charset="-122"/>
                <a:ea typeface="楷体_GB2312" pitchFamily="49" charset="-122"/>
              </a:rPr>
              <a:t>营销组合改进策略</a:t>
            </a:r>
          </a:p>
          <a:p>
            <a:pPr marL="411480" fontAlgn="auto">
              <a:spcAft>
                <a:spcPts val="0"/>
              </a:spcAft>
              <a:buFont typeface="Wingdings"/>
              <a:buChar char=""/>
              <a:defRPr/>
            </a:pPr>
            <a:endParaRPr lang="zh-CN" altLang="en-US" dirty="0"/>
          </a:p>
        </p:txBody>
      </p:sp>
    </p:spTree>
    <p:custDataLst>
      <p:tags r:id="rId1"/>
    </p:custDataLst>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kumimoji="1" lang="zh-CN" altLang="en-US" dirty="0">
                <a:effectLst>
                  <a:outerShdw blurRad="50800" dist="38100" algn="tr" rotWithShape="0">
                    <a:prstClr val="black">
                      <a:alpha val="40000"/>
                    </a:prstClr>
                  </a:outerShdw>
                </a:effectLst>
              </a:rPr>
              <a:t>衰退期</a:t>
            </a:r>
            <a:r>
              <a:rPr kumimoji="1" lang="en-US" dirty="0">
                <a:effectLst>
                  <a:outerShdw blurRad="50800" dist="38100" algn="tr" rotWithShape="0">
                    <a:prstClr val="black">
                      <a:alpha val="40000"/>
                    </a:prstClr>
                  </a:outerShdw>
                </a:effectLst>
              </a:rPr>
              <a:t>——</a:t>
            </a:r>
            <a:r>
              <a:rPr kumimoji="1" lang="zh-CN" altLang="en-US" dirty="0">
                <a:effectLst>
                  <a:outerShdw blurRad="50800" dist="38100" algn="tr" rotWithShape="0">
                    <a:prstClr val="black">
                      <a:alpha val="40000"/>
                    </a:prstClr>
                  </a:outerShdw>
                </a:effectLst>
              </a:rPr>
              <a:t>三种衰退期的营销战略</a:t>
            </a:r>
            <a:endParaRPr kumimoji="1" lang="zh-CN" altLang="en-US" dirty="0"/>
          </a:p>
        </p:txBody>
      </p:sp>
      <p:sp>
        <p:nvSpPr>
          <p:cNvPr id="3" name="内容占位符 2"/>
          <p:cNvSpPr>
            <a:spLocks noGrp="1"/>
          </p:cNvSpPr>
          <p:nvPr>
            <p:ph idx="1"/>
          </p:nvPr>
        </p:nvSpPr>
        <p:spPr>
          <a:xfrm>
            <a:off x="928662" y="1643050"/>
            <a:ext cx="4929222" cy="2500313"/>
          </a:xfrm>
        </p:spPr>
        <p:txBody>
          <a:bodyPr>
            <a:normAutofit/>
          </a:bodyPr>
          <a:lstStyle/>
          <a:p>
            <a:pPr marL="411480" fontAlgn="auto">
              <a:lnSpc>
                <a:spcPct val="150000"/>
              </a:lnSpc>
              <a:spcAft>
                <a:spcPts val="0"/>
              </a:spcAft>
              <a:buFont typeface="Wingdings" pitchFamily="2" charset="2"/>
              <a:buChar char="l"/>
              <a:defRPr/>
            </a:pPr>
            <a:r>
              <a:rPr lang="zh-CN" altLang="en-US" sz="2800" dirty="0">
                <a:latin typeface="楷体_GB2312" pitchFamily="49" charset="-122"/>
                <a:ea typeface="楷体_GB2312" pitchFamily="49" charset="-122"/>
              </a:rPr>
              <a:t>维持或缩小策略</a:t>
            </a:r>
          </a:p>
          <a:p>
            <a:pPr marL="411480" fontAlgn="auto">
              <a:lnSpc>
                <a:spcPct val="150000"/>
              </a:lnSpc>
              <a:spcAft>
                <a:spcPts val="0"/>
              </a:spcAft>
              <a:buFont typeface="Wingdings" pitchFamily="2" charset="2"/>
              <a:buChar char="l"/>
              <a:defRPr/>
            </a:pPr>
            <a:r>
              <a:rPr lang="zh-CN" altLang="en-US" sz="2800" dirty="0">
                <a:latin typeface="楷体_GB2312" pitchFamily="49" charset="-122"/>
                <a:ea typeface="楷体_GB2312" pitchFamily="49" charset="-122"/>
              </a:rPr>
              <a:t>延长寿命策略</a:t>
            </a:r>
          </a:p>
          <a:p>
            <a:pPr marL="411480" fontAlgn="auto">
              <a:lnSpc>
                <a:spcPct val="150000"/>
              </a:lnSpc>
              <a:spcAft>
                <a:spcPts val="0"/>
              </a:spcAft>
              <a:buFont typeface="Wingdings" pitchFamily="2" charset="2"/>
              <a:buChar char="l"/>
              <a:defRPr/>
            </a:pPr>
            <a:r>
              <a:rPr lang="zh-CN" altLang="en-US" sz="2800" dirty="0">
                <a:latin typeface="楷体_GB2312" pitchFamily="49" charset="-122"/>
                <a:ea typeface="楷体_GB2312" pitchFamily="49" charset="-122"/>
              </a:rPr>
              <a:t>彻底淘汰策略</a:t>
            </a:r>
          </a:p>
          <a:p>
            <a:pPr marL="411480" fontAlgn="auto">
              <a:spcAft>
                <a:spcPts val="0"/>
              </a:spcAft>
              <a:buFont typeface="Wingdings"/>
              <a:buChar char=""/>
              <a:defRPr/>
            </a:pPr>
            <a:endParaRPr lang="zh-CN" altLang="en-US" dirty="0"/>
          </a:p>
        </p:txBody>
      </p:sp>
    </p:spTree>
    <p:custDataLst>
      <p:tags r:id="rId1"/>
    </p:custDataLst>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产品市场地位分析（</a:t>
            </a:r>
            <a:r>
              <a:rPr lang="en-US" altLang="zh-CN" dirty="0"/>
              <a:t>BSG</a:t>
            </a:r>
            <a:r>
              <a:rPr lang="zh-CN" altLang="en-US" dirty="0"/>
              <a:t>矩阵分析）</a:t>
            </a:r>
          </a:p>
        </p:txBody>
      </p:sp>
      <p:sp>
        <p:nvSpPr>
          <p:cNvPr id="5" name="矩形 4"/>
          <p:cNvSpPr/>
          <p:nvPr/>
        </p:nvSpPr>
        <p:spPr>
          <a:xfrm>
            <a:off x="2285984" y="1428736"/>
            <a:ext cx="2562225" cy="20621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b="1" dirty="0">
                <a:solidFill>
                  <a:schemeClr val="bg1"/>
                </a:solidFill>
                <a:effectLst>
                  <a:outerShdw blurRad="38100" dist="38100" dir="2700000" algn="tl">
                    <a:srgbClr val="000000">
                      <a:alpha val="43137"/>
                    </a:srgbClr>
                  </a:outerShdw>
                </a:effectLst>
                <a:latin typeface="楷体_GB2312" pitchFamily="49" charset="-122"/>
                <a:ea typeface="楷体_GB2312" pitchFamily="49" charset="-122"/>
              </a:rPr>
              <a:t>问题</a:t>
            </a:r>
          </a:p>
        </p:txBody>
      </p:sp>
      <p:sp>
        <p:nvSpPr>
          <p:cNvPr id="6" name="矩形 5"/>
          <p:cNvSpPr/>
          <p:nvPr/>
        </p:nvSpPr>
        <p:spPr>
          <a:xfrm>
            <a:off x="4857752" y="1428736"/>
            <a:ext cx="2562225" cy="2062162"/>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b="1" dirty="0">
                <a:solidFill>
                  <a:schemeClr val="bg1"/>
                </a:solidFill>
                <a:effectLst>
                  <a:outerShdw blurRad="38100" dist="38100" dir="2700000" algn="tl">
                    <a:srgbClr val="000000">
                      <a:alpha val="43137"/>
                    </a:srgbClr>
                  </a:outerShdw>
                </a:effectLst>
                <a:latin typeface="楷体_GB2312" pitchFamily="49" charset="-122"/>
                <a:ea typeface="楷体_GB2312" pitchFamily="49" charset="-122"/>
              </a:rPr>
              <a:t>明星</a:t>
            </a:r>
          </a:p>
        </p:txBody>
      </p:sp>
      <p:sp>
        <p:nvSpPr>
          <p:cNvPr id="7" name="TextBox 6"/>
          <p:cNvSpPr txBox="1"/>
          <p:nvPr/>
        </p:nvSpPr>
        <p:spPr>
          <a:xfrm>
            <a:off x="3214678" y="5500702"/>
            <a:ext cx="3260725" cy="954087"/>
          </a:xfrm>
          <a:prstGeom prst="rect">
            <a:avLst/>
          </a:prstGeom>
          <a:noFill/>
        </p:spPr>
        <p:txBody>
          <a:bodyPr wrap="none">
            <a:spAutoFit/>
          </a:bodyPr>
          <a:lstStyle/>
          <a:p>
            <a:pPr algn="ctr" fontAlgn="auto">
              <a:spcBef>
                <a:spcPts val="0"/>
              </a:spcBef>
              <a:spcAft>
                <a:spcPts val="0"/>
              </a:spcAft>
              <a:defRPr/>
            </a:pPr>
            <a:r>
              <a:rPr lang="zh-CN" altLang="en-US" sz="2800" b="1" dirty="0">
                <a:effectLst>
                  <a:outerShdw blurRad="38100" dist="38100" dir="2700000" algn="tl">
                    <a:srgbClr val="000000">
                      <a:alpha val="43137"/>
                    </a:srgbClr>
                  </a:outerShdw>
                </a:effectLst>
                <a:latin typeface="楷体_GB2312" pitchFamily="49" charset="-122"/>
                <a:ea typeface="楷体_GB2312" pitchFamily="49" charset="-122"/>
              </a:rPr>
              <a:t>低             高</a:t>
            </a:r>
            <a:endParaRPr lang="en-US" altLang="zh-CN" sz="2800" b="1" dirty="0">
              <a:effectLst>
                <a:outerShdw blurRad="38100" dist="38100" dir="2700000" algn="tl">
                  <a:srgbClr val="000000">
                    <a:alpha val="43137"/>
                  </a:srgbClr>
                </a:outerShdw>
              </a:effectLst>
              <a:latin typeface="楷体_GB2312" pitchFamily="49" charset="-122"/>
              <a:ea typeface="楷体_GB2312" pitchFamily="49" charset="-122"/>
            </a:endParaRPr>
          </a:p>
          <a:p>
            <a:pPr algn="ctr" fontAlgn="auto">
              <a:spcBef>
                <a:spcPts val="0"/>
              </a:spcBef>
              <a:spcAft>
                <a:spcPts val="0"/>
              </a:spcAft>
              <a:defRPr/>
            </a:pPr>
            <a:r>
              <a:rPr lang="zh-CN" altLang="en-US" sz="2800" b="1" dirty="0">
                <a:effectLst>
                  <a:outerShdw blurRad="38100" dist="38100" dir="2700000" algn="tl">
                    <a:srgbClr val="000000">
                      <a:alpha val="43137"/>
                    </a:srgbClr>
                  </a:outerShdw>
                </a:effectLst>
                <a:latin typeface="楷体_GB2312" pitchFamily="49" charset="-122"/>
                <a:ea typeface="楷体_GB2312" pitchFamily="49" charset="-122"/>
              </a:rPr>
              <a:t>相对市场份额</a:t>
            </a:r>
          </a:p>
        </p:txBody>
      </p:sp>
      <p:sp>
        <p:nvSpPr>
          <p:cNvPr id="8" name="TextBox 7"/>
          <p:cNvSpPr txBox="1"/>
          <p:nvPr/>
        </p:nvSpPr>
        <p:spPr>
          <a:xfrm>
            <a:off x="1142976" y="1714488"/>
            <a:ext cx="1000125" cy="3108325"/>
          </a:xfrm>
          <a:prstGeom prst="rect">
            <a:avLst/>
          </a:prstGeom>
          <a:noFill/>
        </p:spPr>
        <p:txBody>
          <a:bodyPr>
            <a:spAutoFit/>
          </a:bodyPr>
          <a:lstStyle/>
          <a:p>
            <a:pPr algn="r" fontAlgn="auto">
              <a:spcBef>
                <a:spcPts val="0"/>
              </a:spcBef>
              <a:spcAft>
                <a:spcPts val="0"/>
              </a:spcAft>
              <a:defRPr/>
            </a:pPr>
            <a:r>
              <a:rPr lang="zh-CN" altLang="en-US" sz="2800" b="1" dirty="0">
                <a:effectLst>
                  <a:outerShdw blurRad="38100" dist="38100" dir="2700000" algn="tl">
                    <a:srgbClr val="000000">
                      <a:alpha val="43137"/>
                    </a:srgbClr>
                  </a:outerShdw>
                </a:effectLst>
                <a:latin typeface="楷体_GB2312" pitchFamily="49" charset="-122"/>
                <a:ea typeface="楷体_GB2312" pitchFamily="49" charset="-122"/>
              </a:rPr>
              <a:t>高</a:t>
            </a:r>
            <a:endParaRPr lang="en-US" altLang="zh-CN" sz="2800" b="1" dirty="0">
              <a:effectLst>
                <a:outerShdw blurRad="38100" dist="38100" dir="2700000" algn="tl">
                  <a:srgbClr val="000000">
                    <a:alpha val="43137"/>
                  </a:srgbClr>
                </a:outerShdw>
              </a:effectLst>
              <a:latin typeface="楷体_GB2312" pitchFamily="49" charset="-122"/>
              <a:ea typeface="楷体_GB2312" pitchFamily="49" charset="-122"/>
            </a:endParaRPr>
          </a:p>
          <a:p>
            <a:pPr fontAlgn="auto">
              <a:spcBef>
                <a:spcPts val="0"/>
              </a:spcBef>
              <a:spcAft>
                <a:spcPts val="0"/>
              </a:spcAft>
              <a:defRPr/>
            </a:pPr>
            <a:r>
              <a:rPr lang="zh-CN" altLang="en-US" sz="2800" b="1" dirty="0">
                <a:effectLst>
                  <a:outerShdw blurRad="38100" dist="38100" dir="2700000" algn="tl">
                    <a:srgbClr val="000000">
                      <a:alpha val="43137"/>
                    </a:srgbClr>
                  </a:outerShdw>
                </a:effectLst>
                <a:latin typeface="楷体_GB2312" pitchFamily="49" charset="-122"/>
                <a:ea typeface="楷体_GB2312" pitchFamily="49" charset="-122"/>
              </a:rPr>
              <a:t>市</a:t>
            </a:r>
            <a:endParaRPr lang="en-US" altLang="zh-CN" sz="2800" b="1" dirty="0">
              <a:effectLst>
                <a:outerShdw blurRad="38100" dist="38100" dir="2700000" algn="tl">
                  <a:srgbClr val="000000">
                    <a:alpha val="43137"/>
                  </a:srgbClr>
                </a:outerShdw>
              </a:effectLst>
              <a:latin typeface="楷体_GB2312" pitchFamily="49" charset="-122"/>
              <a:ea typeface="楷体_GB2312" pitchFamily="49" charset="-122"/>
            </a:endParaRPr>
          </a:p>
          <a:p>
            <a:pPr fontAlgn="auto">
              <a:spcBef>
                <a:spcPts val="0"/>
              </a:spcBef>
              <a:spcAft>
                <a:spcPts val="0"/>
              </a:spcAft>
              <a:defRPr/>
            </a:pPr>
            <a:r>
              <a:rPr lang="zh-CN" altLang="en-US" sz="2800" b="1" dirty="0">
                <a:effectLst>
                  <a:outerShdw blurRad="38100" dist="38100" dir="2700000" algn="tl">
                    <a:srgbClr val="000000">
                      <a:alpha val="43137"/>
                    </a:srgbClr>
                  </a:outerShdw>
                </a:effectLst>
                <a:latin typeface="楷体_GB2312" pitchFamily="49" charset="-122"/>
                <a:ea typeface="楷体_GB2312" pitchFamily="49" charset="-122"/>
              </a:rPr>
              <a:t>场</a:t>
            </a:r>
            <a:endParaRPr lang="en-US" altLang="zh-CN" sz="2800" b="1" dirty="0">
              <a:effectLst>
                <a:outerShdw blurRad="38100" dist="38100" dir="2700000" algn="tl">
                  <a:srgbClr val="000000">
                    <a:alpha val="43137"/>
                  </a:srgbClr>
                </a:outerShdw>
              </a:effectLst>
              <a:latin typeface="楷体_GB2312" pitchFamily="49" charset="-122"/>
              <a:ea typeface="楷体_GB2312" pitchFamily="49" charset="-122"/>
            </a:endParaRPr>
          </a:p>
          <a:p>
            <a:pPr fontAlgn="auto">
              <a:spcBef>
                <a:spcPts val="0"/>
              </a:spcBef>
              <a:spcAft>
                <a:spcPts val="0"/>
              </a:spcAft>
              <a:defRPr/>
            </a:pPr>
            <a:r>
              <a:rPr lang="zh-CN" altLang="en-US" sz="2800" b="1" dirty="0">
                <a:effectLst>
                  <a:outerShdw blurRad="38100" dist="38100" dir="2700000" algn="tl">
                    <a:srgbClr val="000000">
                      <a:alpha val="43137"/>
                    </a:srgbClr>
                  </a:outerShdw>
                </a:effectLst>
                <a:latin typeface="楷体_GB2312" pitchFamily="49" charset="-122"/>
                <a:ea typeface="楷体_GB2312" pitchFamily="49" charset="-122"/>
              </a:rPr>
              <a:t>增</a:t>
            </a:r>
            <a:endParaRPr lang="en-US" altLang="zh-CN" sz="2800" b="1" dirty="0">
              <a:effectLst>
                <a:outerShdw blurRad="38100" dist="38100" dir="2700000" algn="tl">
                  <a:srgbClr val="000000">
                    <a:alpha val="43137"/>
                  </a:srgbClr>
                </a:outerShdw>
              </a:effectLst>
              <a:latin typeface="楷体_GB2312" pitchFamily="49" charset="-122"/>
              <a:ea typeface="楷体_GB2312" pitchFamily="49" charset="-122"/>
            </a:endParaRPr>
          </a:p>
          <a:p>
            <a:pPr fontAlgn="auto">
              <a:spcBef>
                <a:spcPts val="0"/>
              </a:spcBef>
              <a:spcAft>
                <a:spcPts val="0"/>
              </a:spcAft>
              <a:defRPr/>
            </a:pPr>
            <a:r>
              <a:rPr lang="zh-CN" altLang="en-US" sz="2800" b="1" dirty="0">
                <a:effectLst>
                  <a:outerShdw blurRad="38100" dist="38100" dir="2700000" algn="tl">
                    <a:srgbClr val="000000">
                      <a:alpha val="43137"/>
                    </a:srgbClr>
                  </a:outerShdw>
                </a:effectLst>
                <a:latin typeface="楷体_GB2312" pitchFamily="49" charset="-122"/>
                <a:ea typeface="楷体_GB2312" pitchFamily="49" charset="-122"/>
              </a:rPr>
              <a:t>长</a:t>
            </a:r>
            <a:endParaRPr lang="en-US" altLang="zh-CN" sz="2800" b="1" dirty="0">
              <a:effectLst>
                <a:outerShdw blurRad="38100" dist="38100" dir="2700000" algn="tl">
                  <a:srgbClr val="000000">
                    <a:alpha val="43137"/>
                  </a:srgbClr>
                </a:outerShdw>
              </a:effectLst>
              <a:latin typeface="楷体_GB2312" pitchFamily="49" charset="-122"/>
              <a:ea typeface="楷体_GB2312" pitchFamily="49" charset="-122"/>
            </a:endParaRPr>
          </a:p>
          <a:p>
            <a:pPr fontAlgn="auto">
              <a:spcBef>
                <a:spcPts val="0"/>
              </a:spcBef>
              <a:spcAft>
                <a:spcPts val="0"/>
              </a:spcAft>
              <a:defRPr/>
            </a:pPr>
            <a:r>
              <a:rPr lang="zh-CN" altLang="en-US" sz="2800" b="1" dirty="0">
                <a:effectLst>
                  <a:outerShdw blurRad="38100" dist="38100" dir="2700000" algn="tl">
                    <a:srgbClr val="000000">
                      <a:alpha val="43137"/>
                    </a:srgbClr>
                  </a:outerShdw>
                </a:effectLst>
                <a:latin typeface="楷体_GB2312" pitchFamily="49" charset="-122"/>
                <a:ea typeface="楷体_GB2312" pitchFamily="49" charset="-122"/>
              </a:rPr>
              <a:t>率</a:t>
            </a:r>
            <a:endParaRPr lang="en-US" altLang="zh-CN" sz="2800" b="1" dirty="0">
              <a:effectLst>
                <a:outerShdw blurRad="38100" dist="38100" dir="2700000" algn="tl">
                  <a:srgbClr val="000000">
                    <a:alpha val="43137"/>
                  </a:srgbClr>
                </a:outerShdw>
              </a:effectLst>
              <a:latin typeface="楷体_GB2312" pitchFamily="49" charset="-122"/>
              <a:ea typeface="楷体_GB2312" pitchFamily="49" charset="-122"/>
            </a:endParaRPr>
          </a:p>
          <a:p>
            <a:pPr algn="r" fontAlgn="auto">
              <a:spcBef>
                <a:spcPts val="0"/>
              </a:spcBef>
              <a:spcAft>
                <a:spcPts val="0"/>
              </a:spcAft>
              <a:defRPr/>
            </a:pPr>
            <a:r>
              <a:rPr lang="zh-CN" altLang="en-US" sz="2800" b="1" dirty="0">
                <a:effectLst>
                  <a:outerShdw blurRad="38100" dist="38100" dir="2700000" algn="tl">
                    <a:srgbClr val="000000">
                      <a:alpha val="43137"/>
                    </a:srgbClr>
                  </a:outerShdw>
                </a:effectLst>
                <a:latin typeface="楷体_GB2312" pitchFamily="49" charset="-122"/>
                <a:ea typeface="楷体_GB2312" pitchFamily="49" charset="-122"/>
              </a:rPr>
              <a:t>低</a:t>
            </a:r>
            <a:endParaRPr lang="en-US" altLang="zh-CN" sz="2800" b="1" dirty="0">
              <a:effectLst>
                <a:outerShdw blurRad="38100" dist="38100" dir="2700000" algn="tl">
                  <a:srgbClr val="000000">
                    <a:alpha val="43137"/>
                  </a:srgbClr>
                </a:outerShdw>
              </a:effectLst>
              <a:latin typeface="楷体_GB2312" pitchFamily="49" charset="-122"/>
              <a:ea typeface="楷体_GB2312" pitchFamily="49" charset="-122"/>
            </a:endParaRPr>
          </a:p>
        </p:txBody>
      </p:sp>
      <p:sp>
        <p:nvSpPr>
          <p:cNvPr id="9" name="矩形 8"/>
          <p:cNvSpPr/>
          <p:nvPr/>
        </p:nvSpPr>
        <p:spPr>
          <a:xfrm>
            <a:off x="2285984" y="3500438"/>
            <a:ext cx="2562225" cy="2062163"/>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b="1" dirty="0">
                <a:solidFill>
                  <a:schemeClr val="bg1"/>
                </a:solidFill>
                <a:effectLst>
                  <a:outerShdw blurRad="38100" dist="38100" dir="2700000" algn="tl">
                    <a:srgbClr val="000000">
                      <a:alpha val="43137"/>
                    </a:srgbClr>
                  </a:outerShdw>
                </a:effectLst>
                <a:latin typeface="楷体_GB2312" pitchFamily="49" charset="-122"/>
                <a:ea typeface="楷体_GB2312" pitchFamily="49" charset="-122"/>
              </a:rPr>
              <a:t>瘦狗</a:t>
            </a:r>
          </a:p>
        </p:txBody>
      </p:sp>
      <p:sp>
        <p:nvSpPr>
          <p:cNvPr id="10" name="矩形 9"/>
          <p:cNvSpPr/>
          <p:nvPr/>
        </p:nvSpPr>
        <p:spPr>
          <a:xfrm>
            <a:off x="4857752" y="3500438"/>
            <a:ext cx="2562225" cy="2062163"/>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b="1" dirty="0">
                <a:solidFill>
                  <a:schemeClr val="bg1"/>
                </a:solidFill>
                <a:effectLst>
                  <a:outerShdw blurRad="38100" dist="38100" dir="2700000" algn="tl">
                    <a:srgbClr val="000000">
                      <a:alpha val="43137"/>
                    </a:srgbClr>
                  </a:outerShdw>
                </a:effectLst>
                <a:latin typeface="楷体_GB2312" pitchFamily="49" charset="-122"/>
                <a:ea typeface="楷体_GB2312" pitchFamily="49" charset="-122"/>
              </a:rPr>
              <a:t>金牛</a:t>
            </a: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zh-CN" altLang="en-US" dirty="0"/>
              <a:t>课程的训练目的</a:t>
            </a:r>
          </a:p>
        </p:txBody>
      </p:sp>
      <p:sp>
        <p:nvSpPr>
          <p:cNvPr id="3" name="矩形 2"/>
          <p:cNvSpPr/>
          <p:nvPr/>
        </p:nvSpPr>
        <p:spPr>
          <a:xfrm>
            <a:off x="357158" y="1785926"/>
            <a:ext cx="8072494" cy="2616101"/>
          </a:xfrm>
          <a:prstGeom prst="rect">
            <a:avLst/>
          </a:prstGeom>
        </p:spPr>
        <p:txBody>
          <a:bodyPr wrap="square">
            <a:spAutoFit/>
          </a:bodyPr>
          <a:lstStyle/>
          <a:p>
            <a:pPr marL="411480" fontAlgn="auto">
              <a:lnSpc>
                <a:spcPct val="150000"/>
              </a:lnSpc>
              <a:spcAft>
                <a:spcPts val="0"/>
              </a:spcAft>
              <a:buFont typeface="Wingdings" pitchFamily="2" charset="2"/>
              <a:buChar char="l"/>
              <a:defRPr/>
            </a:pPr>
            <a:r>
              <a:rPr lang="zh-CN" altLang="en-US" sz="2800" b="1" dirty="0">
                <a:latin typeface="楷体_GB2312" pitchFamily="49" charset="-122"/>
                <a:ea typeface="楷体_GB2312" pitchFamily="49" charset="-122"/>
              </a:rPr>
              <a:t> 将课堂所学的“知”应用于实际中的“行</a:t>
            </a:r>
            <a:r>
              <a:rPr lang="en-US" altLang="zh-CN" sz="2800" b="1" dirty="0">
                <a:latin typeface="楷体_GB2312" pitchFamily="49" charset="-122"/>
                <a:ea typeface="楷体_GB2312" pitchFamily="49" charset="-122"/>
              </a:rPr>
              <a:t>”</a:t>
            </a:r>
          </a:p>
          <a:p>
            <a:pPr marL="411480" fontAlgn="auto">
              <a:lnSpc>
                <a:spcPct val="150000"/>
              </a:lnSpc>
              <a:spcAft>
                <a:spcPts val="0"/>
              </a:spcAft>
              <a:buFont typeface="Wingdings" pitchFamily="2" charset="2"/>
              <a:buChar char="l"/>
              <a:defRPr/>
            </a:pPr>
            <a:r>
              <a:rPr lang="zh-CN" altLang="en-US" sz="2800" b="1" dirty="0">
                <a:latin typeface="楷体_GB2312" pitchFamily="49" charset="-122"/>
                <a:ea typeface="楷体_GB2312" pitchFamily="49" charset="-122"/>
              </a:rPr>
              <a:t> 将理论应用到行动计划和解决方案上来</a:t>
            </a:r>
            <a:endParaRPr lang="en-US" altLang="zh-CN" sz="2800" b="1" dirty="0">
              <a:latin typeface="楷体_GB2312" pitchFamily="49" charset="-122"/>
              <a:ea typeface="楷体_GB2312" pitchFamily="49" charset="-122"/>
            </a:endParaRPr>
          </a:p>
          <a:p>
            <a:pPr marL="411480" fontAlgn="auto">
              <a:lnSpc>
                <a:spcPct val="150000"/>
              </a:lnSpc>
              <a:spcAft>
                <a:spcPts val="0"/>
              </a:spcAft>
              <a:buFont typeface="Wingdings" pitchFamily="2" charset="2"/>
              <a:buChar char="l"/>
              <a:defRPr/>
            </a:pPr>
            <a:r>
              <a:rPr lang="zh-CN" altLang="en-US" sz="2800" b="1" dirty="0">
                <a:latin typeface="楷体_GB2312" pitchFamily="49" charset="-122"/>
                <a:ea typeface="楷体_GB2312" pitchFamily="49" charset="-122"/>
              </a:rPr>
              <a:t> 学习解决问题的思路与方法</a:t>
            </a:r>
            <a:endParaRPr lang="en-US" altLang="zh-CN" sz="2800" b="1" dirty="0">
              <a:latin typeface="楷体_GB2312" pitchFamily="49" charset="-122"/>
              <a:ea typeface="楷体_GB2312" pitchFamily="49" charset="-122"/>
            </a:endParaRPr>
          </a:p>
          <a:p>
            <a:pPr marL="411480" fontAlgn="auto">
              <a:lnSpc>
                <a:spcPct val="150000"/>
              </a:lnSpc>
              <a:spcAft>
                <a:spcPts val="0"/>
              </a:spcAft>
              <a:buFont typeface="Wingdings" pitchFamily="2" charset="2"/>
              <a:buChar char="l"/>
              <a:defRPr/>
            </a:pPr>
            <a:r>
              <a:rPr lang="zh-CN" altLang="en-US" sz="2800" b="1" dirty="0">
                <a:latin typeface="楷体_GB2312" pitchFamily="49" charset="-122"/>
                <a:ea typeface="楷体_GB2312" pitchFamily="49" charset="-122"/>
              </a:rPr>
              <a:t> 提升择业就业的综合能力</a:t>
            </a:r>
          </a:p>
        </p:txBody>
      </p:sp>
    </p:spTree>
    <p:custDataLst>
      <p:tags r:id="rId1"/>
    </p:custDataLst>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第四季学生练习</a:t>
            </a:r>
          </a:p>
        </p:txBody>
      </p:sp>
      <p:sp>
        <p:nvSpPr>
          <p:cNvPr id="3" name="内容占位符 2"/>
          <p:cNvSpPr>
            <a:spLocks noGrp="1"/>
          </p:cNvSpPr>
          <p:nvPr>
            <p:ph idx="1"/>
          </p:nvPr>
        </p:nvSpPr>
        <p:spPr>
          <a:xfrm>
            <a:off x="571472" y="1500174"/>
            <a:ext cx="8401080" cy="4357718"/>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记录第四季主要经营数据</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记录公司经营绩效并分析</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记录公司本季市场营销情况</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确定并记录公司在各细分市场的竞争对手</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记录主要竞争对手在各细分市场的销售量及占有率</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公司各方面管理问题分析</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第四季小组讨论</a:t>
            </a:r>
          </a:p>
        </p:txBody>
      </p:sp>
      <p:sp>
        <p:nvSpPr>
          <p:cNvPr id="3" name="内容占位符 2"/>
          <p:cNvSpPr>
            <a:spLocks noGrp="1"/>
          </p:cNvSpPr>
          <p:nvPr>
            <p:ph idx="1"/>
          </p:nvPr>
        </p:nvSpPr>
        <p:spPr>
          <a:xfrm>
            <a:off x="571472" y="1643050"/>
            <a:ext cx="8001056" cy="4000528"/>
          </a:xfrm>
        </p:spPr>
        <p:txBody>
          <a:bodyPr/>
          <a:lstStyle/>
          <a:p>
            <a:pPr lvl="0">
              <a:buFont typeface="Wingdings" pitchFamily="2" charset="2"/>
              <a:buChar char="l"/>
            </a:pPr>
            <a:r>
              <a:rPr lang="zh-CN" altLang="en-US" sz="2800" dirty="0">
                <a:latin typeface="楷体_GB2312" pitchFamily="49" charset="-122"/>
                <a:ea typeface="楷体_GB2312" pitchFamily="49" charset="-122"/>
              </a:rPr>
              <a:t>总结本季度经营情况，制订下季经营策略</a:t>
            </a:r>
            <a:endParaRPr lang="en-US" altLang="zh-CN" sz="2800" dirty="0">
              <a:latin typeface="楷体_GB2312" pitchFamily="49" charset="-122"/>
              <a:ea typeface="楷体_GB2312" pitchFamily="49" charset="-122"/>
            </a:endParaRPr>
          </a:p>
          <a:p>
            <a:pPr lvl="0">
              <a:buFont typeface="Wingdings" pitchFamily="2" charset="2"/>
              <a:buChar char="l"/>
            </a:pPr>
            <a:r>
              <a:rPr lang="zh-CN" altLang="en-US" sz="2800" dirty="0">
                <a:latin typeface="楷体_GB2312" pitchFamily="49" charset="-122"/>
                <a:ea typeface="楷体_GB2312" pitchFamily="49" charset="-122"/>
              </a:rPr>
              <a:t>思考题：</a:t>
            </a:r>
            <a:endParaRPr lang="en-US" altLang="zh-CN" sz="28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如何合理制定价格策略与广告策略？</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运营结果是否符合预期？差距在哪里？造成的原因是什么？</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到目前为止公司存在的主要问题是什么？如何在后续运营中改进？</a:t>
            </a:r>
          </a:p>
          <a:p>
            <a:pPr lvl="1"/>
            <a:endParaRPr lang="zh-CN" altLang="en-US" dirty="0"/>
          </a:p>
        </p:txBody>
      </p:sp>
    </p:spTree>
    <p:custDataLst>
      <p:tags r:id="rId1"/>
    </p:custDataLst>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讨论：经营绩效总结</a:t>
            </a:r>
          </a:p>
        </p:txBody>
      </p:sp>
      <p:sp>
        <p:nvSpPr>
          <p:cNvPr id="4" name="Rectangle 4"/>
          <p:cNvSpPr>
            <a:spLocks noChangeArrowheads="1"/>
          </p:cNvSpPr>
          <p:nvPr/>
        </p:nvSpPr>
        <p:spPr bwMode="auto">
          <a:xfrm>
            <a:off x="714348" y="1714488"/>
            <a:ext cx="762000" cy="1881187"/>
          </a:xfrm>
          <a:prstGeom prst="rect">
            <a:avLst/>
          </a:prstGeom>
          <a:solidFill>
            <a:srgbClr val="CC9900"/>
          </a:solidFill>
          <a:ln w="28575">
            <a:solidFill>
              <a:schemeClr val="bg1"/>
            </a:solidFill>
            <a:miter lim="800000"/>
            <a:headEnd/>
            <a:tailEnd/>
          </a:ln>
          <a:effectLst>
            <a:prstShdw prst="shdw13" dist="53882" dir="13500000">
              <a:schemeClr val="bg2"/>
            </a:prstShdw>
          </a:effectLst>
        </p:spPr>
        <p:txBody>
          <a:bodyPr wrap="none" anchor="ctr"/>
          <a:lstStyle/>
          <a:p>
            <a:endParaRPr lang="zh-CN" altLang="en-US"/>
          </a:p>
        </p:txBody>
      </p:sp>
      <p:sp>
        <p:nvSpPr>
          <p:cNvPr id="5" name="Text Box 5"/>
          <p:cNvSpPr txBox="1">
            <a:spLocks noChangeArrowheads="1"/>
          </p:cNvSpPr>
          <p:nvPr/>
        </p:nvSpPr>
        <p:spPr bwMode="auto">
          <a:xfrm>
            <a:off x="857224" y="1928802"/>
            <a:ext cx="457200" cy="1373188"/>
          </a:xfrm>
          <a:prstGeom prst="rect">
            <a:avLst/>
          </a:prstGeom>
          <a:noFill/>
          <a:ln w="9525">
            <a:noFill/>
            <a:miter lim="800000"/>
            <a:headEnd/>
            <a:tailEnd/>
          </a:ln>
        </p:spPr>
        <p:txBody>
          <a:bodyPr>
            <a:spAutoFit/>
          </a:bodyPr>
          <a:lstStyle/>
          <a:p>
            <a:pPr algn="l" eaLnBrk="0" hangingPunct="0">
              <a:spcBef>
                <a:spcPct val="50000"/>
              </a:spcBef>
              <a:buFontTx/>
              <a:buNone/>
            </a:pPr>
            <a:r>
              <a:rPr lang="zh-CN" altLang="en-US" sz="2800" b="1" dirty="0">
                <a:latin typeface="Tahoma" pitchFamily="34" charset="0"/>
                <a:ea typeface="黑体" pitchFamily="2" charset="-122"/>
              </a:rPr>
              <a:t>对我们</a:t>
            </a:r>
          </a:p>
        </p:txBody>
      </p:sp>
      <p:sp>
        <p:nvSpPr>
          <p:cNvPr id="6" name="Rectangle 6"/>
          <p:cNvSpPr>
            <a:spLocks noChangeArrowheads="1"/>
          </p:cNvSpPr>
          <p:nvPr/>
        </p:nvSpPr>
        <p:spPr bwMode="auto">
          <a:xfrm>
            <a:off x="785813" y="4117975"/>
            <a:ext cx="762000" cy="2162175"/>
          </a:xfrm>
          <a:prstGeom prst="rect">
            <a:avLst/>
          </a:prstGeom>
          <a:solidFill>
            <a:srgbClr val="CC9900"/>
          </a:solidFill>
          <a:ln w="28575">
            <a:solidFill>
              <a:schemeClr val="bg1"/>
            </a:solidFill>
            <a:miter lim="800000"/>
            <a:headEnd/>
            <a:tailEnd/>
          </a:ln>
          <a:effectLst>
            <a:prstShdw prst="shdw13" dist="53882" dir="13500000">
              <a:schemeClr val="bg2"/>
            </a:prstShdw>
          </a:effectLst>
        </p:spPr>
        <p:txBody>
          <a:bodyPr wrap="none" anchor="ctr"/>
          <a:lstStyle/>
          <a:p>
            <a:endParaRPr lang="zh-CN" altLang="en-US"/>
          </a:p>
        </p:txBody>
      </p:sp>
      <p:sp>
        <p:nvSpPr>
          <p:cNvPr id="7" name="Text Box 7"/>
          <p:cNvSpPr txBox="1">
            <a:spLocks noChangeArrowheads="1"/>
          </p:cNvSpPr>
          <p:nvPr/>
        </p:nvSpPr>
        <p:spPr bwMode="auto">
          <a:xfrm>
            <a:off x="928662" y="4143380"/>
            <a:ext cx="457200" cy="2227262"/>
          </a:xfrm>
          <a:prstGeom prst="rect">
            <a:avLst/>
          </a:prstGeom>
          <a:noFill/>
          <a:ln w="9525">
            <a:noFill/>
            <a:miter lim="800000"/>
            <a:headEnd/>
            <a:tailEnd/>
          </a:ln>
        </p:spPr>
        <p:txBody>
          <a:bodyPr>
            <a:spAutoFit/>
          </a:bodyPr>
          <a:lstStyle/>
          <a:p>
            <a:pPr algn="l" eaLnBrk="0" hangingPunct="0">
              <a:spcBef>
                <a:spcPct val="50000"/>
              </a:spcBef>
              <a:buFontTx/>
              <a:buNone/>
            </a:pPr>
            <a:r>
              <a:rPr lang="zh-CN" altLang="en-US" sz="2800" b="1" dirty="0">
                <a:latin typeface="Tahoma" pitchFamily="34" charset="0"/>
                <a:ea typeface="黑体" pitchFamily="2" charset="-122"/>
              </a:rPr>
              <a:t>对竞争对手</a:t>
            </a:r>
          </a:p>
        </p:txBody>
      </p:sp>
      <p:sp>
        <p:nvSpPr>
          <p:cNvPr id="8" name="Rectangle 8"/>
          <p:cNvSpPr>
            <a:spLocks noChangeArrowheads="1"/>
          </p:cNvSpPr>
          <p:nvPr/>
        </p:nvSpPr>
        <p:spPr bwMode="auto">
          <a:xfrm>
            <a:off x="1905000" y="1676400"/>
            <a:ext cx="3124200" cy="2286000"/>
          </a:xfrm>
          <a:prstGeom prst="rect">
            <a:avLst/>
          </a:prstGeom>
          <a:solidFill>
            <a:schemeClr val="hlink">
              <a:alpha val="29019"/>
            </a:schemeClr>
          </a:solidFill>
          <a:ln w="28575">
            <a:solidFill>
              <a:schemeClr val="tx1"/>
            </a:solidFill>
            <a:miter lim="800000"/>
            <a:headEnd/>
            <a:tailEnd/>
          </a:ln>
        </p:spPr>
        <p:txBody>
          <a:bodyPr wrap="none"/>
          <a:lstStyle/>
          <a:p>
            <a:pPr algn="l">
              <a:spcBef>
                <a:spcPct val="0"/>
              </a:spcBef>
              <a:buFontTx/>
              <a:buNone/>
            </a:pPr>
            <a:r>
              <a:rPr lang="zh-CN" altLang="en-US" sz="3200">
                <a:latin typeface="Arial" charset="0"/>
                <a:ea typeface="黑体" pitchFamily="2" charset="-122"/>
              </a:rPr>
              <a:t>什么做得好？</a:t>
            </a:r>
          </a:p>
        </p:txBody>
      </p:sp>
      <p:sp>
        <p:nvSpPr>
          <p:cNvPr id="9" name="Rectangle 9"/>
          <p:cNvSpPr>
            <a:spLocks noChangeArrowheads="1"/>
          </p:cNvSpPr>
          <p:nvPr/>
        </p:nvSpPr>
        <p:spPr bwMode="auto">
          <a:xfrm>
            <a:off x="1905000" y="4038600"/>
            <a:ext cx="3124200" cy="2286000"/>
          </a:xfrm>
          <a:prstGeom prst="rect">
            <a:avLst/>
          </a:prstGeom>
          <a:solidFill>
            <a:schemeClr val="hlink">
              <a:alpha val="29019"/>
            </a:schemeClr>
          </a:solidFill>
          <a:ln w="28575" algn="ctr">
            <a:solidFill>
              <a:schemeClr val="tx1"/>
            </a:solidFill>
            <a:miter lim="800000"/>
            <a:headEnd/>
            <a:tailEnd/>
          </a:ln>
        </p:spPr>
        <p:txBody>
          <a:bodyPr wrap="none"/>
          <a:lstStyle/>
          <a:p>
            <a:pPr algn="l">
              <a:spcBef>
                <a:spcPct val="0"/>
              </a:spcBef>
              <a:buFontTx/>
              <a:buNone/>
            </a:pPr>
            <a:r>
              <a:rPr lang="zh-CN" altLang="en-US" sz="3200" dirty="0">
                <a:latin typeface="Arial" charset="0"/>
                <a:ea typeface="黑体" pitchFamily="2" charset="-122"/>
              </a:rPr>
              <a:t>什么做得好？</a:t>
            </a:r>
          </a:p>
        </p:txBody>
      </p:sp>
      <p:sp>
        <p:nvSpPr>
          <p:cNvPr id="10" name="Rectangle 10"/>
          <p:cNvSpPr>
            <a:spLocks noChangeArrowheads="1"/>
          </p:cNvSpPr>
          <p:nvPr/>
        </p:nvSpPr>
        <p:spPr bwMode="auto">
          <a:xfrm>
            <a:off x="5105400" y="1676400"/>
            <a:ext cx="3124200" cy="2286000"/>
          </a:xfrm>
          <a:prstGeom prst="rect">
            <a:avLst/>
          </a:prstGeom>
          <a:solidFill>
            <a:schemeClr val="accent2">
              <a:alpha val="32156"/>
            </a:schemeClr>
          </a:solidFill>
          <a:ln w="28575" algn="ctr">
            <a:solidFill>
              <a:schemeClr val="tx1"/>
            </a:solidFill>
            <a:miter lim="800000"/>
            <a:headEnd/>
            <a:tailEnd/>
          </a:ln>
        </p:spPr>
        <p:txBody>
          <a:bodyPr wrap="none"/>
          <a:lstStyle/>
          <a:p>
            <a:pPr algn="l">
              <a:spcBef>
                <a:spcPct val="0"/>
              </a:spcBef>
              <a:buFontTx/>
              <a:buNone/>
            </a:pPr>
            <a:r>
              <a:rPr lang="zh-CN" altLang="en-US" sz="3200" b="1" dirty="0">
                <a:solidFill>
                  <a:srgbClr val="000000"/>
                </a:solidFill>
                <a:latin typeface="Arial" charset="0"/>
                <a:ea typeface="黑体" pitchFamily="2" charset="-122"/>
              </a:rPr>
              <a:t>什么做得不好？</a:t>
            </a:r>
          </a:p>
        </p:txBody>
      </p:sp>
      <p:sp>
        <p:nvSpPr>
          <p:cNvPr id="11" name="Rectangle 11"/>
          <p:cNvSpPr>
            <a:spLocks noChangeArrowheads="1"/>
          </p:cNvSpPr>
          <p:nvPr/>
        </p:nvSpPr>
        <p:spPr bwMode="auto">
          <a:xfrm>
            <a:off x="5105400" y="4038600"/>
            <a:ext cx="3124200" cy="2286000"/>
          </a:xfrm>
          <a:prstGeom prst="rect">
            <a:avLst/>
          </a:prstGeom>
          <a:solidFill>
            <a:schemeClr val="accent2">
              <a:alpha val="32156"/>
            </a:schemeClr>
          </a:solidFill>
          <a:ln w="28575" algn="ctr">
            <a:solidFill>
              <a:schemeClr val="tx1"/>
            </a:solidFill>
            <a:miter lim="800000"/>
            <a:headEnd/>
            <a:tailEnd/>
          </a:ln>
        </p:spPr>
        <p:txBody>
          <a:bodyPr wrap="none"/>
          <a:lstStyle/>
          <a:p>
            <a:pPr algn="l">
              <a:spcBef>
                <a:spcPct val="0"/>
              </a:spcBef>
              <a:buFontTx/>
              <a:buNone/>
            </a:pPr>
            <a:r>
              <a:rPr lang="zh-CN" altLang="en-US" sz="3200" b="1" dirty="0">
                <a:solidFill>
                  <a:srgbClr val="000000"/>
                </a:solidFill>
                <a:latin typeface="Arial" charset="0"/>
                <a:ea typeface="黑体" pitchFamily="2" charset="-122"/>
              </a:rPr>
              <a:t>什么做得不好？</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par>
                          <p:cTn id="8" fill="hold">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ox(out)">
                                      <p:cBhvr>
                                        <p:cTn id="11" dur="500"/>
                                        <p:tgtEl>
                                          <p:spTgt spid="5"/>
                                        </p:tgtEl>
                                      </p:cBhvr>
                                    </p:animEffect>
                                  </p:childTnLst>
                                </p:cTn>
                              </p:par>
                            </p:childTnLst>
                          </p:cTn>
                        </p:par>
                        <p:par>
                          <p:cTn id="12" fill="hold">
                            <p:stCondLst>
                              <p:cond delay="1000"/>
                            </p:stCondLst>
                            <p:childTnLst>
                              <p:par>
                                <p:cTn id="13" presetID="4"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in)">
                                      <p:cBhvr>
                                        <p:cTn id="15" dur="500"/>
                                        <p:tgtEl>
                                          <p:spTgt spid="6"/>
                                        </p:tgtEl>
                                      </p:cBhvr>
                                    </p:animEffect>
                                  </p:childTnLst>
                                </p:cTn>
                              </p:par>
                            </p:childTnLst>
                          </p:cTn>
                        </p:par>
                        <p:par>
                          <p:cTn id="16" fill="hold">
                            <p:stCondLst>
                              <p:cond delay="1500"/>
                            </p:stCondLst>
                            <p:childTnLst>
                              <p:par>
                                <p:cTn id="17" presetID="4" presetClass="entr" presetSubtype="32"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ox(out)">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linds(horizontal)">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utoUpdateAnimBg="0"/>
      <p:bldP spid="6" grpId="0" animBg="1"/>
      <p:bldP spid="7" grpId="0" autoUpdateAnimBg="0"/>
      <p:bldP spid="8" grpId="0" animBg="1"/>
      <p:bldP spid="9" grpId="0" animBg="1"/>
      <p:bldP spid="10" grpId="0" animBg="1"/>
      <p:bldP spid="11"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讨论：下一阶段经营规划</a:t>
            </a:r>
          </a:p>
        </p:txBody>
      </p:sp>
      <p:grpSp>
        <p:nvGrpSpPr>
          <p:cNvPr id="3" name="Group 3"/>
          <p:cNvGrpSpPr>
            <a:grpSpLocks/>
          </p:cNvGrpSpPr>
          <p:nvPr/>
        </p:nvGrpSpPr>
        <p:grpSpPr bwMode="auto">
          <a:xfrm>
            <a:off x="1524000" y="1285860"/>
            <a:ext cx="6019800" cy="5029200"/>
            <a:chOff x="960" y="960"/>
            <a:chExt cx="3792" cy="3168"/>
          </a:xfrm>
        </p:grpSpPr>
        <p:grpSp>
          <p:nvGrpSpPr>
            <p:cNvPr id="4" name="Group 4"/>
            <p:cNvGrpSpPr>
              <a:grpSpLocks/>
            </p:cNvGrpSpPr>
            <p:nvPr/>
          </p:nvGrpSpPr>
          <p:grpSpPr bwMode="auto">
            <a:xfrm>
              <a:off x="960" y="960"/>
              <a:ext cx="3792" cy="3167"/>
              <a:chOff x="960" y="768"/>
              <a:chExt cx="3936" cy="3360"/>
            </a:xfrm>
          </p:grpSpPr>
          <p:sp>
            <p:nvSpPr>
              <p:cNvPr id="7" name="AutoShape 5"/>
              <p:cNvSpPr>
                <a:spLocks noChangeArrowheads="1"/>
              </p:cNvSpPr>
              <p:nvPr/>
            </p:nvSpPr>
            <p:spPr bwMode="auto">
              <a:xfrm>
                <a:off x="960" y="1536"/>
                <a:ext cx="3936" cy="1200"/>
              </a:xfrm>
              <a:prstGeom prst="roundRect">
                <a:avLst>
                  <a:gd name="adj" fmla="val 16667"/>
                </a:avLst>
              </a:prstGeom>
              <a:solidFill>
                <a:srgbClr val="FF6600">
                  <a:alpha val="39999"/>
                </a:srgbClr>
              </a:solidFill>
              <a:ln w="28575">
                <a:solidFill>
                  <a:schemeClr val="bg1"/>
                </a:solidFill>
                <a:round/>
                <a:headEnd/>
                <a:tailEnd/>
              </a:ln>
            </p:spPr>
            <p:txBody>
              <a:bodyPr wrap="none" anchor="ctr"/>
              <a:lstStyle/>
              <a:p>
                <a:endParaRPr lang="zh-CN" altLang="en-US"/>
              </a:p>
            </p:txBody>
          </p:sp>
          <p:sp>
            <p:nvSpPr>
              <p:cNvPr id="8" name="AutoShape 6"/>
              <p:cNvSpPr>
                <a:spLocks noChangeArrowheads="1"/>
              </p:cNvSpPr>
              <p:nvPr/>
            </p:nvSpPr>
            <p:spPr bwMode="auto">
              <a:xfrm>
                <a:off x="960" y="2736"/>
                <a:ext cx="3936" cy="1200"/>
              </a:xfrm>
              <a:prstGeom prst="roundRect">
                <a:avLst>
                  <a:gd name="adj" fmla="val 16667"/>
                </a:avLst>
              </a:prstGeom>
              <a:solidFill>
                <a:srgbClr val="000080">
                  <a:alpha val="39999"/>
                </a:srgbClr>
              </a:solidFill>
              <a:ln w="28575">
                <a:solidFill>
                  <a:schemeClr val="bg1"/>
                </a:solidFill>
                <a:round/>
                <a:headEnd/>
                <a:tailEnd/>
              </a:ln>
            </p:spPr>
            <p:txBody>
              <a:bodyPr wrap="none" anchor="ctr"/>
              <a:lstStyle/>
              <a:p>
                <a:endParaRPr lang="zh-CN" altLang="en-US"/>
              </a:p>
            </p:txBody>
          </p:sp>
          <p:sp>
            <p:nvSpPr>
              <p:cNvPr id="9" name="AutoShape 7"/>
              <p:cNvSpPr>
                <a:spLocks noChangeArrowheads="1"/>
              </p:cNvSpPr>
              <p:nvPr/>
            </p:nvSpPr>
            <p:spPr bwMode="auto">
              <a:xfrm>
                <a:off x="1152" y="768"/>
                <a:ext cx="1392" cy="3360"/>
              </a:xfrm>
              <a:prstGeom prst="flowChartAlternateProcess">
                <a:avLst/>
              </a:prstGeom>
              <a:solidFill>
                <a:srgbClr val="FFCC00">
                  <a:alpha val="39999"/>
                </a:srgbClr>
              </a:solidFill>
              <a:ln w="28575">
                <a:solidFill>
                  <a:schemeClr val="bg1"/>
                </a:solidFill>
                <a:miter lim="800000"/>
                <a:headEnd/>
                <a:tailEnd/>
              </a:ln>
            </p:spPr>
            <p:txBody>
              <a:bodyPr wrap="none" anchor="ctr"/>
              <a:lstStyle/>
              <a:p>
                <a:endParaRPr lang="zh-CN" altLang="en-US"/>
              </a:p>
            </p:txBody>
          </p:sp>
          <p:sp>
            <p:nvSpPr>
              <p:cNvPr id="10" name="AutoShape 8"/>
              <p:cNvSpPr>
                <a:spLocks noChangeArrowheads="1"/>
              </p:cNvSpPr>
              <p:nvPr/>
            </p:nvSpPr>
            <p:spPr bwMode="auto">
              <a:xfrm>
                <a:off x="2544" y="768"/>
                <a:ext cx="1392" cy="3360"/>
              </a:xfrm>
              <a:prstGeom prst="flowChartAlternateProcess">
                <a:avLst/>
              </a:prstGeom>
              <a:solidFill>
                <a:schemeClr val="tx1">
                  <a:alpha val="39999"/>
                </a:schemeClr>
              </a:solidFill>
              <a:ln w="28575">
                <a:solidFill>
                  <a:schemeClr val="bg1"/>
                </a:solidFill>
                <a:miter lim="800000"/>
                <a:headEnd/>
                <a:tailEnd/>
              </a:ln>
            </p:spPr>
            <p:txBody>
              <a:bodyPr wrap="none" anchor="ctr"/>
              <a:lstStyle/>
              <a:p>
                <a:endParaRPr lang="zh-CN" altLang="en-US"/>
              </a:p>
            </p:txBody>
          </p:sp>
        </p:grpSp>
        <p:sp>
          <p:nvSpPr>
            <p:cNvPr id="6" name="Text Box 9"/>
            <p:cNvSpPr txBox="1">
              <a:spLocks noChangeArrowheads="1"/>
            </p:cNvSpPr>
            <p:nvPr/>
          </p:nvSpPr>
          <p:spPr bwMode="auto">
            <a:xfrm>
              <a:off x="3846" y="1086"/>
              <a:ext cx="906" cy="518"/>
            </a:xfrm>
            <a:prstGeom prst="rect">
              <a:avLst/>
            </a:prstGeom>
            <a:noFill/>
            <a:ln w="9525">
              <a:noFill/>
              <a:miter lim="800000"/>
              <a:headEnd/>
              <a:tailEnd/>
            </a:ln>
          </p:spPr>
          <p:txBody>
            <a:bodyPr wrap="none">
              <a:spAutoFit/>
            </a:bodyPr>
            <a:lstStyle/>
            <a:p>
              <a:pPr algn="l">
                <a:spcBef>
                  <a:spcPct val="0"/>
                </a:spcBef>
                <a:buFontTx/>
                <a:buNone/>
              </a:pPr>
              <a:r>
                <a:rPr lang="en-US" altLang="zh-CN" sz="2400" b="1">
                  <a:latin typeface="Arial" charset="0"/>
                  <a:ea typeface="宋体" pitchFamily="2" charset="-122"/>
                </a:rPr>
                <a:t>SWOT</a:t>
              </a:r>
            </a:p>
            <a:p>
              <a:pPr algn="l">
                <a:spcBef>
                  <a:spcPct val="0"/>
                </a:spcBef>
                <a:buFontTx/>
                <a:buNone/>
              </a:pPr>
              <a:r>
                <a:rPr lang="en-US" altLang="zh-CN" sz="2400" b="1">
                  <a:latin typeface="Arial" charset="0"/>
                  <a:ea typeface="宋体" pitchFamily="2" charset="-122"/>
                </a:rPr>
                <a:t>Analysis</a:t>
              </a:r>
            </a:p>
          </p:txBody>
        </p:sp>
      </p:grpSp>
      <p:sp>
        <p:nvSpPr>
          <p:cNvPr id="11" name="Text Box 10"/>
          <p:cNvSpPr txBox="1">
            <a:spLocks noChangeArrowheads="1"/>
          </p:cNvSpPr>
          <p:nvPr/>
        </p:nvSpPr>
        <p:spPr bwMode="auto">
          <a:xfrm>
            <a:off x="2378075" y="1531923"/>
            <a:ext cx="1000125" cy="579437"/>
          </a:xfrm>
          <a:prstGeom prst="rect">
            <a:avLst/>
          </a:prstGeom>
          <a:noFill/>
          <a:ln w="9525">
            <a:noFill/>
            <a:miter lim="800000"/>
            <a:headEnd/>
            <a:tailEnd/>
          </a:ln>
        </p:spPr>
        <p:txBody>
          <a:bodyPr wrap="none">
            <a:spAutoFit/>
          </a:bodyPr>
          <a:lstStyle/>
          <a:p>
            <a:pPr algn="l">
              <a:spcBef>
                <a:spcPct val="0"/>
              </a:spcBef>
              <a:buFontTx/>
              <a:buNone/>
            </a:pPr>
            <a:r>
              <a:rPr lang="zh-CN" altLang="en-US" sz="3200" b="1">
                <a:latin typeface="Arial" charset="0"/>
                <a:ea typeface="黑体" pitchFamily="2" charset="-122"/>
              </a:rPr>
              <a:t>优势</a:t>
            </a:r>
          </a:p>
        </p:txBody>
      </p:sp>
      <p:sp>
        <p:nvSpPr>
          <p:cNvPr id="12" name="Text Box 11"/>
          <p:cNvSpPr txBox="1">
            <a:spLocks noChangeArrowheads="1"/>
          </p:cNvSpPr>
          <p:nvPr/>
        </p:nvSpPr>
        <p:spPr bwMode="auto">
          <a:xfrm>
            <a:off x="4572000" y="1523985"/>
            <a:ext cx="1000125" cy="579438"/>
          </a:xfrm>
          <a:prstGeom prst="rect">
            <a:avLst/>
          </a:prstGeom>
          <a:noFill/>
          <a:ln w="9525">
            <a:noFill/>
            <a:miter lim="800000"/>
            <a:headEnd/>
            <a:tailEnd/>
          </a:ln>
        </p:spPr>
        <p:txBody>
          <a:bodyPr wrap="none">
            <a:spAutoFit/>
          </a:bodyPr>
          <a:lstStyle/>
          <a:p>
            <a:pPr algn="l">
              <a:spcBef>
                <a:spcPct val="0"/>
              </a:spcBef>
              <a:buFontTx/>
              <a:buNone/>
            </a:pPr>
            <a:r>
              <a:rPr lang="zh-CN" altLang="en-US" sz="3200" b="1">
                <a:latin typeface="Arial" charset="0"/>
                <a:ea typeface="黑体" pitchFamily="2" charset="-122"/>
              </a:rPr>
              <a:t>弱势</a:t>
            </a:r>
          </a:p>
        </p:txBody>
      </p:sp>
      <p:sp>
        <p:nvSpPr>
          <p:cNvPr id="13" name="Text Box 12"/>
          <p:cNvSpPr txBox="1">
            <a:spLocks noChangeArrowheads="1"/>
          </p:cNvSpPr>
          <p:nvPr/>
        </p:nvSpPr>
        <p:spPr bwMode="auto">
          <a:xfrm>
            <a:off x="6300788" y="2946385"/>
            <a:ext cx="1000125" cy="579438"/>
          </a:xfrm>
          <a:prstGeom prst="rect">
            <a:avLst/>
          </a:prstGeom>
          <a:noFill/>
          <a:ln w="9525">
            <a:noFill/>
            <a:miter lim="800000"/>
            <a:headEnd/>
            <a:tailEnd/>
          </a:ln>
        </p:spPr>
        <p:txBody>
          <a:bodyPr wrap="none">
            <a:spAutoFit/>
          </a:bodyPr>
          <a:lstStyle/>
          <a:p>
            <a:pPr algn="l">
              <a:spcBef>
                <a:spcPct val="0"/>
              </a:spcBef>
              <a:buFontTx/>
              <a:buNone/>
            </a:pPr>
            <a:r>
              <a:rPr lang="zh-CN" altLang="en-US" sz="3200" b="1">
                <a:latin typeface="Arial" charset="0"/>
                <a:ea typeface="黑体" pitchFamily="2" charset="-122"/>
              </a:rPr>
              <a:t>机会</a:t>
            </a:r>
          </a:p>
        </p:txBody>
      </p:sp>
      <p:sp>
        <p:nvSpPr>
          <p:cNvPr id="14" name="Text Box 13"/>
          <p:cNvSpPr txBox="1">
            <a:spLocks noChangeArrowheads="1"/>
          </p:cNvSpPr>
          <p:nvPr/>
        </p:nvSpPr>
        <p:spPr bwMode="auto">
          <a:xfrm>
            <a:off x="6300788" y="4759310"/>
            <a:ext cx="1000125" cy="579438"/>
          </a:xfrm>
          <a:prstGeom prst="rect">
            <a:avLst/>
          </a:prstGeom>
          <a:noFill/>
          <a:ln w="9525">
            <a:noFill/>
            <a:miter lim="800000"/>
            <a:headEnd/>
            <a:tailEnd/>
          </a:ln>
        </p:spPr>
        <p:txBody>
          <a:bodyPr wrap="none">
            <a:spAutoFit/>
          </a:bodyPr>
          <a:lstStyle/>
          <a:p>
            <a:pPr algn="l">
              <a:spcBef>
                <a:spcPct val="0"/>
              </a:spcBef>
              <a:buFontTx/>
              <a:buNone/>
            </a:pPr>
            <a:r>
              <a:rPr lang="zh-CN" altLang="en-US" sz="3200" b="1">
                <a:latin typeface="Arial" charset="0"/>
                <a:ea typeface="黑体" pitchFamily="2" charset="-122"/>
              </a:rPr>
              <a:t>威胁</a:t>
            </a:r>
          </a:p>
        </p:txBody>
      </p:sp>
      <p:sp>
        <p:nvSpPr>
          <p:cNvPr id="15" name="Text Box 14"/>
          <p:cNvSpPr txBox="1">
            <a:spLocks noChangeArrowheads="1"/>
          </p:cNvSpPr>
          <p:nvPr/>
        </p:nvSpPr>
        <p:spPr bwMode="auto">
          <a:xfrm>
            <a:off x="4105275" y="2079610"/>
            <a:ext cx="1954213" cy="2255838"/>
          </a:xfrm>
          <a:prstGeom prst="rect">
            <a:avLst/>
          </a:prstGeom>
          <a:noFill/>
          <a:ln w="9525">
            <a:noFill/>
            <a:miter lim="800000"/>
            <a:headEnd/>
            <a:tailEnd/>
          </a:ln>
        </p:spPr>
        <p:txBody>
          <a:bodyPr wrap="none">
            <a:spAutoFit/>
          </a:bodyPr>
          <a:lstStyle/>
          <a:p>
            <a:pPr algn="l">
              <a:spcBef>
                <a:spcPct val="0"/>
              </a:spcBef>
              <a:buFontTx/>
              <a:buNone/>
            </a:pPr>
            <a:r>
              <a:rPr lang="zh-CN" altLang="en-US" sz="14200" b="1">
                <a:ea typeface="Dotum" pitchFamily="34" charset="-127"/>
              </a:rPr>
              <a:t>？</a:t>
            </a:r>
          </a:p>
        </p:txBody>
      </p:sp>
      <p:sp>
        <p:nvSpPr>
          <p:cNvPr id="16" name="Text Box 15"/>
          <p:cNvSpPr txBox="1">
            <a:spLocks noChangeArrowheads="1"/>
          </p:cNvSpPr>
          <p:nvPr/>
        </p:nvSpPr>
        <p:spPr bwMode="auto">
          <a:xfrm>
            <a:off x="4105275" y="3911585"/>
            <a:ext cx="1954213" cy="2255838"/>
          </a:xfrm>
          <a:prstGeom prst="rect">
            <a:avLst/>
          </a:prstGeom>
          <a:noFill/>
          <a:ln w="9525">
            <a:noFill/>
            <a:miter lim="800000"/>
            <a:headEnd/>
            <a:tailEnd/>
          </a:ln>
        </p:spPr>
        <p:txBody>
          <a:bodyPr wrap="none">
            <a:spAutoFit/>
          </a:bodyPr>
          <a:lstStyle/>
          <a:p>
            <a:pPr algn="l">
              <a:spcBef>
                <a:spcPct val="0"/>
              </a:spcBef>
              <a:buFontTx/>
              <a:buNone/>
            </a:pPr>
            <a:r>
              <a:rPr lang="zh-CN" altLang="en-US" sz="14200" b="1">
                <a:ea typeface="Dotum" pitchFamily="34" charset="-127"/>
              </a:rPr>
              <a:t>？</a:t>
            </a:r>
          </a:p>
        </p:txBody>
      </p:sp>
      <p:sp>
        <p:nvSpPr>
          <p:cNvPr id="17" name="Text Box 16"/>
          <p:cNvSpPr txBox="1">
            <a:spLocks noChangeArrowheads="1"/>
          </p:cNvSpPr>
          <p:nvPr/>
        </p:nvSpPr>
        <p:spPr bwMode="auto">
          <a:xfrm>
            <a:off x="1908175" y="2079610"/>
            <a:ext cx="1954213" cy="2255838"/>
          </a:xfrm>
          <a:prstGeom prst="rect">
            <a:avLst/>
          </a:prstGeom>
          <a:noFill/>
          <a:ln w="9525">
            <a:noFill/>
            <a:miter lim="800000"/>
            <a:headEnd/>
            <a:tailEnd/>
          </a:ln>
        </p:spPr>
        <p:txBody>
          <a:bodyPr wrap="none">
            <a:spAutoFit/>
          </a:bodyPr>
          <a:lstStyle/>
          <a:p>
            <a:pPr algn="l">
              <a:spcBef>
                <a:spcPct val="0"/>
              </a:spcBef>
              <a:buFontTx/>
              <a:buNone/>
            </a:pPr>
            <a:r>
              <a:rPr lang="zh-CN" altLang="en-US" sz="14200" b="1">
                <a:ea typeface="Dotum" pitchFamily="34" charset="-127"/>
              </a:rPr>
              <a:t>？</a:t>
            </a:r>
          </a:p>
        </p:txBody>
      </p:sp>
      <p:sp>
        <p:nvSpPr>
          <p:cNvPr id="18" name="Text Box 17"/>
          <p:cNvSpPr txBox="1">
            <a:spLocks noChangeArrowheads="1"/>
          </p:cNvSpPr>
          <p:nvPr/>
        </p:nvSpPr>
        <p:spPr bwMode="auto">
          <a:xfrm>
            <a:off x="1908175" y="3911585"/>
            <a:ext cx="1954213" cy="2255838"/>
          </a:xfrm>
          <a:prstGeom prst="rect">
            <a:avLst/>
          </a:prstGeom>
          <a:noFill/>
          <a:ln w="9525">
            <a:noFill/>
            <a:miter lim="800000"/>
            <a:headEnd/>
            <a:tailEnd/>
          </a:ln>
        </p:spPr>
        <p:txBody>
          <a:bodyPr wrap="none">
            <a:spAutoFit/>
          </a:bodyPr>
          <a:lstStyle/>
          <a:p>
            <a:pPr algn="l">
              <a:spcBef>
                <a:spcPct val="0"/>
              </a:spcBef>
              <a:buFontTx/>
              <a:buNone/>
            </a:pPr>
            <a:r>
              <a:rPr lang="zh-CN" altLang="en-US" sz="14200" b="1">
                <a:ea typeface="Dotum" pitchFamily="34" charset="-127"/>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style.rotation</p:attrName>
                                        </p:attrNameLst>
                                      </p:cBhvr>
                                      <p:tavLst>
                                        <p:tav tm="0">
                                          <p:val>
                                            <p:fltVal val="720"/>
                                          </p:val>
                                        </p:tav>
                                        <p:tav tm="100000">
                                          <p:val>
                                            <p:fltVal val="0"/>
                                          </p:val>
                                        </p:tav>
                                      </p:tavLst>
                                    </p:anim>
                                    <p:anim calcmode="lin" valueType="num">
                                      <p:cBhvr>
                                        <p:cTn id="9" dur="500" fill="hold"/>
                                        <p:tgtEl>
                                          <p:spTgt spid="15"/>
                                        </p:tgtEl>
                                        <p:attrNameLst>
                                          <p:attrName>ppt_h</p:attrName>
                                        </p:attrNameLst>
                                      </p:cBhvr>
                                      <p:tavLst>
                                        <p:tav tm="0">
                                          <p:val>
                                            <p:fltVal val="0"/>
                                          </p:val>
                                        </p:tav>
                                        <p:tav tm="100000">
                                          <p:val>
                                            <p:strVal val="#ppt_h"/>
                                          </p:val>
                                        </p:tav>
                                      </p:tavLst>
                                    </p:anim>
                                    <p:anim calcmode="lin" valueType="num">
                                      <p:cBhvr>
                                        <p:cTn id="10" dur="500" fill="hold"/>
                                        <p:tgtEl>
                                          <p:spTgt spid="15"/>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style.rotation</p:attrName>
                                        </p:attrNameLst>
                                      </p:cBhvr>
                                      <p:tavLst>
                                        <p:tav tm="0">
                                          <p:val>
                                            <p:fltVal val="720"/>
                                          </p:val>
                                        </p:tav>
                                        <p:tav tm="100000">
                                          <p:val>
                                            <p:fltVal val="0"/>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 calcmode="lin" valueType="num">
                                      <p:cBhvr>
                                        <p:cTn id="16" dur="500" fill="hold"/>
                                        <p:tgtEl>
                                          <p:spTgt spid="16"/>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35"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anim calcmode="lin" valueType="num">
                                      <p:cBhvr>
                                        <p:cTn id="22" dur="500" fill="hold"/>
                                        <p:tgtEl>
                                          <p:spTgt spid="17"/>
                                        </p:tgtEl>
                                        <p:attrNameLst>
                                          <p:attrName>style.rotation</p:attrName>
                                        </p:attrNameLst>
                                      </p:cBhvr>
                                      <p:tavLst>
                                        <p:tav tm="0">
                                          <p:val>
                                            <p:fltVal val="720"/>
                                          </p:val>
                                        </p:tav>
                                        <p:tav tm="100000">
                                          <p:val>
                                            <p:fltVal val="0"/>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 calcmode="lin" valueType="num">
                                      <p:cBhvr>
                                        <p:cTn id="24" dur="500" fill="hold"/>
                                        <p:tgtEl>
                                          <p:spTgt spid="17"/>
                                        </p:tgtEl>
                                        <p:attrNameLst>
                                          <p:attrName>ppt_w</p:attrName>
                                        </p:attrNameLst>
                                      </p:cBhvr>
                                      <p:tavLst>
                                        <p:tav tm="0">
                                          <p:val>
                                            <p:fltVal val="0"/>
                                          </p:val>
                                        </p:tav>
                                        <p:tav tm="100000">
                                          <p:val>
                                            <p:strVal val="#ppt_w"/>
                                          </p:val>
                                        </p:tav>
                                      </p:tavLst>
                                    </p:anim>
                                  </p:childTnLst>
                                </p:cTn>
                              </p:par>
                              <p:par>
                                <p:cTn id="25" presetID="35"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anim calcmode="lin" valueType="num">
                                      <p:cBhvr>
                                        <p:cTn id="28" dur="500" fill="hold"/>
                                        <p:tgtEl>
                                          <p:spTgt spid="18"/>
                                        </p:tgtEl>
                                        <p:attrNameLst>
                                          <p:attrName>style.rotation</p:attrName>
                                        </p:attrNameLst>
                                      </p:cBhvr>
                                      <p:tavLst>
                                        <p:tav tm="0">
                                          <p:val>
                                            <p:fltVal val="720"/>
                                          </p:val>
                                        </p:tav>
                                        <p:tav tm="100000">
                                          <p:val>
                                            <p:fltVal val="0"/>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 calcmode="lin" valueType="num">
                                      <p:cBhvr>
                                        <p:cTn id="30" dur="500" fill="hold"/>
                                        <p:tgtEl>
                                          <p:spTgt spid="1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第四季关注重点</a:t>
            </a:r>
          </a:p>
        </p:txBody>
      </p:sp>
      <p:sp>
        <p:nvSpPr>
          <p:cNvPr id="3" name="内容占位符 2"/>
          <p:cNvSpPr>
            <a:spLocks noGrp="1"/>
          </p:cNvSpPr>
          <p:nvPr>
            <p:ph idx="1"/>
          </p:nvPr>
        </p:nvSpPr>
        <p:spPr/>
        <p:txBody>
          <a:bodyPr/>
          <a:lstStyle/>
          <a:p>
            <a:pPr>
              <a:buFont typeface="Wingdings" pitchFamily="2" charset="2"/>
              <a:buChar char="l"/>
            </a:pPr>
            <a:r>
              <a:rPr lang="zh-CN" altLang="en-US" sz="2800" dirty="0">
                <a:latin typeface="楷体_GB2312" pitchFamily="49" charset="-122"/>
                <a:ea typeface="楷体_GB2312" pitchFamily="49" charset="-122"/>
              </a:rPr>
              <a:t>现金流</a:t>
            </a:r>
            <a:endParaRPr lang="en-US" altLang="zh-CN" sz="2800" dirty="0">
              <a:latin typeface="楷体_GB2312" pitchFamily="49" charset="-122"/>
              <a:ea typeface="楷体_GB2312" pitchFamily="49" charset="-122"/>
            </a:endParaRPr>
          </a:p>
          <a:p>
            <a:pPr lvl="1">
              <a:buFont typeface="Wingdings" pitchFamily="2" charset="2"/>
              <a:buChar char="l"/>
            </a:pPr>
            <a:r>
              <a:rPr lang="zh-CN" altLang="en-US" sz="2400" dirty="0">
                <a:latin typeface="楷体_GB2312" pitchFamily="49" charset="-122"/>
                <a:ea typeface="楷体_GB2312" pitchFamily="49" charset="-122"/>
              </a:rPr>
              <a:t>特别是一季度有借款的公司，加上应付三季度的原料款，在四季度的资金链会较为紧张</a:t>
            </a:r>
            <a:endParaRPr lang="en-US" altLang="zh-CN" sz="2400" dirty="0">
              <a:latin typeface="楷体_GB2312" pitchFamily="49" charset="-122"/>
              <a:ea typeface="楷体_GB2312" pitchFamily="49" charset="-122"/>
            </a:endParaRPr>
          </a:p>
          <a:p>
            <a:pPr>
              <a:buFont typeface="Wingdings" pitchFamily="2" charset="2"/>
              <a:buChar char="l"/>
            </a:pPr>
            <a:r>
              <a:rPr lang="zh-CN" altLang="en-US" sz="2800" dirty="0">
                <a:latin typeface="楷体_GB2312" pitchFamily="49" charset="-122"/>
                <a:ea typeface="楷体_GB2312" pitchFamily="49" charset="-122"/>
              </a:rPr>
              <a:t>产品线</a:t>
            </a:r>
            <a:endParaRPr lang="en-US" altLang="zh-CN" sz="2800" dirty="0">
              <a:latin typeface="楷体_GB2312" pitchFamily="49" charset="-122"/>
              <a:ea typeface="楷体_GB2312" pitchFamily="49" charset="-122"/>
            </a:endParaRPr>
          </a:p>
          <a:p>
            <a:pPr lvl="1">
              <a:buFont typeface="Wingdings" pitchFamily="2" charset="2"/>
              <a:buChar char="l"/>
            </a:pPr>
            <a:r>
              <a:rPr lang="zh-CN" altLang="en-US" sz="2400" dirty="0">
                <a:latin typeface="楷体_GB2312" pitchFamily="49" charset="-122"/>
                <a:ea typeface="楷体_GB2312" pitchFamily="49" charset="-122"/>
              </a:rPr>
              <a:t>如果全面开发，三个产品线到四季度全面开放</a:t>
            </a:r>
            <a:endParaRPr lang="en-US" altLang="zh-CN" sz="2400" dirty="0">
              <a:latin typeface="楷体_GB2312" pitchFamily="49" charset="-122"/>
              <a:ea typeface="楷体_GB2312" pitchFamily="49" charset="-122"/>
            </a:endParaRPr>
          </a:p>
          <a:p>
            <a:pPr>
              <a:buFont typeface="Wingdings" pitchFamily="2" charset="2"/>
              <a:buChar char="l"/>
            </a:pPr>
            <a:r>
              <a:rPr lang="zh-CN" altLang="en-US" sz="2800" dirty="0">
                <a:latin typeface="楷体_GB2312" pitchFamily="49" charset="-122"/>
                <a:ea typeface="楷体_GB2312" pitchFamily="49" charset="-122"/>
              </a:rPr>
              <a:t>生产线配置</a:t>
            </a:r>
            <a:endParaRPr lang="en-US" altLang="zh-CN" sz="2800" dirty="0">
              <a:latin typeface="楷体_GB2312" pitchFamily="49" charset="-122"/>
              <a:ea typeface="楷体_GB2312" pitchFamily="49" charset="-122"/>
            </a:endParaRPr>
          </a:p>
          <a:p>
            <a:pPr lvl="1">
              <a:buFont typeface="Wingdings" pitchFamily="2" charset="2"/>
              <a:buChar char="l"/>
            </a:pPr>
            <a:r>
              <a:rPr lang="zh-CN" altLang="en-US" sz="2400" dirty="0">
                <a:latin typeface="楷体_GB2312" pitchFamily="49" charset="-122"/>
                <a:ea typeface="楷体_GB2312" pitchFamily="49" charset="-122"/>
              </a:rPr>
              <a:t>如何配置生产线才能更好的满足多产品生产</a:t>
            </a:r>
            <a:endParaRPr lang="en-US" altLang="zh-CN" sz="2400" dirty="0">
              <a:latin typeface="楷体_GB2312" pitchFamily="49" charset="-122"/>
              <a:ea typeface="楷体_GB2312" pitchFamily="49" charset="-122"/>
            </a:endParaRPr>
          </a:p>
          <a:p>
            <a:pPr>
              <a:buFont typeface="Wingdings" pitchFamily="2" charset="2"/>
              <a:buChar char="l"/>
            </a:pPr>
            <a:r>
              <a:rPr lang="zh-CN" altLang="en-US" sz="2800" dirty="0">
                <a:latin typeface="楷体_GB2312" pitchFamily="49" charset="-122"/>
                <a:ea typeface="楷体_GB2312" pitchFamily="49" charset="-122"/>
              </a:rPr>
              <a:t>经营目标</a:t>
            </a:r>
            <a:endParaRPr lang="en-US" altLang="zh-CN" sz="2800" dirty="0">
              <a:latin typeface="楷体_GB2312" pitchFamily="49" charset="-122"/>
              <a:ea typeface="楷体_GB2312" pitchFamily="49" charset="-122"/>
            </a:endParaRPr>
          </a:p>
          <a:p>
            <a:pPr lvl="1">
              <a:buFont typeface="Wingdings" pitchFamily="2" charset="2"/>
              <a:buChar char="l"/>
            </a:pPr>
            <a:r>
              <a:rPr lang="zh-CN" altLang="en-US" sz="2400" dirty="0">
                <a:latin typeface="楷体_GB2312" pitchFamily="49" charset="-122"/>
                <a:ea typeface="楷体_GB2312" pitchFamily="49" charset="-122"/>
              </a:rPr>
              <a:t>本季末达到累计盈亏平衡，争取有利润</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第四季教师点评</a:t>
            </a:r>
          </a:p>
        </p:txBody>
      </p:sp>
      <p:sp>
        <p:nvSpPr>
          <p:cNvPr id="3" name="内容占位符 2"/>
          <p:cNvSpPr>
            <a:spLocks noGrp="1"/>
          </p:cNvSpPr>
          <p:nvPr>
            <p:ph idx="1"/>
          </p:nvPr>
        </p:nvSpPr>
        <p:spPr>
          <a:xfrm>
            <a:off x="714348" y="1285860"/>
            <a:ext cx="7715304" cy="4879975"/>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各公司市场占有率分析</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各公司收入与利润情况分析</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各公司细分市场策略分析</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产品报价分析、广告效应分析，如何合理预测销售量</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关注各公司现金流量变化</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各小组分享经验与教训</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标题 1"/>
          <p:cNvSpPr>
            <a:spLocks noGrp="1"/>
          </p:cNvSpPr>
          <p:nvPr>
            <p:ph type="title"/>
          </p:nvPr>
        </p:nvSpPr>
        <p:spPr>
          <a:xfrm>
            <a:off x="808038" y="209533"/>
            <a:ext cx="8335962" cy="862013"/>
          </a:xfrm>
        </p:spPr>
        <p:txBody>
          <a:bodyPr/>
          <a:lstStyle/>
          <a:p>
            <a:r>
              <a:rPr lang="zh-CN" altLang="en-US" dirty="0">
                <a:latin typeface="华文楷体" pitchFamily="2" charset="-122"/>
                <a:ea typeface="华文楷体" pitchFamily="2" charset="-122"/>
              </a:rPr>
              <a:t>如何改进管理提升绩效</a:t>
            </a:r>
          </a:p>
        </p:txBody>
      </p:sp>
      <p:grpSp>
        <p:nvGrpSpPr>
          <p:cNvPr id="2" name="组合 41"/>
          <p:cNvGrpSpPr>
            <a:grpSpLocks/>
          </p:cNvGrpSpPr>
          <p:nvPr/>
        </p:nvGrpSpPr>
        <p:grpSpPr bwMode="auto">
          <a:xfrm>
            <a:off x="285750" y="1285875"/>
            <a:ext cx="8763000" cy="4800600"/>
            <a:chOff x="285750" y="1285875"/>
            <a:chExt cx="8763000" cy="4800600"/>
          </a:xfrm>
        </p:grpSpPr>
        <p:sp>
          <p:nvSpPr>
            <p:cNvPr id="43" name="Rectangle 1030"/>
            <p:cNvSpPr>
              <a:spLocks noChangeArrowheads="1"/>
            </p:cNvSpPr>
            <p:nvPr/>
          </p:nvSpPr>
          <p:spPr bwMode="ltGray">
            <a:xfrm>
              <a:off x="307975" y="1670050"/>
              <a:ext cx="1382713" cy="533400"/>
            </a:xfrm>
            <a:prstGeom prst="rect">
              <a:avLst/>
            </a:prstGeom>
            <a:solidFill>
              <a:srgbClr val="FF0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defRPr/>
              </a:pPr>
              <a:r>
                <a:rPr lang="zh-CN" altLang="en-US" sz="2400" b="1" dirty="0">
                  <a:solidFill>
                    <a:schemeClr val="bg1"/>
                  </a:solidFill>
                  <a:latin typeface="华文楷体" pitchFamily="2" charset="-122"/>
                  <a:ea typeface="华文楷体" pitchFamily="2" charset="-122"/>
                </a:rPr>
                <a:t>管理分析</a:t>
              </a:r>
            </a:p>
          </p:txBody>
        </p:sp>
        <p:sp>
          <p:nvSpPr>
            <p:cNvPr id="44" name="AutoShape 1032"/>
            <p:cNvSpPr>
              <a:spLocks noChangeArrowheads="1"/>
            </p:cNvSpPr>
            <p:nvPr/>
          </p:nvSpPr>
          <p:spPr bwMode="ltGray">
            <a:xfrm>
              <a:off x="2038350" y="1625600"/>
              <a:ext cx="144780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defRPr/>
              </a:pPr>
              <a:r>
                <a:rPr lang="zh-CN" altLang="en-US" sz="2000" b="1" dirty="0">
                  <a:solidFill>
                    <a:schemeClr val="tx2"/>
                  </a:solidFill>
                  <a:latin typeface="华文楷体" pitchFamily="2" charset="-122"/>
                  <a:ea typeface="华文楷体" pitchFamily="2" charset="-122"/>
                </a:rPr>
                <a:t>成本太高</a:t>
              </a:r>
            </a:p>
          </p:txBody>
        </p:sp>
        <p:sp>
          <p:nvSpPr>
            <p:cNvPr id="45" name="AutoShape 1033"/>
            <p:cNvSpPr>
              <a:spLocks noChangeArrowheads="1"/>
            </p:cNvSpPr>
            <p:nvPr/>
          </p:nvSpPr>
          <p:spPr bwMode="ltGray">
            <a:xfrm>
              <a:off x="285750" y="2562225"/>
              <a:ext cx="142875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defRPr/>
              </a:pPr>
              <a:r>
                <a:rPr lang="zh-CN" altLang="en-US" sz="2000" b="1" dirty="0">
                  <a:solidFill>
                    <a:schemeClr val="tx2"/>
                  </a:solidFill>
                  <a:latin typeface="华文楷体" pitchFamily="2" charset="-122"/>
                  <a:ea typeface="华文楷体" pitchFamily="2" charset="-122"/>
                </a:rPr>
                <a:t>销售不足</a:t>
              </a:r>
            </a:p>
          </p:txBody>
        </p:sp>
        <p:sp>
          <p:nvSpPr>
            <p:cNvPr id="46" name="Text Box 1041"/>
            <p:cNvSpPr txBox="1">
              <a:spLocks noChangeArrowheads="1"/>
            </p:cNvSpPr>
            <p:nvPr/>
          </p:nvSpPr>
          <p:spPr bwMode="ltGray">
            <a:xfrm>
              <a:off x="2071688" y="2571750"/>
              <a:ext cx="336550"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anchor="ctr">
              <a:spAutoFit/>
            </a:bodyPr>
            <a:lstStyle/>
            <a:p>
              <a:pPr algn="ctr">
                <a:spcBef>
                  <a:spcPct val="50000"/>
                </a:spcBef>
                <a:defRPr/>
              </a:pPr>
              <a:r>
                <a:rPr lang="zh-CN" altLang="en-US" sz="1600" b="1" dirty="0">
                  <a:solidFill>
                    <a:schemeClr val="tx2"/>
                  </a:solidFill>
                  <a:latin typeface="华文楷体" pitchFamily="2" charset="-122"/>
                  <a:ea typeface="华文楷体" pitchFamily="2" charset="-122"/>
                </a:rPr>
                <a:t>否</a:t>
              </a:r>
            </a:p>
          </p:txBody>
        </p:sp>
        <p:sp>
          <p:nvSpPr>
            <p:cNvPr id="47" name="Text Box 1055"/>
            <p:cNvSpPr txBox="1">
              <a:spLocks noChangeArrowheads="1"/>
            </p:cNvSpPr>
            <p:nvPr/>
          </p:nvSpPr>
          <p:spPr bwMode="ltGray">
            <a:xfrm>
              <a:off x="3571875" y="3090863"/>
              <a:ext cx="800100" cy="338137"/>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defRPr/>
              </a:pPr>
              <a:r>
                <a:rPr lang="zh-CN" altLang="en-US" sz="1600" b="1" dirty="0">
                  <a:solidFill>
                    <a:schemeClr val="tx2"/>
                  </a:solidFill>
                  <a:latin typeface="华文楷体" pitchFamily="2" charset="-122"/>
                  <a:ea typeface="华文楷体" pitchFamily="2" charset="-122"/>
                </a:rPr>
                <a:t>不充分</a:t>
              </a:r>
            </a:p>
          </p:txBody>
        </p:sp>
        <p:sp>
          <p:nvSpPr>
            <p:cNvPr id="48" name="Line 1054"/>
            <p:cNvSpPr>
              <a:spLocks noChangeShapeType="1"/>
            </p:cNvSpPr>
            <p:nvPr/>
          </p:nvSpPr>
          <p:spPr bwMode="ltGray">
            <a:xfrm>
              <a:off x="3486150" y="3400425"/>
              <a:ext cx="1295400"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defRPr/>
              </a:pPr>
              <a:endParaRPr lang="zh-CN" altLang="en-US" sz="1600" b="1">
                <a:solidFill>
                  <a:schemeClr val="tx2"/>
                </a:solidFill>
                <a:latin typeface="华文楷体" pitchFamily="2" charset="-122"/>
                <a:ea typeface="华文楷体" pitchFamily="2" charset="-122"/>
              </a:endParaRPr>
            </a:p>
          </p:txBody>
        </p:sp>
        <p:sp>
          <p:nvSpPr>
            <p:cNvPr id="49" name="AutoShape 1056"/>
            <p:cNvSpPr>
              <a:spLocks noChangeArrowheads="1"/>
            </p:cNvSpPr>
            <p:nvPr/>
          </p:nvSpPr>
          <p:spPr bwMode="ltGray">
            <a:xfrm>
              <a:off x="4781550" y="3171825"/>
              <a:ext cx="1600200" cy="381000"/>
            </a:xfrm>
            <a:prstGeom prst="flowChartTerminator">
              <a:avLst/>
            </a:prstGeom>
            <a:solidFill>
              <a:srgbClr val="FFCCFF"/>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defRPr/>
              </a:pPr>
              <a:r>
                <a:rPr lang="zh-CN" altLang="en-US" sz="2000" b="1" dirty="0">
                  <a:solidFill>
                    <a:schemeClr val="tx2"/>
                  </a:solidFill>
                  <a:latin typeface="华文楷体" pitchFamily="2" charset="-122"/>
                  <a:ea typeface="华文楷体" pitchFamily="2" charset="-122"/>
                </a:rPr>
                <a:t>行业调整</a:t>
              </a:r>
            </a:p>
          </p:txBody>
        </p:sp>
        <p:sp>
          <p:nvSpPr>
            <p:cNvPr id="50" name="Text Box 1051"/>
            <p:cNvSpPr txBox="1">
              <a:spLocks noChangeArrowheads="1"/>
            </p:cNvSpPr>
            <p:nvPr/>
          </p:nvSpPr>
          <p:spPr bwMode="ltGray">
            <a:xfrm>
              <a:off x="1285875" y="3090863"/>
              <a:ext cx="390525" cy="338137"/>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defRPr/>
              </a:pPr>
              <a:r>
                <a:rPr lang="zh-CN" altLang="en-US" sz="1600" b="1" dirty="0">
                  <a:solidFill>
                    <a:schemeClr val="tx2"/>
                  </a:solidFill>
                  <a:latin typeface="华文楷体" pitchFamily="2" charset="-122"/>
                  <a:ea typeface="华文楷体" pitchFamily="2" charset="-122"/>
                </a:rPr>
                <a:t>是</a:t>
              </a:r>
            </a:p>
          </p:txBody>
        </p:sp>
        <p:sp>
          <p:nvSpPr>
            <p:cNvPr id="51" name="AutoShape 1059"/>
            <p:cNvSpPr>
              <a:spLocks noChangeArrowheads="1"/>
            </p:cNvSpPr>
            <p:nvPr/>
          </p:nvSpPr>
          <p:spPr bwMode="ltGray">
            <a:xfrm>
              <a:off x="2038350" y="3095625"/>
              <a:ext cx="144780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defRPr/>
              </a:pPr>
              <a:r>
                <a:rPr lang="zh-CN" altLang="en-US" sz="2000" b="1" dirty="0">
                  <a:solidFill>
                    <a:schemeClr val="tx2"/>
                  </a:solidFill>
                  <a:latin typeface="华文楷体" pitchFamily="2" charset="-122"/>
                  <a:ea typeface="华文楷体" pitchFamily="2" charset="-122"/>
                </a:rPr>
                <a:t>行业空间</a:t>
              </a:r>
            </a:p>
          </p:txBody>
        </p:sp>
        <p:sp>
          <p:nvSpPr>
            <p:cNvPr id="57" name="Line 1057"/>
            <p:cNvSpPr>
              <a:spLocks noChangeShapeType="1"/>
            </p:cNvSpPr>
            <p:nvPr/>
          </p:nvSpPr>
          <p:spPr bwMode="ltGray">
            <a:xfrm>
              <a:off x="2760663" y="3730625"/>
              <a:ext cx="0" cy="22860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defRPr/>
              </a:pPr>
              <a:endParaRPr lang="zh-CN" altLang="en-US" sz="1600" b="1">
                <a:solidFill>
                  <a:schemeClr val="tx2"/>
                </a:solidFill>
                <a:latin typeface="华文楷体" pitchFamily="2" charset="-122"/>
                <a:ea typeface="华文楷体" pitchFamily="2" charset="-122"/>
              </a:endParaRPr>
            </a:p>
          </p:txBody>
        </p:sp>
        <p:sp>
          <p:nvSpPr>
            <p:cNvPr id="60" name="Text Box 1058"/>
            <p:cNvSpPr txBox="1">
              <a:spLocks noChangeArrowheads="1"/>
            </p:cNvSpPr>
            <p:nvPr/>
          </p:nvSpPr>
          <p:spPr bwMode="ltGray">
            <a:xfrm>
              <a:off x="2724150" y="3629025"/>
              <a:ext cx="598488"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defRPr/>
              </a:pPr>
              <a:r>
                <a:rPr lang="zh-CN" altLang="en-US" sz="1600" b="1">
                  <a:solidFill>
                    <a:schemeClr val="tx2"/>
                  </a:solidFill>
                  <a:latin typeface="华文楷体" pitchFamily="2" charset="-122"/>
                  <a:ea typeface="华文楷体" pitchFamily="2" charset="-122"/>
                </a:rPr>
                <a:t>充分</a:t>
              </a:r>
            </a:p>
          </p:txBody>
        </p:sp>
        <p:sp>
          <p:nvSpPr>
            <p:cNvPr id="61" name="AutoShape 1060"/>
            <p:cNvSpPr>
              <a:spLocks noChangeArrowheads="1"/>
            </p:cNvSpPr>
            <p:nvPr/>
          </p:nvSpPr>
          <p:spPr bwMode="ltGray">
            <a:xfrm>
              <a:off x="2038350" y="3933825"/>
              <a:ext cx="144780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defRPr/>
              </a:pPr>
              <a:r>
                <a:rPr lang="zh-CN" altLang="en-US" sz="2000" b="1" dirty="0">
                  <a:solidFill>
                    <a:schemeClr val="tx2"/>
                  </a:solidFill>
                  <a:latin typeface="华文楷体" pitchFamily="2" charset="-122"/>
                  <a:ea typeface="华文楷体" pitchFamily="2" charset="-122"/>
                </a:rPr>
                <a:t>细分市场</a:t>
              </a:r>
            </a:p>
          </p:txBody>
        </p:sp>
        <p:sp>
          <p:nvSpPr>
            <p:cNvPr id="62" name="Text Box 1061"/>
            <p:cNvSpPr txBox="1">
              <a:spLocks noChangeArrowheads="1"/>
            </p:cNvSpPr>
            <p:nvPr/>
          </p:nvSpPr>
          <p:spPr bwMode="ltGray">
            <a:xfrm>
              <a:off x="3571875" y="3929063"/>
              <a:ext cx="800100" cy="338137"/>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defRPr/>
              </a:pPr>
              <a:r>
                <a:rPr lang="zh-CN" altLang="en-US" sz="1600" b="1" dirty="0">
                  <a:solidFill>
                    <a:schemeClr val="tx2"/>
                  </a:solidFill>
                  <a:latin typeface="华文楷体" pitchFamily="2" charset="-122"/>
                  <a:ea typeface="华文楷体" pitchFamily="2" charset="-122"/>
                </a:rPr>
                <a:t>不够大</a:t>
              </a:r>
            </a:p>
          </p:txBody>
        </p:sp>
        <p:sp>
          <p:nvSpPr>
            <p:cNvPr id="63" name="Line 1062"/>
            <p:cNvSpPr>
              <a:spLocks noChangeShapeType="1"/>
            </p:cNvSpPr>
            <p:nvPr/>
          </p:nvSpPr>
          <p:spPr bwMode="ltGray">
            <a:xfrm>
              <a:off x="3486150" y="4238625"/>
              <a:ext cx="1295400"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defRPr/>
              </a:pPr>
              <a:endParaRPr lang="zh-CN" altLang="en-US" sz="1600" b="1">
                <a:solidFill>
                  <a:schemeClr val="tx2"/>
                </a:solidFill>
                <a:latin typeface="华文楷体" pitchFamily="2" charset="-122"/>
                <a:ea typeface="华文楷体" pitchFamily="2" charset="-122"/>
              </a:endParaRPr>
            </a:p>
          </p:txBody>
        </p:sp>
        <p:sp>
          <p:nvSpPr>
            <p:cNvPr id="64" name="AutoShape 1063"/>
            <p:cNvSpPr>
              <a:spLocks noChangeArrowheads="1"/>
            </p:cNvSpPr>
            <p:nvPr/>
          </p:nvSpPr>
          <p:spPr bwMode="ltGray">
            <a:xfrm>
              <a:off x="4795838" y="4046538"/>
              <a:ext cx="1600200" cy="381000"/>
            </a:xfrm>
            <a:prstGeom prst="flowChartTerminator">
              <a:avLst/>
            </a:prstGeom>
            <a:solidFill>
              <a:srgbClr val="FFCCFF"/>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defRPr/>
              </a:pPr>
              <a:r>
                <a:rPr lang="zh-CN" altLang="en-US" sz="2000" b="1" dirty="0">
                  <a:solidFill>
                    <a:schemeClr val="tx2"/>
                  </a:solidFill>
                  <a:latin typeface="华文楷体" pitchFamily="2" charset="-122"/>
                  <a:ea typeface="华文楷体" pitchFamily="2" charset="-122"/>
                </a:rPr>
                <a:t>重新定位</a:t>
              </a:r>
            </a:p>
          </p:txBody>
        </p:sp>
        <p:sp>
          <p:nvSpPr>
            <p:cNvPr id="65" name="Text Box 1064"/>
            <p:cNvSpPr txBox="1">
              <a:spLocks noChangeArrowheads="1"/>
            </p:cNvSpPr>
            <p:nvPr/>
          </p:nvSpPr>
          <p:spPr bwMode="ltGray">
            <a:xfrm>
              <a:off x="2800350" y="4543425"/>
              <a:ext cx="598488"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defRPr/>
              </a:pPr>
              <a:r>
                <a:rPr lang="zh-CN" altLang="en-US" sz="1600" b="1" dirty="0">
                  <a:solidFill>
                    <a:schemeClr val="tx2"/>
                  </a:solidFill>
                  <a:latin typeface="华文楷体" pitchFamily="2" charset="-122"/>
                  <a:ea typeface="华文楷体" pitchFamily="2" charset="-122"/>
                </a:rPr>
                <a:t>够大</a:t>
              </a:r>
            </a:p>
          </p:txBody>
        </p:sp>
        <p:sp>
          <p:nvSpPr>
            <p:cNvPr id="66" name="Line 1066"/>
            <p:cNvSpPr>
              <a:spLocks noChangeShapeType="1"/>
            </p:cNvSpPr>
            <p:nvPr/>
          </p:nvSpPr>
          <p:spPr bwMode="ltGray">
            <a:xfrm>
              <a:off x="2774950" y="4554538"/>
              <a:ext cx="0" cy="22860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defRPr/>
              </a:pPr>
              <a:endParaRPr lang="zh-CN" altLang="en-US" sz="1600" b="1">
                <a:solidFill>
                  <a:schemeClr val="tx2"/>
                </a:solidFill>
                <a:latin typeface="华文楷体" pitchFamily="2" charset="-122"/>
                <a:ea typeface="华文楷体" pitchFamily="2" charset="-122"/>
              </a:endParaRPr>
            </a:p>
          </p:txBody>
        </p:sp>
        <p:sp>
          <p:nvSpPr>
            <p:cNvPr id="67" name="AutoShape 1067"/>
            <p:cNvSpPr>
              <a:spLocks noChangeArrowheads="1"/>
            </p:cNvSpPr>
            <p:nvPr/>
          </p:nvSpPr>
          <p:spPr bwMode="ltGray">
            <a:xfrm>
              <a:off x="2038350" y="4772025"/>
              <a:ext cx="144780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defRPr/>
              </a:pPr>
              <a:r>
                <a:rPr lang="zh-CN" altLang="en-US" sz="2000" b="1" dirty="0">
                  <a:solidFill>
                    <a:schemeClr val="tx2"/>
                  </a:solidFill>
                  <a:latin typeface="华文楷体" pitchFamily="2" charset="-122"/>
                  <a:ea typeface="华文楷体" pitchFamily="2" charset="-122"/>
                </a:rPr>
                <a:t>竞争能力</a:t>
              </a:r>
            </a:p>
          </p:txBody>
        </p:sp>
        <p:sp>
          <p:nvSpPr>
            <p:cNvPr id="68" name="Text Box 1071"/>
            <p:cNvSpPr txBox="1">
              <a:spLocks noChangeArrowheads="1"/>
            </p:cNvSpPr>
            <p:nvPr/>
          </p:nvSpPr>
          <p:spPr bwMode="ltGray">
            <a:xfrm>
              <a:off x="3562350" y="4786313"/>
              <a:ext cx="800100" cy="338137"/>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defRPr/>
              </a:pPr>
              <a:r>
                <a:rPr lang="zh-CN" altLang="en-US" sz="1600" b="1" dirty="0">
                  <a:solidFill>
                    <a:schemeClr val="tx2"/>
                  </a:solidFill>
                  <a:latin typeface="华文楷体" pitchFamily="2" charset="-122"/>
                  <a:ea typeface="华文楷体" pitchFamily="2" charset="-122"/>
                </a:rPr>
                <a:t>不够强</a:t>
              </a:r>
            </a:p>
          </p:txBody>
        </p:sp>
        <p:sp>
          <p:nvSpPr>
            <p:cNvPr id="69" name="Line 1072"/>
            <p:cNvSpPr>
              <a:spLocks noChangeShapeType="1"/>
            </p:cNvSpPr>
            <p:nvPr/>
          </p:nvSpPr>
          <p:spPr bwMode="ltGray">
            <a:xfrm>
              <a:off x="3486150" y="5076825"/>
              <a:ext cx="1295400"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defRPr/>
              </a:pPr>
              <a:endParaRPr lang="zh-CN" altLang="en-US" sz="1600" b="1">
                <a:solidFill>
                  <a:schemeClr val="tx2"/>
                </a:solidFill>
                <a:latin typeface="华文楷体" pitchFamily="2" charset="-122"/>
                <a:ea typeface="华文楷体" pitchFamily="2" charset="-122"/>
              </a:endParaRPr>
            </a:p>
          </p:txBody>
        </p:sp>
        <p:sp>
          <p:nvSpPr>
            <p:cNvPr id="70" name="AutoShape 1074"/>
            <p:cNvSpPr>
              <a:spLocks noChangeArrowheads="1"/>
            </p:cNvSpPr>
            <p:nvPr/>
          </p:nvSpPr>
          <p:spPr bwMode="ltGray">
            <a:xfrm>
              <a:off x="4781550" y="4772025"/>
              <a:ext cx="144780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defRPr/>
              </a:pPr>
              <a:r>
                <a:rPr lang="zh-CN" altLang="en-US" sz="2000" b="1" dirty="0">
                  <a:solidFill>
                    <a:schemeClr val="tx2"/>
                  </a:solidFill>
                  <a:latin typeface="华文楷体" pitchFamily="2" charset="-122"/>
                  <a:ea typeface="华文楷体" pitchFamily="2" charset="-122"/>
                </a:rPr>
                <a:t>内部改进</a:t>
              </a:r>
            </a:p>
          </p:txBody>
        </p:sp>
        <p:sp>
          <p:nvSpPr>
            <p:cNvPr id="74" name="Text Box 1079"/>
            <p:cNvSpPr txBox="1">
              <a:spLocks noChangeArrowheads="1"/>
            </p:cNvSpPr>
            <p:nvPr/>
          </p:nvSpPr>
          <p:spPr bwMode="ltGray">
            <a:xfrm>
              <a:off x="6272213" y="4786313"/>
              <a:ext cx="800100" cy="338137"/>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defRPr/>
              </a:pPr>
              <a:r>
                <a:rPr lang="zh-CN" altLang="en-US" sz="1600" b="1" dirty="0">
                  <a:solidFill>
                    <a:schemeClr val="tx2"/>
                  </a:solidFill>
                  <a:latin typeface="华文楷体" pitchFamily="2" charset="-122"/>
                  <a:ea typeface="华文楷体" pitchFamily="2" charset="-122"/>
                </a:rPr>
                <a:t>没可能</a:t>
              </a:r>
            </a:p>
          </p:txBody>
        </p:sp>
        <p:sp>
          <p:nvSpPr>
            <p:cNvPr id="77" name="Line 1080"/>
            <p:cNvSpPr>
              <a:spLocks noChangeShapeType="1"/>
            </p:cNvSpPr>
            <p:nvPr/>
          </p:nvSpPr>
          <p:spPr bwMode="ltGray">
            <a:xfrm>
              <a:off x="6229350" y="5076825"/>
              <a:ext cx="1295400"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defRPr/>
              </a:pPr>
              <a:endParaRPr lang="zh-CN" altLang="en-US" sz="1600" b="1">
                <a:solidFill>
                  <a:schemeClr val="tx2"/>
                </a:solidFill>
                <a:latin typeface="华文楷体" pitchFamily="2" charset="-122"/>
                <a:ea typeface="华文楷体" pitchFamily="2" charset="-122"/>
              </a:endParaRPr>
            </a:p>
          </p:txBody>
        </p:sp>
        <p:sp>
          <p:nvSpPr>
            <p:cNvPr id="78" name="AutoShape 1081"/>
            <p:cNvSpPr>
              <a:spLocks noChangeArrowheads="1"/>
            </p:cNvSpPr>
            <p:nvPr/>
          </p:nvSpPr>
          <p:spPr bwMode="ltGray">
            <a:xfrm>
              <a:off x="7524750" y="4772025"/>
              <a:ext cx="144780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defRPr/>
              </a:pPr>
              <a:r>
                <a:rPr lang="zh-CN" altLang="en-US" sz="2000" b="1" dirty="0">
                  <a:solidFill>
                    <a:schemeClr val="tx2"/>
                  </a:solidFill>
                  <a:latin typeface="华文楷体" pitchFamily="2" charset="-122"/>
                  <a:ea typeface="华文楷体" pitchFamily="2" charset="-122"/>
                </a:rPr>
                <a:t>对外合作</a:t>
              </a:r>
            </a:p>
          </p:txBody>
        </p:sp>
        <p:sp>
          <p:nvSpPr>
            <p:cNvPr id="84" name="Text Box 1082"/>
            <p:cNvSpPr txBox="1">
              <a:spLocks noChangeArrowheads="1"/>
            </p:cNvSpPr>
            <p:nvPr/>
          </p:nvSpPr>
          <p:spPr bwMode="ltGray">
            <a:xfrm>
              <a:off x="7500938" y="5357813"/>
              <a:ext cx="800100" cy="338137"/>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defRPr/>
              </a:pPr>
              <a:r>
                <a:rPr lang="zh-CN" altLang="en-US" sz="1600" b="1" dirty="0">
                  <a:solidFill>
                    <a:schemeClr val="tx2"/>
                  </a:solidFill>
                  <a:latin typeface="华文楷体" pitchFamily="2" charset="-122"/>
                  <a:ea typeface="华文楷体" pitchFamily="2" charset="-122"/>
                </a:rPr>
                <a:t>有可能</a:t>
              </a:r>
            </a:p>
          </p:txBody>
        </p:sp>
        <p:sp>
          <p:nvSpPr>
            <p:cNvPr id="86" name="Line 1083"/>
            <p:cNvSpPr>
              <a:spLocks noChangeShapeType="1"/>
            </p:cNvSpPr>
            <p:nvPr/>
          </p:nvSpPr>
          <p:spPr bwMode="ltGray">
            <a:xfrm>
              <a:off x="8247063" y="5391150"/>
              <a:ext cx="0" cy="306388"/>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defRPr/>
              </a:pPr>
              <a:endParaRPr lang="zh-CN" altLang="en-US" sz="1600" b="1">
                <a:solidFill>
                  <a:schemeClr val="tx2"/>
                </a:solidFill>
                <a:latin typeface="华文楷体" pitchFamily="2" charset="-122"/>
                <a:ea typeface="华文楷体" pitchFamily="2" charset="-122"/>
              </a:endParaRPr>
            </a:p>
          </p:txBody>
        </p:sp>
        <p:sp>
          <p:nvSpPr>
            <p:cNvPr id="88" name="AutoShape 1084"/>
            <p:cNvSpPr>
              <a:spLocks noChangeArrowheads="1"/>
            </p:cNvSpPr>
            <p:nvPr/>
          </p:nvSpPr>
          <p:spPr bwMode="ltGray">
            <a:xfrm>
              <a:off x="7448550" y="5686425"/>
              <a:ext cx="1600200" cy="400050"/>
            </a:xfrm>
            <a:prstGeom prst="flowChartProcess">
              <a:avLst/>
            </a:prstGeom>
            <a:solidFill>
              <a:srgbClr val="CCFFCC"/>
            </a:solidFill>
            <a:ln w="28575">
              <a:noFill/>
              <a:miter lim="800000"/>
              <a:headEnd/>
              <a:tailEnd/>
            </a:ln>
            <a:effectLst>
              <a:outerShdw blurRad="50800" dist="38100" dir="2700000" algn="tl" rotWithShape="0">
                <a:prstClr val="black">
                  <a:alpha val="40000"/>
                </a:prstClr>
              </a:outerShdw>
            </a:effectLst>
          </p:spPr>
          <p:txBody>
            <a:bodyPr anchor="ctr">
              <a:spAutoFit/>
            </a:bodyPr>
            <a:lstStyle/>
            <a:p>
              <a:pPr algn="ctr">
                <a:defRPr/>
              </a:pPr>
              <a:r>
                <a:rPr lang="zh-CN" altLang="en-US" sz="2000" b="1" dirty="0">
                  <a:solidFill>
                    <a:schemeClr val="tx2"/>
                  </a:solidFill>
                  <a:latin typeface="华文楷体" pitchFamily="2" charset="-122"/>
                  <a:ea typeface="华文楷体" pitchFamily="2" charset="-122"/>
                </a:rPr>
                <a:t>合作伙伴</a:t>
              </a:r>
            </a:p>
          </p:txBody>
        </p:sp>
        <p:sp>
          <p:nvSpPr>
            <p:cNvPr id="89" name="Text Box 1075"/>
            <p:cNvSpPr txBox="1">
              <a:spLocks noChangeArrowheads="1"/>
            </p:cNvSpPr>
            <p:nvPr/>
          </p:nvSpPr>
          <p:spPr bwMode="ltGray">
            <a:xfrm>
              <a:off x="5429250" y="5357813"/>
              <a:ext cx="800100" cy="338137"/>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defRPr/>
              </a:pPr>
              <a:r>
                <a:rPr lang="zh-CN" altLang="en-US" sz="1600" b="1" dirty="0">
                  <a:solidFill>
                    <a:schemeClr val="tx2"/>
                  </a:solidFill>
                  <a:latin typeface="华文楷体" pitchFamily="2" charset="-122"/>
                  <a:ea typeface="华文楷体" pitchFamily="2" charset="-122"/>
                </a:rPr>
                <a:t>有可能</a:t>
              </a:r>
            </a:p>
          </p:txBody>
        </p:sp>
        <p:sp>
          <p:nvSpPr>
            <p:cNvPr id="90" name="Line 1076"/>
            <p:cNvSpPr>
              <a:spLocks noChangeShapeType="1"/>
            </p:cNvSpPr>
            <p:nvPr/>
          </p:nvSpPr>
          <p:spPr bwMode="ltGray">
            <a:xfrm>
              <a:off x="5503863" y="5391150"/>
              <a:ext cx="0" cy="306388"/>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defRPr/>
              </a:pPr>
              <a:endParaRPr lang="zh-CN" altLang="en-US" sz="1600" b="1">
                <a:solidFill>
                  <a:schemeClr val="tx2"/>
                </a:solidFill>
                <a:latin typeface="华文楷体" pitchFamily="2" charset="-122"/>
                <a:ea typeface="华文楷体" pitchFamily="2" charset="-122"/>
              </a:endParaRPr>
            </a:p>
          </p:txBody>
        </p:sp>
        <p:sp>
          <p:nvSpPr>
            <p:cNvPr id="91" name="AutoShape 1077"/>
            <p:cNvSpPr>
              <a:spLocks noChangeArrowheads="1"/>
            </p:cNvSpPr>
            <p:nvPr/>
          </p:nvSpPr>
          <p:spPr bwMode="ltGray">
            <a:xfrm>
              <a:off x="4781550" y="5675313"/>
              <a:ext cx="1600200" cy="400050"/>
            </a:xfrm>
            <a:prstGeom prst="flowChartProcess">
              <a:avLst/>
            </a:prstGeom>
            <a:solidFill>
              <a:srgbClr val="CCFFCC"/>
            </a:solidFill>
            <a:ln w="28575">
              <a:noFill/>
              <a:miter lim="800000"/>
              <a:headEnd/>
              <a:tailEnd/>
            </a:ln>
            <a:effectLst>
              <a:outerShdw blurRad="50800" dist="38100" dir="2700000" algn="tl" rotWithShape="0">
                <a:prstClr val="black">
                  <a:alpha val="40000"/>
                </a:prstClr>
              </a:outerShdw>
            </a:effectLst>
          </p:spPr>
          <p:txBody>
            <a:bodyPr anchor="ctr">
              <a:spAutoFit/>
            </a:bodyPr>
            <a:lstStyle/>
            <a:p>
              <a:pPr algn="ctr">
                <a:defRPr/>
              </a:pPr>
              <a:r>
                <a:rPr lang="zh-CN" altLang="en-US" sz="2000" b="1" dirty="0">
                  <a:solidFill>
                    <a:schemeClr val="tx2"/>
                  </a:solidFill>
                  <a:latin typeface="华文楷体" pitchFamily="2" charset="-122"/>
                  <a:ea typeface="华文楷体" pitchFamily="2" charset="-122"/>
                </a:rPr>
                <a:t>快速改进</a:t>
              </a:r>
            </a:p>
          </p:txBody>
        </p:sp>
        <p:sp>
          <p:nvSpPr>
            <p:cNvPr id="92" name="Line 1078"/>
            <p:cNvSpPr>
              <a:spLocks noChangeShapeType="1"/>
            </p:cNvSpPr>
            <p:nvPr/>
          </p:nvSpPr>
          <p:spPr bwMode="ltGray">
            <a:xfrm>
              <a:off x="3562350" y="5838825"/>
              <a:ext cx="1219200" cy="0"/>
            </a:xfrm>
            <a:prstGeom prst="line">
              <a:avLst/>
            </a:prstGeom>
            <a:noFill/>
            <a:ln w="28575">
              <a:solidFill>
                <a:schemeClr val="tx2"/>
              </a:solidFill>
              <a:round/>
              <a:headEnd type="stealth" w="med" len="med"/>
              <a:tailEnd/>
            </a:ln>
            <a:effectLst>
              <a:outerShdw blurRad="50800" dist="38100" dir="2700000" algn="tl" rotWithShape="0">
                <a:prstClr val="black">
                  <a:alpha val="40000"/>
                </a:prstClr>
              </a:outerShdw>
            </a:effectLst>
          </p:spPr>
          <p:txBody>
            <a:bodyPr wrap="none" anchor="ctr"/>
            <a:lstStyle/>
            <a:p>
              <a:pPr algn="ctr">
                <a:defRPr/>
              </a:pPr>
              <a:endParaRPr lang="zh-CN" altLang="en-US" sz="1600" b="1">
                <a:solidFill>
                  <a:schemeClr val="tx2"/>
                </a:solidFill>
                <a:latin typeface="华文楷体" pitchFamily="2" charset="-122"/>
                <a:ea typeface="华文楷体" pitchFamily="2" charset="-122"/>
              </a:endParaRPr>
            </a:p>
          </p:txBody>
        </p:sp>
        <p:sp>
          <p:nvSpPr>
            <p:cNvPr id="93" name="Text Box 1086"/>
            <p:cNvSpPr txBox="1">
              <a:spLocks noChangeArrowheads="1"/>
            </p:cNvSpPr>
            <p:nvPr/>
          </p:nvSpPr>
          <p:spPr bwMode="ltGray">
            <a:xfrm>
              <a:off x="3690938" y="5519738"/>
              <a:ext cx="595312" cy="338137"/>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defRPr/>
              </a:pPr>
              <a:r>
                <a:rPr lang="zh-CN" altLang="en-US" sz="1600" b="1" dirty="0">
                  <a:solidFill>
                    <a:schemeClr val="tx2"/>
                  </a:solidFill>
                  <a:latin typeface="华文楷体" pitchFamily="2" charset="-122"/>
                  <a:ea typeface="华文楷体" pitchFamily="2" charset="-122"/>
                </a:rPr>
                <a:t>成功</a:t>
              </a:r>
            </a:p>
          </p:txBody>
        </p:sp>
        <p:sp>
          <p:nvSpPr>
            <p:cNvPr id="94" name="Line 1087"/>
            <p:cNvSpPr>
              <a:spLocks noChangeShapeType="1"/>
            </p:cNvSpPr>
            <p:nvPr/>
          </p:nvSpPr>
          <p:spPr bwMode="ltGray">
            <a:xfrm>
              <a:off x="4476750" y="4238625"/>
              <a:ext cx="0" cy="1600200"/>
            </a:xfrm>
            <a:prstGeom prst="line">
              <a:avLst/>
            </a:prstGeom>
            <a:noFill/>
            <a:ln w="28575">
              <a:solidFill>
                <a:schemeClr val="tx2"/>
              </a:solidFill>
              <a:round/>
              <a:headEnd/>
              <a:tailEnd/>
            </a:ln>
            <a:effectLst>
              <a:outerShdw blurRad="50800" dist="38100" dir="2700000" algn="tl" rotWithShape="0">
                <a:prstClr val="black">
                  <a:alpha val="40000"/>
                </a:prstClr>
              </a:outerShdw>
            </a:effectLst>
          </p:spPr>
          <p:txBody>
            <a:bodyPr wrap="none" anchor="ctr"/>
            <a:lstStyle/>
            <a:p>
              <a:pPr algn="ctr">
                <a:defRPr/>
              </a:pPr>
              <a:endParaRPr lang="zh-CN" altLang="en-US" sz="1600" b="1">
                <a:solidFill>
                  <a:schemeClr val="tx2"/>
                </a:solidFill>
                <a:latin typeface="华文楷体" pitchFamily="2" charset="-122"/>
                <a:ea typeface="华文楷体" pitchFamily="2" charset="-122"/>
              </a:endParaRPr>
            </a:p>
          </p:txBody>
        </p:sp>
        <p:sp>
          <p:nvSpPr>
            <p:cNvPr id="96" name="Text Box 1088"/>
            <p:cNvSpPr txBox="1">
              <a:spLocks noChangeArrowheads="1"/>
            </p:cNvSpPr>
            <p:nvPr/>
          </p:nvSpPr>
          <p:spPr bwMode="ltGray">
            <a:xfrm>
              <a:off x="4426863" y="5000625"/>
              <a:ext cx="430887" cy="876202"/>
            </a:xfrm>
            <a:prstGeom prst="rect">
              <a:avLst/>
            </a:prstGeom>
            <a:noFill/>
            <a:ln w="28575">
              <a:noFill/>
              <a:miter lim="800000"/>
              <a:headEnd/>
              <a:tailEnd/>
            </a:ln>
            <a:effectLst>
              <a:outerShdw blurRad="50800" dist="38100" dir="2700000" algn="tl" rotWithShape="0">
                <a:prstClr val="black">
                  <a:alpha val="40000"/>
                </a:prstClr>
              </a:outerShdw>
            </a:effectLst>
          </p:spPr>
          <p:txBody>
            <a:bodyPr vert="eaVert" wrap="none" anchor="ctr">
              <a:spAutoFit/>
            </a:bodyPr>
            <a:lstStyle/>
            <a:p>
              <a:pPr algn="ctr">
                <a:spcBef>
                  <a:spcPct val="50000"/>
                </a:spcBef>
                <a:defRPr/>
              </a:pPr>
              <a:r>
                <a:rPr lang="zh-CN" altLang="en-US" sz="1600" b="1" dirty="0">
                  <a:solidFill>
                    <a:schemeClr val="tx2"/>
                  </a:solidFill>
                  <a:latin typeface="华文楷体" pitchFamily="2" charset="-122"/>
                  <a:ea typeface="华文楷体" pitchFamily="2" charset="-122"/>
                </a:rPr>
                <a:t>不成功</a:t>
              </a:r>
            </a:p>
          </p:txBody>
        </p:sp>
        <p:sp>
          <p:nvSpPr>
            <p:cNvPr id="97" name="Line 1089"/>
            <p:cNvSpPr>
              <a:spLocks noChangeShapeType="1"/>
            </p:cNvSpPr>
            <p:nvPr/>
          </p:nvSpPr>
          <p:spPr bwMode="ltGray">
            <a:xfrm>
              <a:off x="6381750" y="4238625"/>
              <a:ext cx="1905000" cy="0"/>
            </a:xfrm>
            <a:prstGeom prst="line">
              <a:avLst/>
            </a:prstGeom>
            <a:noFill/>
            <a:ln w="28575">
              <a:solidFill>
                <a:schemeClr val="tx2"/>
              </a:solidFill>
              <a:round/>
              <a:headEnd type="stealth" w="med" len="med"/>
              <a:tailEnd/>
            </a:ln>
            <a:effectLst>
              <a:outerShdw blurRad="50800" dist="38100" dir="2700000" algn="tl" rotWithShape="0">
                <a:prstClr val="black">
                  <a:alpha val="40000"/>
                </a:prstClr>
              </a:outerShdw>
            </a:effectLst>
          </p:spPr>
          <p:txBody>
            <a:bodyPr wrap="none" anchor="ctr"/>
            <a:lstStyle/>
            <a:p>
              <a:pPr algn="ctr">
                <a:defRPr/>
              </a:pPr>
              <a:endParaRPr lang="zh-CN" altLang="en-US" sz="1600" b="1">
                <a:solidFill>
                  <a:schemeClr val="tx2"/>
                </a:solidFill>
                <a:latin typeface="华文楷体" pitchFamily="2" charset="-122"/>
                <a:ea typeface="华文楷体" pitchFamily="2" charset="-122"/>
              </a:endParaRPr>
            </a:p>
          </p:txBody>
        </p:sp>
        <p:sp>
          <p:nvSpPr>
            <p:cNvPr id="98" name="Line 1090"/>
            <p:cNvSpPr>
              <a:spLocks noChangeShapeType="1"/>
            </p:cNvSpPr>
            <p:nvPr/>
          </p:nvSpPr>
          <p:spPr bwMode="ltGray">
            <a:xfrm>
              <a:off x="8274050" y="4251325"/>
              <a:ext cx="0" cy="533400"/>
            </a:xfrm>
            <a:prstGeom prst="line">
              <a:avLst/>
            </a:prstGeom>
            <a:noFill/>
            <a:ln w="28575">
              <a:solidFill>
                <a:schemeClr val="tx2"/>
              </a:solidFill>
              <a:round/>
              <a:headEnd/>
              <a:tailEnd/>
            </a:ln>
            <a:effectLst>
              <a:outerShdw blurRad="50800" dist="38100" dir="2700000" algn="tl" rotWithShape="0">
                <a:prstClr val="black">
                  <a:alpha val="40000"/>
                </a:prstClr>
              </a:outerShdw>
            </a:effectLst>
          </p:spPr>
          <p:txBody>
            <a:bodyPr wrap="none" anchor="ctr"/>
            <a:lstStyle/>
            <a:p>
              <a:pPr algn="ctr">
                <a:defRPr/>
              </a:pPr>
              <a:endParaRPr lang="zh-CN" altLang="en-US" sz="1600" b="1">
                <a:solidFill>
                  <a:schemeClr val="tx2"/>
                </a:solidFill>
                <a:latin typeface="华文楷体" pitchFamily="2" charset="-122"/>
                <a:ea typeface="华文楷体" pitchFamily="2" charset="-122"/>
              </a:endParaRPr>
            </a:p>
          </p:txBody>
        </p:sp>
        <p:sp>
          <p:nvSpPr>
            <p:cNvPr id="99" name="Text Box 1091"/>
            <p:cNvSpPr txBox="1">
              <a:spLocks noChangeArrowheads="1"/>
            </p:cNvSpPr>
            <p:nvPr/>
          </p:nvSpPr>
          <p:spPr bwMode="ltGray">
            <a:xfrm>
              <a:off x="7500938" y="4357688"/>
              <a:ext cx="800100" cy="338137"/>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defRPr/>
              </a:pPr>
              <a:r>
                <a:rPr lang="zh-CN" altLang="en-US" sz="1600" b="1" dirty="0">
                  <a:solidFill>
                    <a:schemeClr val="tx2"/>
                  </a:solidFill>
                  <a:latin typeface="华文楷体" pitchFamily="2" charset="-122"/>
                  <a:ea typeface="华文楷体" pitchFamily="2" charset="-122"/>
                </a:rPr>
                <a:t>没可能</a:t>
              </a:r>
            </a:p>
          </p:txBody>
        </p:sp>
        <p:sp>
          <p:nvSpPr>
            <p:cNvPr id="100" name="Line 1085"/>
            <p:cNvSpPr>
              <a:spLocks noChangeShapeType="1"/>
            </p:cNvSpPr>
            <p:nvPr/>
          </p:nvSpPr>
          <p:spPr bwMode="ltGray">
            <a:xfrm>
              <a:off x="6381750" y="5838825"/>
              <a:ext cx="1066800" cy="0"/>
            </a:xfrm>
            <a:prstGeom prst="line">
              <a:avLst/>
            </a:prstGeom>
            <a:noFill/>
            <a:ln w="28575">
              <a:solidFill>
                <a:schemeClr val="tx2"/>
              </a:solidFill>
              <a:round/>
              <a:headEnd type="stealth" w="med" len="med"/>
              <a:tailEnd/>
            </a:ln>
            <a:effectLst>
              <a:outerShdw blurRad="50800" dist="38100" dir="2700000" algn="tl" rotWithShape="0">
                <a:prstClr val="black">
                  <a:alpha val="40000"/>
                </a:prstClr>
              </a:outerShdw>
            </a:effectLst>
          </p:spPr>
          <p:txBody>
            <a:bodyPr wrap="none" anchor="ctr"/>
            <a:lstStyle/>
            <a:p>
              <a:pPr algn="ctr">
                <a:defRPr/>
              </a:pPr>
              <a:endParaRPr lang="zh-CN" altLang="en-US" sz="1600" b="1">
                <a:solidFill>
                  <a:schemeClr val="tx2"/>
                </a:solidFill>
                <a:latin typeface="华文楷体" pitchFamily="2" charset="-122"/>
                <a:ea typeface="华文楷体" pitchFamily="2" charset="-122"/>
              </a:endParaRPr>
            </a:p>
          </p:txBody>
        </p:sp>
        <p:sp>
          <p:nvSpPr>
            <p:cNvPr id="102" name="Text Box 1093"/>
            <p:cNvSpPr txBox="1">
              <a:spLocks noChangeArrowheads="1"/>
            </p:cNvSpPr>
            <p:nvPr/>
          </p:nvSpPr>
          <p:spPr bwMode="ltGray">
            <a:xfrm>
              <a:off x="6429375" y="5519738"/>
              <a:ext cx="595313" cy="338137"/>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defRPr/>
              </a:pPr>
              <a:r>
                <a:rPr lang="zh-CN" altLang="en-US" sz="1600" b="1" dirty="0">
                  <a:solidFill>
                    <a:schemeClr val="tx2"/>
                  </a:solidFill>
                  <a:latin typeface="华文楷体" pitchFamily="2" charset="-122"/>
                  <a:ea typeface="华文楷体" pitchFamily="2" charset="-122"/>
                </a:rPr>
                <a:t>成功</a:t>
              </a:r>
            </a:p>
          </p:txBody>
        </p:sp>
        <p:sp>
          <p:nvSpPr>
            <p:cNvPr id="103" name="Text Box 1094"/>
            <p:cNvSpPr txBox="1">
              <a:spLocks noChangeArrowheads="1"/>
            </p:cNvSpPr>
            <p:nvPr/>
          </p:nvSpPr>
          <p:spPr bwMode="ltGray">
            <a:xfrm>
              <a:off x="7003376" y="5000625"/>
              <a:ext cx="430887" cy="876202"/>
            </a:xfrm>
            <a:prstGeom prst="rect">
              <a:avLst/>
            </a:prstGeom>
            <a:noFill/>
            <a:ln w="28575">
              <a:noFill/>
              <a:miter lim="800000"/>
              <a:headEnd/>
              <a:tailEnd/>
            </a:ln>
            <a:effectLst>
              <a:outerShdw blurRad="50800" dist="38100" dir="2700000" algn="tl" rotWithShape="0">
                <a:prstClr val="black">
                  <a:alpha val="40000"/>
                </a:prstClr>
              </a:outerShdw>
            </a:effectLst>
          </p:spPr>
          <p:txBody>
            <a:bodyPr vert="eaVert" wrap="none" anchor="ctr">
              <a:spAutoFit/>
            </a:bodyPr>
            <a:lstStyle/>
            <a:p>
              <a:pPr algn="ctr">
                <a:spcBef>
                  <a:spcPct val="50000"/>
                </a:spcBef>
                <a:defRPr/>
              </a:pPr>
              <a:r>
                <a:rPr lang="zh-CN" altLang="en-US" sz="1600" b="1" dirty="0">
                  <a:solidFill>
                    <a:schemeClr val="tx2"/>
                  </a:solidFill>
                  <a:latin typeface="华文楷体" pitchFamily="2" charset="-122"/>
                  <a:ea typeface="华文楷体" pitchFamily="2" charset="-122"/>
                </a:rPr>
                <a:t>不成功</a:t>
              </a:r>
            </a:p>
          </p:txBody>
        </p:sp>
        <p:sp>
          <p:nvSpPr>
            <p:cNvPr id="105" name="Line 1095"/>
            <p:cNvSpPr>
              <a:spLocks noChangeShapeType="1"/>
            </p:cNvSpPr>
            <p:nvPr/>
          </p:nvSpPr>
          <p:spPr bwMode="ltGray">
            <a:xfrm>
              <a:off x="7067550" y="4238625"/>
              <a:ext cx="0" cy="1600200"/>
            </a:xfrm>
            <a:prstGeom prst="line">
              <a:avLst/>
            </a:prstGeom>
            <a:noFill/>
            <a:ln w="28575">
              <a:solidFill>
                <a:schemeClr val="tx2"/>
              </a:solidFill>
              <a:round/>
              <a:headEnd/>
              <a:tailEnd/>
            </a:ln>
            <a:effectLst>
              <a:outerShdw blurRad="50800" dist="38100" dir="2700000" algn="tl" rotWithShape="0">
                <a:prstClr val="black">
                  <a:alpha val="40000"/>
                </a:prstClr>
              </a:outerShdw>
            </a:effectLst>
          </p:spPr>
          <p:txBody>
            <a:bodyPr wrap="none" anchor="ctr"/>
            <a:lstStyle/>
            <a:p>
              <a:pPr algn="ctr">
                <a:defRPr/>
              </a:pPr>
              <a:endParaRPr lang="zh-CN" altLang="en-US" sz="1600" b="1">
                <a:solidFill>
                  <a:schemeClr val="tx2"/>
                </a:solidFill>
                <a:latin typeface="华文楷体" pitchFamily="2" charset="-122"/>
                <a:ea typeface="华文楷体" pitchFamily="2" charset="-122"/>
              </a:endParaRPr>
            </a:p>
          </p:txBody>
        </p:sp>
        <p:sp>
          <p:nvSpPr>
            <p:cNvPr id="106" name="Line 1068"/>
            <p:cNvSpPr>
              <a:spLocks noChangeShapeType="1"/>
            </p:cNvSpPr>
            <p:nvPr/>
          </p:nvSpPr>
          <p:spPr bwMode="ltGray">
            <a:xfrm>
              <a:off x="2762250" y="5432425"/>
              <a:ext cx="0" cy="282575"/>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defRPr/>
              </a:pPr>
              <a:endParaRPr lang="zh-CN" altLang="en-US" sz="1600" b="1">
                <a:solidFill>
                  <a:schemeClr val="tx2"/>
                </a:solidFill>
                <a:latin typeface="华文楷体" pitchFamily="2" charset="-122"/>
                <a:ea typeface="华文楷体" pitchFamily="2" charset="-122"/>
              </a:endParaRPr>
            </a:p>
          </p:txBody>
        </p:sp>
        <p:sp>
          <p:nvSpPr>
            <p:cNvPr id="107" name="Text Box 1069"/>
            <p:cNvSpPr txBox="1">
              <a:spLocks noChangeArrowheads="1"/>
            </p:cNvSpPr>
            <p:nvPr/>
          </p:nvSpPr>
          <p:spPr bwMode="ltGray">
            <a:xfrm>
              <a:off x="2800350" y="5338763"/>
              <a:ext cx="595313" cy="338137"/>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defRPr/>
              </a:pPr>
              <a:r>
                <a:rPr lang="zh-CN" altLang="en-US" sz="1600" b="1" dirty="0">
                  <a:solidFill>
                    <a:schemeClr val="tx2"/>
                  </a:solidFill>
                  <a:latin typeface="华文楷体" pitchFamily="2" charset="-122"/>
                  <a:ea typeface="华文楷体" pitchFamily="2" charset="-122"/>
                </a:rPr>
                <a:t>够强</a:t>
              </a:r>
            </a:p>
          </p:txBody>
        </p:sp>
        <p:sp>
          <p:nvSpPr>
            <p:cNvPr id="108" name="AutoShape 1097"/>
            <p:cNvSpPr>
              <a:spLocks noChangeArrowheads="1"/>
            </p:cNvSpPr>
            <p:nvPr/>
          </p:nvSpPr>
          <p:spPr bwMode="ltGray">
            <a:xfrm>
              <a:off x="1878013" y="5683250"/>
              <a:ext cx="1765300" cy="400050"/>
            </a:xfrm>
            <a:prstGeom prst="flowChartProcess">
              <a:avLst/>
            </a:prstGeom>
            <a:solidFill>
              <a:srgbClr val="CCFFCC"/>
            </a:solidFill>
            <a:ln w="28575">
              <a:noFill/>
              <a:miter lim="800000"/>
              <a:headEnd/>
              <a:tailEnd/>
            </a:ln>
            <a:effectLst>
              <a:outerShdw blurRad="50800" dist="38100" dir="2700000" algn="tl" rotWithShape="0">
                <a:prstClr val="black">
                  <a:alpha val="40000"/>
                </a:prstClr>
              </a:outerShdw>
            </a:effectLst>
          </p:spPr>
          <p:txBody>
            <a:bodyPr anchor="ctr">
              <a:spAutoFit/>
            </a:bodyPr>
            <a:lstStyle/>
            <a:p>
              <a:pPr algn="ctr">
                <a:defRPr/>
              </a:pPr>
              <a:r>
                <a:rPr lang="zh-CN" altLang="en-US" sz="2000" b="1" dirty="0">
                  <a:solidFill>
                    <a:schemeClr val="tx2"/>
                  </a:solidFill>
                  <a:latin typeface="华文楷体" pitchFamily="2" charset="-122"/>
                  <a:ea typeface="华文楷体" pitchFamily="2" charset="-122"/>
                </a:rPr>
                <a:t>加大市场投入</a:t>
              </a:r>
            </a:p>
          </p:txBody>
        </p:sp>
        <p:sp>
          <p:nvSpPr>
            <p:cNvPr id="109" name="AutoShape 1096"/>
            <p:cNvSpPr>
              <a:spLocks noChangeArrowheads="1"/>
            </p:cNvSpPr>
            <p:nvPr/>
          </p:nvSpPr>
          <p:spPr bwMode="ltGray">
            <a:xfrm>
              <a:off x="285750" y="5691188"/>
              <a:ext cx="1143000" cy="381000"/>
            </a:xfrm>
            <a:prstGeom prst="flowChartTerminator">
              <a:avLst/>
            </a:prstGeom>
            <a:solidFill>
              <a:srgbClr val="FFCCFF"/>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defRPr/>
              </a:pPr>
              <a:r>
                <a:rPr lang="zh-CN" altLang="en-US" sz="2000" b="1" dirty="0">
                  <a:solidFill>
                    <a:schemeClr val="tx2"/>
                  </a:solidFill>
                  <a:latin typeface="华文楷体" pitchFamily="2" charset="-122"/>
                  <a:ea typeface="华文楷体" pitchFamily="2" charset="-122"/>
                </a:rPr>
                <a:t>提升收入</a:t>
              </a:r>
            </a:p>
          </p:txBody>
        </p:sp>
        <p:sp>
          <p:nvSpPr>
            <p:cNvPr id="110" name="Line 1098"/>
            <p:cNvSpPr>
              <a:spLocks noChangeShapeType="1"/>
            </p:cNvSpPr>
            <p:nvPr/>
          </p:nvSpPr>
          <p:spPr bwMode="ltGray">
            <a:xfrm>
              <a:off x="1428750" y="5870575"/>
              <a:ext cx="457200" cy="0"/>
            </a:xfrm>
            <a:prstGeom prst="line">
              <a:avLst/>
            </a:prstGeom>
            <a:noFill/>
            <a:ln w="28575">
              <a:solidFill>
                <a:schemeClr val="tx2"/>
              </a:solidFill>
              <a:round/>
              <a:headEnd type="stealth" w="med" len="med"/>
              <a:tailEnd/>
            </a:ln>
            <a:effectLst>
              <a:outerShdw blurRad="50800" dist="38100" dir="2700000" algn="tl" rotWithShape="0">
                <a:prstClr val="black">
                  <a:alpha val="40000"/>
                </a:prstClr>
              </a:outerShdw>
            </a:effectLst>
          </p:spPr>
          <p:txBody>
            <a:bodyPr wrap="none" anchor="ctr"/>
            <a:lstStyle/>
            <a:p>
              <a:pPr algn="ctr">
                <a:defRPr/>
              </a:pPr>
              <a:endParaRPr lang="zh-CN" altLang="en-US" sz="2000" b="1">
                <a:solidFill>
                  <a:schemeClr val="tx2"/>
                </a:solidFill>
                <a:latin typeface="华文楷体" pitchFamily="2" charset="-122"/>
                <a:ea typeface="华文楷体" pitchFamily="2" charset="-122"/>
              </a:endParaRPr>
            </a:p>
          </p:txBody>
        </p:sp>
        <p:sp>
          <p:nvSpPr>
            <p:cNvPr id="111" name="Line 1036"/>
            <p:cNvSpPr>
              <a:spLocks noChangeShapeType="1"/>
            </p:cNvSpPr>
            <p:nvPr/>
          </p:nvSpPr>
          <p:spPr bwMode="ltGray">
            <a:xfrm>
              <a:off x="3486150" y="1952625"/>
              <a:ext cx="1295400"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defRPr/>
              </a:pPr>
              <a:endParaRPr lang="zh-CN" altLang="en-US" sz="1600" b="1">
                <a:solidFill>
                  <a:schemeClr val="tx2"/>
                </a:solidFill>
                <a:latin typeface="华文楷体" pitchFamily="2" charset="-122"/>
                <a:ea typeface="华文楷体" pitchFamily="2" charset="-122"/>
              </a:endParaRPr>
            </a:p>
          </p:txBody>
        </p:sp>
        <p:sp>
          <p:nvSpPr>
            <p:cNvPr id="112" name="Text Box 1037"/>
            <p:cNvSpPr txBox="1">
              <a:spLocks noChangeArrowheads="1"/>
            </p:cNvSpPr>
            <p:nvPr/>
          </p:nvSpPr>
          <p:spPr bwMode="ltGray">
            <a:xfrm>
              <a:off x="3786188" y="1662113"/>
              <a:ext cx="390525" cy="338137"/>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defRPr/>
              </a:pPr>
              <a:r>
                <a:rPr lang="zh-CN" altLang="en-US" sz="1600" b="1" dirty="0">
                  <a:solidFill>
                    <a:schemeClr val="tx2"/>
                  </a:solidFill>
                  <a:latin typeface="华文楷体" pitchFamily="2" charset="-122"/>
                  <a:ea typeface="华文楷体" pitchFamily="2" charset="-122"/>
                </a:rPr>
                <a:t>是</a:t>
              </a:r>
            </a:p>
          </p:txBody>
        </p:sp>
        <p:sp>
          <p:nvSpPr>
            <p:cNvPr id="113" name="AutoShape 1039"/>
            <p:cNvSpPr>
              <a:spLocks noChangeArrowheads="1"/>
            </p:cNvSpPr>
            <p:nvPr/>
          </p:nvSpPr>
          <p:spPr bwMode="ltGray">
            <a:xfrm>
              <a:off x="4781550" y="1285875"/>
              <a:ext cx="1600200" cy="1323975"/>
            </a:xfrm>
            <a:prstGeom prst="flowChartProcess">
              <a:avLst/>
            </a:prstGeom>
            <a:solidFill>
              <a:srgbClr val="CCFFCC"/>
            </a:solidFill>
            <a:ln w="28575">
              <a:noFill/>
              <a:miter lim="800000"/>
              <a:headEnd/>
              <a:tailEnd/>
            </a:ln>
            <a:effectLst>
              <a:outerShdw blurRad="50800" dist="38100" dir="2700000" algn="tl" rotWithShape="0">
                <a:prstClr val="black">
                  <a:alpha val="40000"/>
                </a:prstClr>
              </a:outerShdw>
            </a:effectLst>
          </p:spPr>
          <p:txBody>
            <a:bodyPr anchor="ctr">
              <a:spAutoFit/>
            </a:bodyPr>
            <a:lstStyle/>
            <a:p>
              <a:pPr algn="ctr">
                <a:defRPr/>
              </a:pPr>
              <a:r>
                <a:rPr lang="zh-CN" altLang="en-US" sz="2000" b="1" dirty="0">
                  <a:solidFill>
                    <a:schemeClr val="tx2"/>
                  </a:solidFill>
                  <a:latin typeface="华文楷体" pitchFamily="2" charset="-122"/>
                  <a:ea typeface="华文楷体" pitchFamily="2" charset="-122"/>
                </a:rPr>
                <a:t>控制成本</a:t>
              </a:r>
            </a:p>
            <a:p>
              <a:pPr algn="ctr">
                <a:defRPr/>
              </a:pPr>
              <a:r>
                <a:rPr lang="zh-CN" altLang="en-US" sz="2000" b="1" dirty="0">
                  <a:solidFill>
                    <a:schemeClr val="tx2"/>
                  </a:solidFill>
                  <a:latin typeface="华文楷体" pitchFamily="2" charset="-122"/>
                  <a:ea typeface="华文楷体" pitchFamily="2" charset="-122"/>
                </a:rPr>
                <a:t>－制造成本</a:t>
              </a:r>
            </a:p>
            <a:p>
              <a:pPr algn="ctr">
                <a:defRPr/>
              </a:pPr>
              <a:r>
                <a:rPr lang="zh-CN" altLang="en-US" sz="2000" b="1" dirty="0">
                  <a:solidFill>
                    <a:schemeClr val="tx2"/>
                  </a:solidFill>
                  <a:latin typeface="华文楷体" pitchFamily="2" charset="-122"/>
                  <a:ea typeface="华文楷体" pitchFamily="2" charset="-122"/>
                </a:rPr>
                <a:t>－销售成本</a:t>
              </a:r>
            </a:p>
            <a:p>
              <a:pPr algn="ctr">
                <a:defRPr/>
              </a:pPr>
              <a:r>
                <a:rPr lang="zh-CN" altLang="en-US" sz="2000" b="1" dirty="0">
                  <a:solidFill>
                    <a:schemeClr val="tx2"/>
                  </a:solidFill>
                  <a:latin typeface="华文楷体" pitchFamily="2" charset="-122"/>
                  <a:ea typeface="华文楷体" pitchFamily="2" charset="-122"/>
                </a:rPr>
                <a:t>－管理成本</a:t>
              </a:r>
            </a:p>
          </p:txBody>
        </p:sp>
        <p:sp>
          <p:nvSpPr>
            <p:cNvPr id="114" name="AutoShape 1099"/>
            <p:cNvSpPr>
              <a:spLocks noChangeArrowheads="1"/>
            </p:cNvSpPr>
            <p:nvPr/>
          </p:nvSpPr>
          <p:spPr bwMode="ltGray">
            <a:xfrm>
              <a:off x="6991350" y="1724025"/>
              <a:ext cx="1223963" cy="381000"/>
            </a:xfrm>
            <a:prstGeom prst="flowChartTerminator">
              <a:avLst/>
            </a:prstGeom>
            <a:solidFill>
              <a:srgbClr val="FFCCFF"/>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defRPr/>
              </a:pPr>
              <a:r>
                <a:rPr lang="zh-CN" altLang="en-US" sz="2000" b="1" dirty="0">
                  <a:solidFill>
                    <a:schemeClr val="tx2"/>
                  </a:solidFill>
                  <a:latin typeface="华文楷体" pitchFamily="2" charset="-122"/>
                  <a:ea typeface="华文楷体" pitchFamily="2" charset="-122"/>
                </a:rPr>
                <a:t>降低成本</a:t>
              </a:r>
            </a:p>
          </p:txBody>
        </p:sp>
        <p:sp>
          <p:nvSpPr>
            <p:cNvPr id="115" name="Line 1100"/>
            <p:cNvSpPr>
              <a:spLocks noChangeShapeType="1"/>
            </p:cNvSpPr>
            <p:nvPr/>
          </p:nvSpPr>
          <p:spPr bwMode="ltGray">
            <a:xfrm>
              <a:off x="6381750" y="1952625"/>
              <a:ext cx="609600"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defRPr/>
              </a:pPr>
              <a:endParaRPr lang="zh-CN" altLang="en-US" sz="1600" b="1">
                <a:solidFill>
                  <a:schemeClr val="tx2"/>
                </a:solidFill>
                <a:latin typeface="华文楷体" pitchFamily="2" charset="-122"/>
                <a:ea typeface="华文楷体" pitchFamily="2" charset="-122"/>
              </a:endParaRPr>
            </a:p>
          </p:txBody>
        </p:sp>
        <p:cxnSp>
          <p:nvCxnSpPr>
            <p:cNvPr id="116" name="形状 115"/>
            <p:cNvCxnSpPr>
              <a:stCxn id="45" idx="3"/>
              <a:endCxn id="44" idx="2"/>
            </p:cNvCxnSpPr>
            <p:nvPr/>
          </p:nvCxnSpPr>
          <p:spPr>
            <a:xfrm flipV="1">
              <a:off x="1714500" y="2235200"/>
              <a:ext cx="1047750" cy="631825"/>
            </a:xfrm>
            <a:prstGeom prst="bentConnector2">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17" name="肘形连接符 116"/>
            <p:cNvCxnSpPr>
              <a:stCxn id="43" idx="2"/>
              <a:endCxn id="45" idx="0"/>
            </p:cNvCxnSpPr>
            <p:nvPr/>
          </p:nvCxnSpPr>
          <p:spPr>
            <a:xfrm rot="16200000" flipH="1">
              <a:off x="820737" y="2382838"/>
              <a:ext cx="358775" cy="0"/>
            </a:xfrm>
            <a:prstGeom prst="bentConnector3">
              <a:avLst>
                <a:gd name="adj1" fmla="val 50000"/>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18" name="形状 117"/>
            <p:cNvCxnSpPr>
              <a:endCxn id="51" idx="1"/>
            </p:cNvCxnSpPr>
            <p:nvPr/>
          </p:nvCxnSpPr>
          <p:spPr>
            <a:xfrm rot="16200000" flipH="1">
              <a:off x="1390650" y="2752725"/>
              <a:ext cx="228600" cy="1066800"/>
            </a:xfrm>
            <a:prstGeom prst="bentConnector4">
              <a:avLst>
                <a:gd name="adj1" fmla="val 100000"/>
                <a:gd name="adj2" fmla="val 50000"/>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19" name="肘形连接符 118"/>
            <p:cNvCxnSpPr>
              <a:stCxn id="43" idx="3"/>
              <a:endCxn id="44" idx="1"/>
            </p:cNvCxnSpPr>
            <p:nvPr/>
          </p:nvCxnSpPr>
          <p:spPr>
            <a:xfrm flipV="1">
              <a:off x="1690688" y="1930400"/>
              <a:ext cx="347662" cy="6350"/>
            </a:xfrm>
            <a:prstGeom prst="bentConnector3">
              <a:avLst>
                <a:gd name="adj1" fmla="val 50000"/>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20" name="形状 119"/>
            <p:cNvCxnSpPr>
              <a:stCxn id="44" idx="2"/>
              <a:endCxn id="45" idx="3"/>
            </p:cNvCxnSpPr>
            <p:nvPr/>
          </p:nvCxnSpPr>
          <p:spPr>
            <a:xfrm rot="5400000">
              <a:off x="1922462" y="2027238"/>
              <a:ext cx="631825" cy="1047750"/>
            </a:xfrm>
            <a:prstGeom prst="bentConnector2">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transition>
    <p:random/>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第五季模拟经营实战</a:t>
            </a:r>
          </a:p>
        </p:txBody>
      </p:sp>
      <p:pic>
        <p:nvPicPr>
          <p:cNvPr id="51203" name="图片 4" descr="BD05451_.wmf"/>
          <p:cNvPicPr>
            <a:picLocks noChangeAspect="1"/>
          </p:cNvPicPr>
          <p:nvPr/>
        </p:nvPicPr>
        <p:blipFill>
          <a:blip r:embed="rId3" cstate="print"/>
          <a:srcRect/>
          <a:stretch>
            <a:fillRect/>
          </a:stretch>
        </p:blipFill>
        <p:spPr bwMode="auto">
          <a:xfrm>
            <a:off x="1428750" y="2071688"/>
            <a:ext cx="6346825" cy="3511550"/>
          </a:xfrm>
          <a:prstGeom prst="rect">
            <a:avLst/>
          </a:prstGeom>
          <a:noFill/>
          <a:ln w="9525">
            <a:noFill/>
            <a:miter lim="800000"/>
            <a:headEnd/>
            <a:tailEnd/>
          </a:ln>
        </p:spPr>
      </p:pic>
    </p:spTree>
    <p:custDataLst>
      <p:tags r:id="rId1"/>
    </p:custDataLst>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第五季时间安排</a:t>
            </a:r>
          </a:p>
        </p:txBody>
      </p:sp>
      <p:sp>
        <p:nvSpPr>
          <p:cNvPr id="3" name="内容占位符 2"/>
          <p:cNvSpPr>
            <a:spLocks noGrp="1"/>
          </p:cNvSpPr>
          <p:nvPr>
            <p:ph idx="1"/>
          </p:nvPr>
        </p:nvSpPr>
        <p:spPr>
          <a:xfrm>
            <a:off x="571472" y="1428736"/>
            <a:ext cx="6400816" cy="4357718"/>
          </a:xfrm>
        </p:spPr>
        <p:txBody>
          <a:bodyPr/>
          <a:lstStyle/>
          <a:p>
            <a:pPr>
              <a:buFont typeface="Wingdings" pitchFamily="2" charset="2"/>
              <a:buChar char="l"/>
            </a:pPr>
            <a:r>
              <a:rPr lang="zh-CN" altLang="en-US" sz="2800" dirty="0">
                <a:latin typeface="楷体_GB2312" pitchFamily="49" charset="-122"/>
                <a:ea typeface="楷体_GB2312" pitchFamily="49" charset="-122"/>
              </a:rPr>
              <a:t>总体时间安排：</a:t>
            </a:r>
            <a:r>
              <a:rPr lang="en-US" altLang="zh-CN" sz="2800" dirty="0">
                <a:latin typeface="楷体_GB2312" pitchFamily="49" charset="-122"/>
                <a:ea typeface="楷体_GB2312" pitchFamily="49" charset="-122"/>
              </a:rPr>
              <a:t>2</a:t>
            </a:r>
            <a:r>
              <a:rPr lang="zh-CN" altLang="en-US" sz="2800" dirty="0">
                <a:latin typeface="楷体_GB2312" pitchFamily="49" charset="-122"/>
                <a:ea typeface="楷体_GB2312" pitchFamily="49" charset="-122"/>
              </a:rPr>
              <a:t>－</a:t>
            </a:r>
            <a:r>
              <a:rPr lang="en-US" altLang="zh-CN" sz="2800" dirty="0">
                <a:latin typeface="楷体_GB2312" pitchFamily="49" charset="-122"/>
                <a:ea typeface="楷体_GB2312" pitchFamily="49" charset="-122"/>
              </a:rPr>
              <a:t>3</a:t>
            </a:r>
            <a:r>
              <a:rPr lang="zh-CN" altLang="en-US" sz="2800" dirty="0">
                <a:latin typeface="楷体_GB2312" pitchFamily="49" charset="-122"/>
                <a:ea typeface="楷体_GB2312" pitchFamily="49" charset="-122"/>
              </a:rPr>
              <a:t>小时</a:t>
            </a:r>
            <a:endParaRPr lang="en-US" altLang="zh-CN" sz="28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知识讲解，</a:t>
            </a:r>
            <a:r>
              <a:rPr lang="en-US" altLang="zh-CN" sz="2400" dirty="0">
                <a:latin typeface="楷体_GB2312" pitchFamily="49" charset="-122"/>
                <a:ea typeface="楷体_GB2312" pitchFamily="49" charset="-122"/>
              </a:rPr>
              <a:t>30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经营会议，</a:t>
            </a:r>
            <a:r>
              <a:rPr lang="en-US" altLang="zh-CN" sz="2400" dirty="0">
                <a:latin typeface="楷体_GB2312" pitchFamily="49" charset="-122"/>
                <a:ea typeface="楷体_GB2312" pitchFamily="49" charset="-122"/>
              </a:rPr>
              <a:t>30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模拟实战，</a:t>
            </a:r>
            <a:r>
              <a:rPr lang="en-US" altLang="zh-CN" sz="2400" dirty="0">
                <a:latin typeface="楷体_GB2312" pitchFamily="49" charset="-122"/>
                <a:ea typeface="楷体_GB2312" pitchFamily="49" charset="-122"/>
              </a:rPr>
              <a:t>60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讨论总结，</a:t>
            </a:r>
            <a:r>
              <a:rPr lang="en-US" altLang="zh-CN" sz="2400" dirty="0">
                <a:latin typeface="楷体_GB2312" pitchFamily="49" charset="-122"/>
                <a:ea typeface="楷体_GB2312" pitchFamily="49" charset="-122"/>
              </a:rPr>
              <a:t>30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分析点评，</a:t>
            </a:r>
            <a:r>
              <a:rPr lang="en-US" altLang="zh-CN" sz="2400" dirty="0">
                <a:latin typeface="楷体_GB2312" pitchFamily="49" charset="-122"/>
                <a:ea typeface="楷体_GB2312" pitchFamily="49" charset="-122"/>
              </a:rPr>
              <a:t>30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a:buFont typeface="Wingdings" pitchFamily="2" charset="2"/>
              <a:buChar char="l"/>
            </a:pPr>
            <a:r>
              <a:rPr lang="zh-CN" altLang="en-US" sz="2800" dirty="0">
                <a:latin typeface="楷体_GB2312" pitchFamily="49" charset="-122"/>
                <a:ea typeface="楷体_GB2312" pitchFamily="49" charset="-122"/>
              </a:rPr>
              <a:t>重点分析如何加大规模扩张力度</a:t>
            </a:r>
          </a:p>
        </p:txBody>
      </p:sp>
    </p:spTree>
    <p:custDataLst>
      <p:tags r:id="rId1"/>
    </p:custDataLst>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第五季</a:t>
            </a:r>
            <a:r>
              <a:rPr lang="en-US" altLang="zh-CN" dirty="0"/>
              <a:t>:</a:t>
            </a:r>
            <a:r>
              <a:rPr lang="zh-CN" altLang="en-US" dirty="0"/>
              <a:t>规模扩张</a:t>
            </a:r>
          </a:p>
        </p:txBody>
      </p:sp>
      <p:sp>
        <p:nvSpPr>
          <p:cNvPr id="3" name="内容占位符 2"/>
          <p:cNvSpPr>
            <a:spLocks noGrp="1"/>
          </p:cNvSpPr>
          <p:nvPr>
            <p:ph idx="1"/>
          </p:nvPr>
        </p:nvSpPr>
        <p:spPr>
          <a:xfrm>
            <a:off x="642910" y="1714488"/>
            <a:ext cx="7329510" cy="3438535"/>
          </a:xfrm>
        </p:spPr>
        <p:txBody>
          <a:bodyPr>
            <a:normAutofit/>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分析各细分市场竞争形势，调整目标市场，加大市场投入力度</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effectLst>
                  <a:outerShdw blurRad="50800" dist="38100" algn="tr" rotWithShape="0">
                    <a:prstClr val="black">
                      <a:alpha val="40000"/>
                    </a:prstClr>
                  </a:outerShdw>
                </a:effectLst>
                <a:latin typeface="楷体_GB2312" pitchFamily="49" charset="-122"/>
                <a:ea typeface="楷体_GB2312" pitchFamily="49" charset="-122"/>
              </a:rPr>
              <a:t>完善产品线，加大</a:t>
            </a:r>
            <a:r>
              <a:rPr lang="zh-CN" altLang="en-US" sz="2800" dirty="0">
                <a:latin typeface="楷体_GB2312" pitchFamily="49" charset="-122"/>
                <a:ea typeface="楷体_GB2312" pitchFamily="49" charset="-122"/>
              </a:rPr>
              <a:t>渠道扩张</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扩展产能，提升盈利能力</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zh-CN" altLang="en-US" dirty="0"/>
              <a:t>模拟技术在高校中的应用</a:t>
            </a:r>
          </a:p>
        </p:txBody>
      </p:sp>
      <p:sp>
        <p:nvSpPr>
          <p:cNvPr id="3" name="Rectangle 3"/>
          <p:cNvSpPr txBox="1">
            <a:spLocks noRot="1" noChangeArrowheads="1"/>
          </p:cNvSpPr>
          <p:nvPr/>
        </p:nvSpPr>
        <p:spPr bwMode="auto">
          <a:xfrm>
            <a:off x="428596" y="1643050"/>
            <a:ext cx="8072494" cy="46434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rmAutofit/>
          </a:bodyPr>
          <a:lstStyle/>
          <a:p>
            <a:pPr marL="411480" marR="0" lvl="0" indent="-342900" algn="l" defTabSz="914400" rtl="0" eaLnBrk="0" fontAlgn="auto" latinLnBrk="0" hangingPunct="0">
              <a:lnSpc>
                <a:spcPts val="3600"/>
              </a:lnSpc>
              <a:spcBef>
                <a:spcPct val="20000"/>
              </a:spcBef>
              <a:spcAft>
                <a:spcPts val="0"/>
              </a:spcAft>
              <a:buClr>
                <a:schemeClr val="hlink"/>
              </a:buClr>
              <a:buSzPct val="85000"/>
              <a:buFont typeface="Wingdings" pitchFamily="2" charset="2"/>
              <a:buChar char="l"/>
              <a:tabLst/>
              <a:defRPr/>
            </a:pPr>
            <a:r>
              <a:rPr kumimoji="0" lang="zh-CN" altLang="en-US" sz="28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楷体_GB2312" pitchFamily="49" charset="-122"/>
                <a:ea typeface="楷体_GB2312" pitchFamily="49" charset="-122"/>
              </a:rPr>
              <a:t>全球知名院校全部采用电脑模拟训练来辅助教学实践，提升学生综合运用知识与实际经营决策的能力</a:t>
            </a:r>
          </a:p>
          <a:p>
            <a:pPr marL="411480" marR="0" lvl="0" indent="-342900" algn="l" defTabSz="914400" rtl="0" eaLnBrk="0" fontAlgn="auto" latinLnBrk="0" hangingPunct="0">
              <a:lnSpc>
                <a:spcPts val="3600"/>
              </a:lnSpc>
              <a:spcBef>
                <a:spcPct val="20000"/>
              </a:spcBef>
              <a:spcAft>
                <a:spcPts val="0"/>
              </a:spcAft>
              <a:buClr>
                <a:schemeClr val="hlink"/>
              </a:buClr>
              <a:buSzPct val="85000"/>
              <a:buFont typeface="Wingdings" pitchFamily="2" charset="2"/>
              <a:buChar char="l"/>
              <a:tabLst/>
              <a:defRPr/>
            </a:pPr>
            <a:r>
              <a:rPr kumimoji="0" lang="zh-CN" altLang="en-US" sz="28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楷体_GB2312" pitchFamily="49" charset="-122"/>
                <a:ea typeface="楷体_GB2312" pitchFamily="49" charset="-122"/>
              </a:rPr>
              <a:t>广泛应用于企业管理人员综合训练，全球五百强企业</a:t>
            </a:r>
            <a:r>
              <a:rPr kumimoji="0" lang="en-US" altLang="zh-CN" sz="28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楷体_GB2312" pitchFamily="49" charset="-122"/>
                <a:ea typeface="楷体_GB2312" pitchFamily="49" charset="-122"/>
              </a:rPr>
              <a:t>70</a:t>
            </a:r>
            <a:r>
              <a:rPr kumimoji="0" lang="zh-CN" altLang="en-US" sz="28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楷体_GB2312" pitchFamily="49" charset="-122"/>
                <a:ea typeface="楷体_GB2312" pitchFamily="49" charset="-122"/>
              </a:rPr>
              <a:t>％以上采用电脑模拟课程来培训与训练员工</a:t>
            </a:r>
          </a:p>
          <a:p>
            <a:pPr marL="411480" marR="0" lvl="0" indent="-342900" algn="l" defTabSz="914400" rtl="0" eaLnBrk="0" fontAlgn="auto" latinLnBrk="0" hangingPunct="0">
              <a:lnSpc>
                <a:spcPts val="3600"/>
              </a:lnSpc>
              <a:spcBef>
                <a:spcPct val="20000"/>
              </a:spcBef>
              <a:spcAft>
                <a:spcPts val="0"/>
              </a:spcAft>
              <a:buClr>
                <a:schemeClr val="hlink"/>
              </a:buClr>
              <a:buSzPct val="85000"/>
              <a:buFont typeface="Wingdings" pitchFamily="2" charset="2"/>
              <a:buChar char="l"/>
              <a:tabLst/>
              <a:defRPr/>
            </a:pPr>
            <a:r>
              <a:rPr kumimoji="0" lang="zh-CN" altLang="en-US" sz="28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楷体_GB2312" pitchFamily="49" charset="-122"/>
                <a:ea typeface="楷体_GB2312" pitchFamily="49" charset="-122"/>
              </a:rPr>
              <a:t>高校教学实训实验室建设的主流方案与发展方向</a:t>
            </a:r>
          </a:p>
        </p:txBody>
      </p:sp>
    </p:spTree>
    <p:custDataLst>
      <p:tags r:id="rId1"/>
    </p:custDataLst>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第五季授课要点</a:t>
            </a:r>
          </a:p>
        </p:txBody>
      </p:sp>
      <p:sp>
        <p:nvSpPr>
          <p:cNvPr id="3" name="内容占位符 2"/>
          <p:cNvSpPr>
            <a:spLocks noGrp="1"/>
          </p:cNvSpPr>
          <p:nvPr>
            <p:ph idx="1"/>
          </p:nvPr>
        </p:nvSpPr>
        <p:spPr>
          <a:xfrm>
            <a:off x="642910" y="1643050"/>
            <a:ext cx="7400948" cy="3438535"/>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财务分析基本方法</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常用财务分析指标介绍</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透过财务指标分析经营管理中的问题</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财务综合评价分析方法</a:t>
            </a:r>
          </a:p>
        </p:txBody>
      </p:sp>
    </p:spTree>
    <p:custDataLst>
      <p:tags r:id="rId1"/>
    </p:custDataLst>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从财务视角看企业运营</a:t>
            </a:r>
          </a:p>
        </p:txBody>
      </p:sp>
      <p:sp>
        <p:nvSpPr>
          <p:cNvPr id="215043" name="Line 26"/>
          <p:cNvSpPr>
            <a:spLocks noChangeShapeType="1"/>
          </p:cNvSpPr>
          <p:nvPr/>
        </p:nvSpPr>
        <p:spPr bwMode="auto">
          <a:xfrm flipV="1">
            <a:off x="36513" y="5689600"/>
            <a:ext cx="9107487" cy="0"/>
          </a:xfrm>
          <a:prstGeom prst="line">
            <a:avLst/>
          </a:prstGeom>
          <a:noFill/>
          <a:ln w="57150" cap="rnd">
            <a:solidFill>
              <a:schemeClr val="tx1"/>
            </a:solidFill>
            <a:prstDash val="sysDot"/>
            <a:round/>
            <a:headEnd/>
            <a:tailEnd/>
          </a:ln>
        </p:spPr>
        <p:txBody>
          <a:bodyPr wrap="none" anchor="ctr"/>
          <a:lstStyle/>
          <a:p>
            <a:endParaRPr lang="zh-CN" altLang="en-US"/>
          </a:p>
        </p:txBody>
      </p:sp>
      <p:sp>
        <p:nvSpPr>
          <p:cNvPr id="215044" name="Line 44"/>
          <p:cNvSpPr>
            <a:spLocks noChangeShapeType="1"/>
          </p:cNvSpPr>
          <p:nvPr/>
        </p:nvSpPr>
        <p:spPr bwMode="auto">
          <a:xfrm flipV="1">
            <a:off x="0" y="2449513"/>
            <a:ext cx="9144000" cy="0"/>
          </a:xfrm>
          <a:prstGeom prst="line">
            <a:avLst/>
          </a:prstGeom>
          <a:noFill/>
          <a:ln w="57150" cap="rnd">
            <a:solidFill>
              <a:schemeClr val="tx1"/>
            </a:solidFill>
            <a:prstDash val="sysDot"/>
            <a:round/>
            <a:headEnd/>
            <a:tailEnd/>
          </a:ln>
        </p:spPr>
        <p:txBody>
          <a:bodyPr wrap="none" anchor="ctr"/>
          <a:lstStyle/>
          <a:p>
            <a:endParaRPr lang="zh-CN" altLang="en-US"/>
          </a:p>
        </p:txBody>
      </p:sp>
      <p:sp>
        <p:nvSpPr>
          <p:cNvPr id="215045" name="Text Box 12"/>
          <p:cNvSpPr txBox="1">
            <a:spLocks noChangeArrowheads="1"/>
          </p:cNvSpPr>
          <p:nvPr/>
        </p:nvSpPr>
        <p:spPr bwMode="auto">
          <a:xfrm>
            <a:off x="7102475" y="4814888"/>
            <a:ext cx="457200" cy="646331"/>
          </a:xfrm>
          <a:prstGeom prst="rect">
            <a:avLst/>
          </a:prstGeom>
          <a:noFill/>
          <a:ln w="12700" cap="sq">
            <a:noFill/>
            <a:miter lim="800000"/>
            <a:headEnd type="none" w="sm" len="sm"/>
            <a:tailEnd type="none" w="sm" len="sm"/>
          </a:ln>
        </p:spPr>
        <p:txBody>
          <a:bodyPr>
            <a:spAutoFit/>
          </a:bodyPr>
          <a:lstStyle/>
          <a:p>
            <a:pPr eaLnBrk="0" hangingPunct="0"/>
            <a:r>
              <a:rPr kumimoji="1" lang="zh-CN" altLang="en-US" b="1" i="1" dirty="0">
                <a:solidFill>
                  <a:srgbClr val="447EC4"/>
                </a:solidFill>
                <a:latin typeface="Times New Roman" pitchFamily="18" charset="0"/>
              </a:rPr>
              <a:t>投</a:t>
            </a:r>
          </a:p>
          <a:p>
            <a:pPr eaLnBrk="0" hangingPunct="0"/>
            <a:r>
              <a:rPr kumimoji="1" lang="zh-CN" altLang="en-US" b="1" i="1" dirty="0">
                <a:solidFill>
                  <a:srgbClr val="447EC4"/>
                </a:solidFill>
                <a:latin typeface="Times New Roman" pitchFamily="18" charset="0"/>
              </a:rPr>
              <a:t>资</a:t>
            </a:r>
          </a:p>
        </p:txBody>
      </p:sp>
      <p:sp>
        <p:nvSpPr>
          <p:cNvPr id="215046" name="Text Box 13"/>
          <p:cNvSpPr txBox="1">
            <a:spLocks noChangeArrowheads="1"/>
          </p:cNvSpPr>
          <p:nvPr/>
        </p:nvSpPr>
        <p:spPr bwMode="auto">
          <a:xfrm>
            <a:off x="7029450" y="4249738"/>
            <a:ext cx="1368425" cy="369332"/>
          </a:xfrm>
          <a:prstGeom prst="rect">
            <a:avLst/>
          </a:prstGeom>
          <a:noFill/>
          <a:ln w="12700" cap="sq">
            <a:noFill/>
            <a:miter lim="800000"/>
            <a:headEnd type="none" w="sm" len="sm"/>
            <a:tailEnd type="none" w="sm" len="sm"/>
          </a:ln>
        </p:spPr>
        <p:txBody>
          <a:bodyPr>
            <a:spAutoFit/>
          </a:bodyPr>
          <a:lstStyle/>
          <a:p>
            <a:pPr eaLnBrk="0" hangingPunct="0"/>
            <a:r>
              <a:rPr kumimoji="1" lang="zh-CN" altLang="en-US" b="1" i="1" dirty="0">
                <a:solidFill>
                  <a:srgbClr val="447EC4"/>
                </a:solidFill>
                <a:latin typeface="Times New Roman" pitchFamily="18" charset="0"/>
              </a:rPr>
              <a:t>分红 </a:t>
            </a:r>
            <a:r>
              <a:rPr kumimoji="1" lang="en-US" altLang="zh-CN" b="1" i="1" dirty="0">
                <a:solidFill>
                  <a:srgbClr val="447EC4"/>
                </a:solidFill>
                <a:latin typeface="Times New Roman" pitchFamily="18" charset="0"/>
              </a:rPr>
              <a:t>/</a:t>
            </a:r>
            <a:r>
              <a:rPr kumimoji="1" lang="zh-CN" altLang="en-US" b="1" i="1" dirty="0">
                <a:solidFill>
                  <a:srgbClr val="447EC4"/>
                </a:solidFill>
                <a:latin typeface="Times New Roman" pitchFamily="18" charset="0"/>
              </a:rPr>
              <a:t>回购</a:t>
            </a:r>
          </a:p>
        </p:txBody>
      </p:sp>
      <p:sp>
        <p:nvSpPr>
          <p:cNvPr id="215047" name="Text Box 14"/>
          <p:cNvSpPr txBox="1">
            <a:spLocks noChangeArrowheads="1"/>
          </p:cNvSpPr>
          <p:nvPr/>
        </p:nvSpPr>
        <p:spPr bwMode="auto">
          <a:xfrm>
            <a:off x="7080250" y="2943225"/>
            <a:ext cx="381000" cy="646331"/>
          </a:xfrm>
          <a:prstGeom prst="rect">
            <a:avLst/>
          </a:prstGeom>
          <a:noFill/>
          <a:ln w="12700" cap="sq">
            <a:noFill/>
            <a:miter lim="800000"/>
            <a:headEnd type="none" w="sm" len="sm"/>
            <a:tailEnd type="none" w="sm" len="sm"/>
          </a:ln>
        </p:spPr>
        <p:txBody>
          <a:bodyPr>
            <a:spAutoFit/>
          </a:bodyPr>
          <a:lstStyle/>
          <a:p>
            <a:pPr eaLnBrk="0" hangingPunct="0"/>
            <a:r>
              <a:rPr kumimoji="1" lang="zh-CN" altLang="en-US" b="1" i="1" dirty="0">
                <a:solidFill>
                  <a:srgbClr val="447EC4"/>
                </a:solidFill>
                <a:latin typeface="Times New Roman" pitchFamily="18" charset="0"/>
              </a:rPr>
              <a:t>贷</a:t>
            </a:r>
          </a:p>
          <a:p>
            <a:pPr eaLnBrk="0" hangingPunct="0"/>
            <a:r>
              <a:rPr kumimoji="1" lang="zh-CN" altLang="en-US" b="1" i="1" dirty="0">
                <a:solidFill>
                  <a:srgbClr val="447EC4"/>
                </a:solidFill>
                <a:latin typeface="Times New Roman" pitchFamily="18" charset="0"/>
              </a:rPr>
              <a:t>款</a:t>
            </a:r>
          </a:p>
        </p:txBody>
      </p:sp>
      <p:sp>
        <p:nvSpPr>
          <p:cNvPr id="215048" name="Text Box 15"/>
          <p:cNvSpPr txBox="1">
            <a:spLocks noChangeArrowheads="1"/>
          </p:cNvSpPr>
          <p:nvPr/>
        </p:nvSpPr>
        <p:spPr bwMode="auto">
          <a:xfrm>
            <a:off x="7102475" y="3716338"/>
            <a:ext cx="1439863" cy="369332"/>
          </a:xfrm>
          <a:prstGeom prst="rect">
            <a:avLst/>
          </a:prstGeom>
          <a:noFill/>
          <a:ln w="12700" cap="sq">
            <a:solidFill>
              <a:srgbClr val="7030A0"/>
            </a:solidFill>
            <a:miter lim="800000"/>
            <a:headEnd type="none" w="sm" len="sm"/>
            <a:tailEnd type="none" w="sm" len="sm"/>
          </a:ln>
        </p:spPr>
        <p:txBody>
          <a:bodyPr>
            <a:spAutoFit/>
          </a:bodyPr>
          <a:lstStyle/>
          <a:p>
            <a:pPr eaLnBrk="0" hangingPunct="0"/>
            <a:r>
              <a:rPr kumimoji="1" lang="zh-CN" altLang="en-US" b="1" i="1" dirty="0">
                <a:solidFill>
                  <a:srgbClr val="447EC4"/>
                </a:solidFill>
                <a:latin typeface="Times New Roman" pitchFamily="18" charset="0"/>
              </a:rPr>
              <a:t>还款</a:t>
            </a:r>
            <a:r>
              <a:rPr kumimoji="1" lang="en-US" altLang="zh-CN" b="1" i="1" dirty="0">
                <a:solidFill>
                  <a:srgbClr val="447EC4"/>
                </a:solidFill>
                <a:latin typeface="Times New Roman" pitchFamily="18" charset="0"/>
              </a:rPr>
              <a:t>/</a:t>
            </a:r>
            <a:r>
              <a:rPr kumimoji="1" lang="zh-CN" altLang="en-US" b="1" i="1" dirty="0">
                <a:solidFill>
                  <a:srgbClr val="447EC4"/>
                </a:solidFill>
                <a:latin typeface="Times New Roman" pitchFamily="18" charset="0"/>
              </a:rPr>
              <a:t>利息</a:t>
            </a:r>
          </a:p>
        </p:txBody>
      </p:sp>
      <p:sp>
        <p:nvSpPr>
          <p:cNvPr id="215049" name="Text Box 16"/>
          <p:cNvSpPr txBox="1">
            <a:spLocks noChangeArrowheads="1"/>
          </p:cNvSpPr>
          <p:nvPr/>
        </p:nvSpPr>
        <p:spPr bwMode="auto">
          <a:xfrm>
            <a:off x="5661025" y="5184775"/>
            <a:ext cx="762000" cy="396875"/>
          </a:xfrm>
          <a:prstGeom prst="rect">
            <a:avLst/>
          </a:prstGeom>
          <a:noFill/>
          <a:ln w="12700" cap="sq">
            <a:noFill/>
            <a:miter lim="800000"/>
            <a:headEnd type="none" w="sm" len="sm"/>
            <a:tailEnd type="none" w="sm" len="sm"/>
          </a:ln>
        </p:spPr>
        <p:txBody>
          <a:bodyPr>
            <a:spAutoFit/>
          </a:bodyPr>
          <a:lstStyle/>
          <a:p>
            <a:pPr eaLnBrk="0" hangingPunct="0"/>
            <a:r>
              <a:rPr kumimoji="1" lang="zh-CN" altLang="en-US" sz="2000" b="1" i="1">
                <a:latin typeface="Times New Roman" pitchFamily="18" charset="0"/>
              </a:rPr>
              <a:t>应付</a:t>
            </a:r>
          </a:p>
        </p:txBody>
      </p:sp>
      <p:sp>
        <p:nvSpPr>
          <p:cNvPr id="215050" name="Text Box 17"/>
          <p:cNvSpPr txBox="1">
            <a:spLocks noChangeArrowheads="1"/>
          </p:cNvSpPr>
          <p:nvPr/>
        </p:nvSpPr>
        <p:spPr bwMode="auto">
          <a:xfrm>
            <a:off x="3286125" y="4365625"/>
            <a:ext cx="863600" cy="1016000"/>
          </a:xfrm>
          <a:prstGeom prst="rect">
            <a:avLst/>
          </a:prstGeom>
          <a:noFill/>
          <a:ln w="12700" cap="sq">
            <a:noFill/>
            <a:miter lim="800000"/>
            <a:headEnd type="none" w="sm" len="sm"/>
            <a:tailEnd type="none" w="sm" len="sm"/>
          </a:ln>
        </p:spPr>
        <p:txBody>
          <a:bodyPr>
            <a:spAutoFit/>
          </a:bodyPr>
          <a:lstStyle/>
          <a:p>
            <a:pPr eaLnBrk="0" hangingPunct="0"/>
            <a:r>
              <a:rPr kumimoji="1" lang="zh-CN" altLang="en-US" sz="2000" b="1" i="1">
                <a:latin typeface="Times New Roman" pitchFamily="18" charset="0"/>
              </a:rPr>
              <a:t>人工</a:t>
            </a:r>
          </a:p>
          <a:p>
            <a:pPr eaLnBrk="0" hangingPunct="0"/>
            <a:r>
              <a:rPr kumimoji="1" lang="zh-CN" altLang="en-US" sz="2000" b="1" i="1">
                <a:latin typeface="Times New Roman" pitchFamily="18" charset="0"/>
              </a:rPr>
              <a:t>及</a:t>
            </a:r>
          </a:p>
          <a:p>
            <a:pPr eaLnBrk="0" hangingPunct="0"/>
            <a:r>
              <a:rPr kumimoji="1" lang="zh-CN" altLang="en-US" sz="2000" b="1" i="1">
                <a:latin typeface="Times New Roman" pitchFamily="18" charset="0"/>
              </a:rPr>
              <a:t>服务</a:t>
            </a:r>
          </a:p>
        </p:txBody>
      </p:sp>
      <p:sp>
        <p:nvSpPr>
          <p:cNvPr id="215051" name="Text Box 18"/>
          <p:cNvSpPr txBox="1">
            <a:spLocks noChangeArrowheads="1"/>
          </p:cNvSpPr>
          <p:nvPr/>
        </p:nvSpPr>
        <p:spPr bwMode="auto">
          <a:xfrm>
            <a:off x="981075" y="5905500"/>
            <a:ext cx="1114408" cy="369332"/>
          </a:xfrm>
          <a:prstGeom prst="rect">
            <a:avLst/>
          </a:prstGeom>
          <a:noFill/>
          <a:ln w="12700" cap="sq">
            <a:noFill/>
            <a:miter lim="800000"/>
            <a:headEnd type="none" w="sm" len="sm"/>
            <a:tailEnd type="none" w="sm" len="sm"/>
          </a:ln>
        </p:spPr>
        <p:txBody>
          <a:bodyPr wrap="none">
            <a:spAutoFit/>
          </a:bodyPr>
          <a:lstStyle/>
          <a:p>
            <a:pPr eaLnBrk="0" hangingPunct="0"/>
            <a:r>
              <a:rPr kumimoji="1" lang="zh-CN" altLang="en-US" b="1" i="1" dirty="0">
                <a:latin typeface="Times New Roman" pitchFamily="18" charset="0"/>
              </a:rPr>
              <a:t>固定资产</a:t>
            </a:r>
          </a:p>
        </p:txBody>
      </p:sp>
      <p:sp>
        <p:nvSpPr>
          <p:cNvPr id="215052" name="Text Box 19"/>
          <p:cNvSpPr txBox="1">
            <a:spLocks noChangeArrowheads="1"/>
          </p:cNvSpPr>
          <p:nvPr/>
        </p:nvSpPr>
        <p:spPr bwMode="auto">
          <a:xfrm>
            <a:off x="2263775" y="5689600"/>
            <a:ext cx="1093788" cy="369332"/>
          </a:xfrm>
          <a:prstGeom prst="rect">
            <a:avLst/>
          </a:prstGeom>
          <a:noFill/>
          <a:ln w="12700" cap="sq">
            <a:noFill/>
            <a:miter lim="800000"/>
            <a:headEnd type="none" w="sm" len="sm"/>
            <a:tailEnd type="none" w="sm" len="sm"/>
          </a:ln>
        </p:spPr>
        <p:txBody>
          <a:bodyPr>
            <a:spAutoFit/>
          </a:bodyPr>
          <a:lstStyle/>
          <a:p>
            <a:pPr eaLnBrk="0" hangingPunct="0"/>
            <a:r>
              <a:rPr kumimoji="1" lang="zh-CN" altLang="en-US" b="1" i="1" dirty="0">
                <a:latin typeface="Times New Roman" pitchFamily="18" charset="0"/>
              </a:rPr>
              <a:t>材料</a:t>
            </a:r>
          </a:p>
        </p:txBody>
      </p:sp>
      <p:sp>
        <p:nvSpPr>
          <p:cNvPr id="215053" name="Text Box 21"/>
          <p:cNvSpPr txBox="1">
            <a:spLocks noChangeArrowheads="1"/>
          </p:cNvSpPr>
          <p:nvPr/>
        </p:nvSpPr>
        <p:spPr bwMode="auto">
          <a:xfrm>
            <a:off x="5876925" y="2449513"/>
            <a:ext cx="762000" cy="396875"/>
          </a:xfrm>
          <a:prstGeom prst="rect">
            <a:avLst/>
          </a:prstGeom>
          <a:noFill/>
          <a:ln w="12700" cap="sq">
            <a:noFill/>
            <a:miter lim="800000"/>
            <a:headEnd type="none" w="sm" len="sm"/>
            <a:tailEnd type="none" w="sm" len="sm"/>
          </a:ln>
        </p:spPr>
        <p:txBody>
          <a:bodyPr>
            <a:spAutoFit/>
          </a:bodyPr>
          <a:lstStyle/>
          <a:p>
            <a:pPr eaLnBrk="0" hangingPunct="0"/>
            <a:r>
              <a:rPr kumimoji="1" lang="zh-CN" altLang="en-US" b="1" i="1">
                <a:latin typeface="Times New Roman" pitchFamily="18" charset="0"/>
              </a:rPr>
              <a:t>应收</a:t>
            </a:r>
          </a:p>
        </p:txBody>
      </p:sp>
      <p:sp>
        <p:nvSpPr>
          <p:cNvPr id="215054" name="Text Box 22"/>
          <p:cNvSpPr txBox="1">
            <a:spLocks noChangeArrowheads="1"/>
          </p:cNvSpPr>
          <p:nvPr/>
        </p:nvSpPr>
        <p:spPr bwMode="auto">
          <a:xfrm>
            <a:off x="6813550" y="1952625"/>
            <a:ext cx="1296988" cy="369332"/>
          </a:xfrm>
          <a:prstGeom prst="rect">
            <a:avLst/>
          </a:prstGeom>
          <a:noFill/>
          <a:ln w="12700" cap="sq">
            <a:noFill/>
            <a:miter lim="800000"/>
            <a:headEnd type="none" w="sm" len="sm"/>
            <a:tailEnd type="none" w="sm" len="sm"/>
          </a:ln>
        </p:spPr>
        <p:txBody>
          <a:bodyPr>
            <a:spAutoFit/>
          </a:bodyPr>
          <a:lstStyle/>
          <a:p>
            <a:pPr eaLnBrk="0" hangingPunct="0"/>
            <a:r>
              <a:rPr kumimoji="1" lang="zh-CN" altLang="en-US" b="1" i="1" dirty="0">
                <a:solidFill>
                  <a:srgbClr val="00B050"/>
                </a:solidFill>
                <a:latin typeface="Times New Roman" pitchFamily="18" charset="0"/>
              </a:rPr>
              <a:t>现金销售</a:t>
            </a:r>
          </a:p>
        </p:txBody>
      </p:sp>
      <p:sp>
        <p:nvSpPr>
          <p:cNvPr id="215055" name="Text Box 23"/>
          <p:cNvSpPr txBox="1">
            <a:spLocks noChangeArrowheads="1"/>
          </p:cNvSpPr>
          <p:nvPr/>
        </p:nvSpPr>
        <p:spPr bwMode="auto">
          <a:xfrm>
            <a:off x="5886450" y="1952625"/>
            <a:ext cx="1143000" cy="369332"/>
          </a:xfrm>
          <a:prstGeom prst="rect">
            <a:avLst/>
          </a:prstGeom>
          <a:noFill/>
          <a:ln w="12700" cap="sq">
            <a:noFill/>
            <a:miter lim="800000"/>
            <a:headEnd type="none" w="sm" len="sm"/>
            <a:tailEnd type="none" w="sm" len="sm"/>
          </a:ln>
        </p:spPr>
        <p:txBody>
          <a:bodyPr>
            <a:spAutoFit/>
          </a:bodyPr>
          <a:lstStyle/>
          <a:p>
            <a:pPr eaLnBrk="0" hangingPunct="0"/>
            <a:r>
              <a:rPr kumimoji="1" lang="zh-CN" altLang="en-US" b="1" i="1" dirty="0">
                <a:solidFill>
                  <a:srgbClr val="00B050"/>
                </a:solidFill>
                <a:latin typeface="Times New Roman" pitchFamily="18" charset="0"/>
              </a:rPr>
              <a:t>赊销</a:t>
            </a:r>
          </a:p>
        </p:txBody>
      </p:sp>
      <p:sp>
        <p:nvSpPr>
          <p:cNvPr id="215056" name="Text Box 24"/>
          <p:cNvSpPr txBox="1">
            <a:spLocks noChangeArrowheads="1"/>
          </p:cNvSpPr>
          <p:nvPr/>
        </p:nvSpPr>
        <p:spPr bwMode="auto">
          <a:xfrm>
            <a:off x="3284538" y="2954338"/>
            <a:ext cx="936625" cy="1016000"/>
          </a:xfrm>
          <a:prstGeom prst="rect">
            <a:avLst/>
          </a:prstGeom>
          <a:noFill/>
          <a:ln w="12700" cap="sq">
            <a:noFill/>
            <a:miter lim="800000"/>
            <a:headEnd type="none" w="sm" len="sm"/>
            <a:tailEnd type="none" w="sm" len="sm"/>
          </a:ln>
        </p:spPr>
        <p:txBody>
          <a:bodyPr>
            <a:spAutoFit/>
          </a:bodyPr>
          <a:lstStyle/>
          <a:p>
            <a:pPr eaLnBrk="0" hangingPunct="0"/>
            <a:r>
              <a:rPr kumimoji="1" lang="zh-CN" altLang="en-US" sz="2000" b="1" i="1">
                <a:latin typeface="Times New Roman" pitchFamily="18" charset="0"/>
              </a:rPr>
              <a:t>市场</a:t>
            </a:r>
          </a:p>
          <a:p>
            <a:pPr eaLnBrk="0" hangingPunct="0"/>
            <a:r>
              <a:rPr kumimoji="1" lang="zh-CN" altLang="en-US" sz="2000" b="1" i="1">
                <a:latin typeface="Times New Roman" pitchFamily="18" charset="0"/>
              </a:rPr>
              <a:t>销售</a:t>
            </a:r>
          </a:p>
          <a:p>
            <a:pPr eaLnBrk="0" hangingPunct="0"/>
            <a:r>
              <a:rPr kumimoji="1" lang="zh-CN" altLang="en-US" sz="2000" b="1" i="1">
                <a:latin typeface="Times New Roman" pitchFamily="18" charset="0"/>
              </a:rPr>
              <a:t>费用</a:t>
            </a:r>
          </a:p>
        </p:txBody>
      </p:sp>
      <p:sp>
        <p:nvSpPr>
          <p:cNvPr id="215057" name="Text Box 25"/>
          <p:cNvSpPr txBox="1">
            <a:spLocks noChangeArrowheads="1"/>
          </p:cNvSpPr>
          <p:nvPr/>
        </p:nvSpPr>
        <p:spPr bwMode="auto">
          <a:xfrm>
            <a:off x="909638" y="2376488"/>
            <a:ext cx="863600" cy="369332"/>
          </a:xfrm>
          <a:prstGeom prst="rect">
            <a:avLst/>
          </a:prstGeom>
          <a:noFill/>
          <a:ln w="12700" cap="sq">
            <a:noFill/>
            <a:miter lim="800000"/>
            <a:headEnd type="none" w="sm" len="sm"/>
            <a:tailEnd type="none" w="sm" len="sm"/>
          </a:ln>
        </p:spPr>
        <p:txBody>
          <a:bodyPr>
            <a:spAutoFit/>
          </a:bodyPr>
          <a:lstStyle/>
          <a:p>
            <a:pPr eaLnBrk="0" hangingPunct="0"/>
            <a:r>
              <a:rPr kumimoji="1" lang="zh-CN" altLang="en-US" b="1" i="1" dirty="0">
                <a:latin typeface="Times New Roman" pitchFamily="18" charset="0"/>
              </a:rPr>
              <a:t>折旧</a:t>
            </a:r>
          </a:p>
        </p:txBody>
      </p:sp>
      <p:sp>
        <p:nvSpPr>
          <p:cNvPr id="215058" name="Oval 27"/>
          <p:cNvSpPr>
            <a:spLocks noChangeArrowheads="1"/>
          </p:cNvSpPr>
          <p:nvPr/>
        </p:nvSpPr>
        <p:spPr bwMode="auto">
          <a:xfrm>
            <a:off x="6500826" y="5500702"/>
            <a:ext cx="457200" cy="304800"/>
          </a:xfrm>
          <a:prstGeom prst="ellipse">
            <a:avLst/>
          </a:prstGeom>
          <a:noFill/>
          <a:ln w="38100" cap="sq">
            <a:solidFill>
              <a:srgbClr val="FF9900"/>
            </a:solidFill>
            <a:round/>
            <a:headEnd/>
            <a:tailEnd/>
          </a:ln>
        </p:spPr>
        <p:txBody>
          <a:bodyPr wrap="none" anchor="ctr"/>
          <a:lstStyle/>
          <a:p>
            <a:endParaRPr lang="zh-CN" altLang="en-US">
              <a:latin typeface="Corbel" pitchFamily="34" charset="0"/>
            </a:endParaRPr>
          </a:p>
        </p:txBody>
      </p:sp>
      <p:cxnSp>
        <p:nvCxnSpPr>
          <p:cNvPr id="215059" name="AutoShape 28"/>
          <p:cNvCxnSpPr>
            <a:cxnSpLocks noChangeShapeType="1"/>
            <a:stCxn id="44" idx="1"/>
          </p:cNvCxnSpPr>
          <p:nvPr/>
        </p:nvCxnSpPr>
        <p:spPr bwMode="auto">
          <a:xfrm rot="10800000">
            <a:off x="7029450" y="4868863"/>
            <a:ext cx="1081088" cy="387350"/>
          </a:xfrm>
          <a:prstGeom prst="bentConnector3">
            <a:avLst>
              <a:gd name="adj1" fmla="val 49926"/>
            </a:avLst>
          </a:prstGeom>
          <a:noFill/>
          <a:ln w="38100" cap="sq">
            <a:solidFill>
              <a:srgbClr val="7030A0"/>
            </a:solidFill>
            <a:miter lim="800000"/>
            <a:headEnd/>
            <a:tailEnd type="triangle" w="med" len="med"/>
          </a:ln>
        </p:spPr>
      </p:cxnSp>
      <p:cxnSp>
        <p:nvCxnSpPr>
          <p:cNvPr id="215060" name="AutoShape 29"/>
          <p:cNvCxnSpPr>
            <a:cxnSpLocks noChangeShapeType="1"/>
          </p:cNvCxnSpPr>
          <p:nvPr/>
        </p:nvCxnSpPr>
        <p:spPr bwMode="auto">
          <a:xfrm>
            <a:off x="6884988" y="4313238"/>
            <a:ext cx="1490662" cy="295275"/>
          </a:xfrm>
          <a:prstGeom prst="bentConnector2">
            <a:avLst/>
          </a:prstGeom>
          <a:noFill/>
          <a:ln w="38100" cap="sq">
            <a:solidFill>
              <a:srgbClr val="7030A0"/>
            </a:solidFill>
            <a:miter lim="800000"/>
            <a:headEnd/>
            <a:tailEnd type="triangle" w="med" len="med"/>
          </a:ln>
        </p:spPr>
      </p:cxnSp>
      <p:cxnSp>
        <p:nvCxnSpPr>
          <p:cNvPr id="215061" name="AutoShape 30"/>
          <p:cNvCxnSpPr>
            <a:cxnSpLocks noChangeShapeType="1"/>
            <a:stCxn id="46" idx="3"/>
            <a:endCxn id="43" idx="2"/>
          </p:cNvCxnSpPr>
          <p:nvPr/>
        </p:nvCxnSpPr>
        <p:spPr bwMode="auto">
          <a:xfrm flipV="1">
            <a:off x="6991350" y="3392488"/>
            <a:ext cx="1385888" cy="677862"/>
          </a:xfrm>
          <a:prstGeom prst="bentConnector2">
            <a:avLst/>
          </a:prstGeom>
          <a:noFill/>
          <a:ln w="38100" cap="sq">
            <a:solidFill>
              <a:srgbClr val="7030A0"/>
            </a:solidFill>
            <a:miter lim="800000"/>
            <a:headEnd/>
            <a:tailEnd type="triangle" w="med" len="med"/>
          </a:ln>
        </p:spPr>
      </p:cxnSp>
      <p:cxnSp>
        <p:nvCxnSpPr>
          <p:cNvPr id="215062" name="AutoShape 31"/>
          <p:cNvCxnSpPr>
            <a:cxnSpLocks noChangeShapeType="1"/>
            <a:stCxn id="43" idx="1"/>
          </p:cNvCxnSpPr>
          <p:nvPr/>
        </p:nvCxnSpPr>
        <p:spPr bwMode="auto">
          <a:xfrm rot="10800000" flipV="1">
            <a:off x="6991350" y="2668588"/>
            <a:ext cx="1119188" cy="1004887"/>
          </a:xfrm>
          <a:prstGeom prst="bentConnector3">
            <a:avLst>
              <a:gd name="adj1" fmla="val 49931"/>
            </a:avLst>
          </a:prstGeom>
          <a:noFill/>
          <a:ln w="38100" cap="sq">
            <a:solidFill>
              <a:srgbClr val="7030A0"/>
            </a:solidFill>
            <a:miter lim="800000"/>
            <a:headEnd/>
            <a:tailEnd type="triangle" w="med" len="med"/>
          </a:ln>
        </p:spPr>
      </p:cxnSp>
      <p:cxnSp>
        <p:nvCxnSpPr>
          <p:cNvPr id="215063" name="AutoShape 32"/>
          <p:cNvCxnSpPr>
            <a:cxnSpLocks noChangeShapeType="1"/>
            <a:stCxn id="46" idx="2"/>
            <a:endCxn id="41" idx="3"/>
          </p:cNvCxnSpPr>
          <p:nvPr/>
        </p:nvCxnSpPr>
        <p:spPr bwMode="auto">
          <a:xfrm rot="5400000">
            <a:off x="5752294" y="5295112"/>
            <a:ext cx="1187468" cy="681044"/>
          </a:xfrm>
          <a:prstGeom prst="bentConnector2">
            <a:avLst/>
          </a:prstGeom>
          <a:noFill/>
          <a:ln w="38100" cap="sq">
            <a:solidFill>
              <a:schemeClr val="accent1">
                <a:lumMod val="75000"/>
              </a:schemeClr>
            </a:solidFill>
            <a:miter lim="800000"/>
            <a:headEnd/>
            <a:tailEnd type="triangle" w="med" len="med"/>
          </a:ln>
        </p:spPr>
      </p:cxnSp>
      <p:cxnSp>
        <p:nvCxnSpPr>
          <p:cNvPr id="215064" name="AutoShape 33"/>
          <p:cNvCxnSpPr>
            <a:cxnSpLocks noChangeShapeType="1"/>
            <a:stCxn id="41" idx="1"/>
            <a:endCxn id="38" idx="2"/>
          </p:cNvCxnSpPr>
          <p:nvPr/>
        </p:nvCxnSpPr>
        <p:spPr bwMode="auto">
          <a:xfrm rot="10800000">
            <a:off x="2291558" y="5473700"/>
            <a:ext cx="1351749" cy="755668"/>
          </a:xfrm>
          <a:prstGeom prst="bentConnector2">
            <a:avLst/>
          </a:prstGeom>
          <a:noFill/>
          <a:ln w="38100" cap="sq">
            <a:solidFill>
              <a:schemeClr val="accent1">
                <a:lumMod val="75000"/>
              </a:schemeClr>
            </a:solidFill>
            <a:miter lim="800000"/>
            <a:headEnd/>
            <a:tailEnd type="triangle" w="med" len="med"/>
          </a:ln>
        </p:spPr>
      </p:cxnSp>
      <p:cxnSp>
        <p:nvCxnSpPr>
          <p:cNvPr id="215065" name="AutoShape 34"/>
          <p:cNvCxnSpPr>
            <a:cxnSpLocks noChangeShapeType="1"/>
            <a:endCxn id="42" idx="2"/>
          </p:cNvCxnSpPr>
          <p:nvPr/>
        </p:nvCxnSpPr>
        <p:spPr bwMode="auto">
          <a:xfrm rot="10800000">
            <a:off x="1016000" y="5473700"/>
            <a:ext cx="2649538" cy="850900"/>
          </a:xfrm>
          <a:prstGeom prst="bentConnector2">
            <a:avLst/>
          </a:prstGeom>
          <a:noFill/>
          <a:ln w="38100" cap="sq">
            <a:solidFill>
              <a:schemeClr val="accent1">
                <a:lumMod val="75000"/>
              </a:schemeClr>
            </a:solidFill>
            <a:miter lim="800000"/>
            <a:headEnd/>
            <a:tailEnd type="triangle" w="med" len="med"/>
          </a:ln>
        </p:spPr>
      </p:cxnSp>
      <p:cxnSp>
        <p:nvCxnSpPr>
          <p:cNvPr id="215066" name="AutoShape 35"/>
          <p:cNvCxnSpPr>
            <a:cxnSpLocks noChangeShapeType="1"/>
            <a:stCxn id="38" idx="0"/>
            <a:endCxn id="40" idx="2"/>
          </p:cNvCxnSpPr>
          <p:nvPr/>
        </p:nvCxnSpPr>
        <p:spPr bwMode="auto">
          <a:xfrm flipV="1">
            <a:off x="2292350" y="4471988"/>
            <a:ext cx="0" cy="280987"/>
          </a:xfrm>
          <a:prstGeom prst="straightConnector1">
            <a:avLst/>
          </a:prstGeom>
          <a:noFill/>
          <a:ln w="38100" cap="sq">
            <a:solidFill>
              <a:schemeClr val="accent1">
                <a:lumMod val="75000"/>
              </a:schemeClr>
            </a:solidFill>
            <a:round/>
            <a:headEnd/>
            <a:tailEnd type="triangle" w="med" len="med"/>
          </a:ln>
        </p:spPr>
      </p:cxnSp>
      <p:cxnSp>
        <p:nvCxnSpPr>
          <p:cNvPr id="215067" name="AutoShape 36"/>
          <p:cNvCxnSpPr>
            <a:cxnSpLocks noChangeShapeType="1"/>
            <a:stCxn id="40" idx="0"/>
            <a:endCxn id="39" idx="2"/>
          </p:cNvCxnSpPr>
          <p:nvPr/>
        </p:nvCxnSpPr>
        <p:spPr bwMode="auto">
          <a:xfrm flipH="1" flipV="1">
            <a:off x="2278063" y="3419475"/>
            <a:ext cx="14287" cy="325438"/>
          </a:xfrm>
          <a:prstGeom prst="straightConnector1">
            <a:avLst/>
          </a:prstGeom>
          <a:noFill/>
          <a:ln w="38100" cap="sq">
            <a:solidFill>
              <a:schemeClr val="accent1">
                <a:lumMod val="75000"/>
              </a:schemeClr>
            </a:solidFill>
            <a:round/>
            <a:headEnd/>
            <a:tailEnd type="triangle" w="med" len="med"/>
          </a:ln>
        </p:spPr>
      </p:cxnSp>
      <p:cxnSp>
        <p:nvCxnSpPr>
          <p:cNvPr id="215068" name="AutoShape 37"/>
          <p:cNvCxnSpPr>
            <a:cxnSpLocks noChangeShapeType="1"/>
            <a:stCxn id="42" idx="0"/>
          </p:cNvCxnSpPr>
          <p:nvPr/>
        </p:nvCxnSpPr>
        <p:spPr bwMode="auto">
          <a:xfrm rot="-5400000">
            <a:off x="1154907" y="2615406"/>
            <a:ext cx="342900" cy="620713"/>
          </a:xfrm>
          <a:prstGeom prst="bentConnector2">
            <a:avLst/>
          </a:prstGeom>
          <a:noFill/>
          <a:ln w="38100" cap="sq">
            <a:solidFill>
              <a:schemeClr val="accent1">
                <a:lumMod val="75000"/>
              </a:schemeClr>
            </a:solidFill>
            <a:miter lim="800000"/>
            <a:headEnd/>
            <a:tailEnd type="triangle" w="med" len="med"/>
          </a:ln>
        </p:spPr>
      </p:cxnSp>
      <p:cxnSp>
        <p:nvCxnSpPr>
          <p:cNvPr id="215069" name="AutoShape 38"/>
          <p:cNvCxnSpPr>
            <a:cxnSpLocks noChangeShapeType="1"/>
            <a:stCxn id="41" idx="1"/>
            <a:endCxn id="38" idx="3"/>
          </p:cNvCxnSpPr>
          <p:nvPr/>
        </p:nvCxnSpPr>
        <p:spPr bwMode="auto">
          <a:xfrm rot="10800000">
            <a:off x="2925764" y="5113338"/>
            <a:ext cx="717543" cy="1116030"/>
          </a:xfrm>
          <a:prstGeom prst="bentConnector3">
            <a:avLst>
              <a:gd name="adj1" fmla="val 50000"/>
            </a:avLst>
          </a:prstGeom>
          <a:noFill/>
          <a:ln w="38100" cap="sq">
            <a:solidFill>
              <a:schemeClr val="accent1">
                <a:lumMod val="75000"/>
              </a:schemeClr>
            </a:solidFill>
            <a:miter lim="800000"/>
            <a:headEnd/>
            <a:tailEnd type="triangle" w="med" len="med"/>
          </a:ln>
        </p:spPr>
      </p:cxnSp>
      <p:cxnSp>
        <p:nvCxnSpPr>
          <p:cNvPr id="215070" name="AutoShape 39"/>
          <p:cNvCxnSpPr>
            <a:cxnSpLocks noChangeShapeType="1"/>
            <a:stCxn id="41" idx="1"/>
            <a:endCxn id="40" idx="3"/>
          </p:cNvCxnSpPr>
          <p:nvPr/>
        </p:nvCxnSpPr>
        <p:spPr bwMode="auto">
          <a:xfrm rot="10800000">
            <a:off x="2925764" y="4108452"/>
            <a:ext cx="717543" cy="2120917"/>
          </a:xfrm>
          <a:prstGeom prst="bentConnector3">
            <a:avLst>
              <a:gd name="adj1" fmla="val 50000"/>
            </a:avLst>
          </a:prstGeom>
          <a:noFill/>
          <a:ln w="38100" cap="sq">
            <a:solidFill>
              <a:schemeClr val="accent1">
                <a:lumMod val="75000"/>
              </a:schemeClr>
            </a:solidFill>
            <a:miter lim="800000"/>
            <a:headEnd/>
            <a:tailEnd type="triangle" w="med" len="med"/>
          </a:ln>
        </p:spPr>
      </p:cxnSp>
      <p:cxnSp>
        <p:nvCxnSpPr>
          <p:cNvPr id="215071" name="AutoShape 40"/>
          <p:cNvCxnSpPr>
            <a:cxnSpLocks noChangeShapeType="1"/>
            <a:stCxn id="41" idx="1"/>
            <a:endCxn id="39" idx="3"/>
          </p:cNvCxnSpPr>
          <p:nvPr/>
        </p:nvCxnSpPr>
        <p:spPr bwMode="auto">
          <a:xfrm rot="10800000">
            <a:off x="2925764" y="3042444"/>
            <a:ext cx="717543" cy="3186924"/>
          </a:xfrm>
          <a:prstGeom prst="bentConnector3">
            <a:avLst>
              <a:gd name="adj1" fmla="val 50000"/>
            </a:avLst>
          </a:prstGeom>
          <a:noFill/>
          <a:ln w="38100" cap="sq">
            <a:solidFill>
              <a:schemeClr val="accent1">
                <a:lumMod val="75000"/>
              </a:schemeClr>
            </a:solidFill>
            <a:miter lim="800000"/>
            <a:headEnd/>
            <a:tailEnd type="triangle" w="med" len="med"/>
          </a:ln>
        </p:spPr>
      </p:cxnSp>
      <p:cxnSp>
        <p:nvCxnSpPr>
          <p:cNvPr id="215072" name="AutoShape 41"/>
          <p:cNvCxnSpPr>
            <a:cxnSpLocks noChangeShapeType="1"/>
            <a:stCxn id="39" idx="0"/>
            <a:endCxn id="45" idx="1"/>
          </p:cNvCxnSpPr>
          <p:nvPr/>
        </p:nvCxnSpPr>
        <p:spPr bwMode="auto">
          <a:xfrm rot="-5400000">
            <a:off x="2576513" y="1668463"/>
            <a:ext cx="698500" cy="1295400"/>
          </a:xfrm>
          <a:prstGeom prst="bentConnector2">
            <a:avLst/>
          </a:prstGeom>
          <a:noFill/>
          <a:ln w="38100" cap="sq">
            <a:solidFill>
              <a:schemeClr val="accent1">
                <a:lumMod val="75000"/>
              </a:schemeClr>
            </a:solidFill>
            <a:miter lim="800000"/>
            <a:headEnd/>
            <a:tailEnd type="triangle" w="med" len="med"/>
          </a:ln>
        </p:spPr>
      </p:cxnSp>
      <p:cxnSp>
        <p:nvCxnSpPr>
          <p:cNvPr id="215073" name="AutoShape 43"/>
          <p:cNvCxnSpPr>
            <a:cxnSpLocks noChangeShapeType="1"/>
          </p:cNvCxnSpPr>
          <p:nvPr/>
        </p:nvCxnSpPr>
        <p:spPr bwMode="auto">
          <a:xfrm>
            <a:off x="5859463" y="1851025"/>
            <a:ext cx="1025525" cy="1246188"/>
          </a:xfrm>
          <a:prstGeom prst="bentConnector2">
            <a:avLst/>
          </a:prstGeom>
          <a:noFill/>
          <a:ln w="38100" cap="sq">
            <a:solidFill>
              <a:schemeClr val="accent1">
                <a:lumMod val="75000"/>
              </a:schemeClr>
            </a:solidFill>
            <a:miter lim="800000"/>
            <a:headEnd/>
            <a:tailEnd type="triangle" w="med" len="med"/>
          </a:ln>
        </p:spPr>
      </p:cxnSp>
      <p:sp>
        <p:nvSpPr>
          <p:cNvPr id="215074" name="Oval 45"/>
          <p:cNvSpPr>
            <a:spLocks noChangeArrowheads="1"/>
          </p:cNvSpPr>
          <p:nvPr/>
        </p:nvSpPr>
        <p:spPr bwMode="auto">
          <a:xfrm>
            <a:off x="6453188" y="2305050"/>
            <a:ext cx="381000" cy="304800"/>
          </a:xfrm>
          <a:prstGeom prst="ellipse">
            <a:avLst/>
          </a:prstGeom>
          <a:noFill/>
          <a:ln w="38100" cap="sq">
            <a:solidFill>
              <a:srgbClr val="FF9900"/>
            </a:solidFill>
            <a:round/>
            <a:headEnd/>
            <a:tailEnd/>
          </a:ln>
        </p:spPr>
        <p:txBody>
          <a:bodyPr wrap="none" anchor="ctr"/>
          <a:lstStyle/>
          <a:p>
            <a:endParaRPr lang="zh-CN" altLang="en-US">
              <a:latin typeface="Corbel" pitchFamily="34" charset="0"/>
            </a:endParaRPr>
          </a:p>
        </p:txBody>
      </p:sp>
      <p:cxnSp>
        <p:nvCxnSpPr>
          <p:cNvPr id="215075" name="AutoShape 46"/>
          <p:cNvCxnSpPr>
            <a:cxnSpLocks noChangeShapeType="1"/>
            <a:stCxn id="45" idx="3"/>
            <a:endCxn id="46" idx="0"/>
          </p:cNvCxnSpPr>
          <p:nvPr/>
        </p:nvCxnSpPr>
        <p:spPr bwMode="auto">
          <a:xfrm>
            <a:off x="5859463" y="1966913"/>
            <a:ext cx="827087" cy="1130300"/>
          </a:xfrm>
          <a:prstGeom prst="bentConnector2">
            <a:avLst/>
          </a:prstGeom>
          <a:noFill/>
          <a:ln w="38100" cap="sq">
            <a:solidFill>
              <a:schemeClr val="accent1">
                <a:lumMod val="75000"/>
              </a:schemeClr>
            </a:solidFill>
            <a:miter lim="800000"/>
            <a:headEnd/>
            <a:tailEnd type="triangle" w="med" len="med"/>
          </a:ln>
        </p:spPr>
      </p:cxnSp>
      <p:sp>
        <p:nvSpPr>
          <p:cNvPr id="38" name="Rectangle 4"/>
          <p:cNvSpPr>
            <a:spLocks noChangeArrowheads="1"/>
          </p:cNvSpPr>
          <p:nvPr/>
        </p:nvSpPr>
        <p:spPr bwMode="auto">
          <a:xfrm>
            <a:off x="1657350" y="4752975"/>
            <a:ext cx="1268413" cy="720725"/>
          </a:xfrm>
          <a:prstGeom prst="rect">
            <a:avLst/>
          </a:prstGeom>
          <a:solidFill>
            <a:schemeClr val="bg1">
              <a:lumMod val="75000"/>
            </a:schemeClr>
          </a:solidFill>
          <a:ln w="12700" cap="sq">
            <a:solidFill>
              <a:schemeClr val="accent1">
                <a:lumMod val="75000"/>
              </a:schemeClr>
            </a:solidFill>
            <a:miter lim="800000"/>
            <a:headEnd type="none" w="sm" len="sm"/>
            <a:tailEnd type="none" w="sm" len="sm"/>
          </a:ln>
          <a:effectLst>
            <a:outerShdw dist="35921" dir="2700000" algn="ctr" rotWithShape="0">
              <a:schemeClr val="tx1"/>
            </a:outerShdw>
          </a:effectLst>
        </p:spPr>
        <p:txBody>
          <a:bodyPr wrap="none" anchor="ctr"/>
          <a:lstStyle/>
          <a:p>
            <a:pPr algn="ctr" eaLnBrk="0" fontAlgn="auto" hangingPunct="0">
              <a:spcAft>
                <a:spcPts val="0"/>
              </a:spcAft>
              <a:defRPr/>
            </a:pPr>
            <a:r>
              <a:rPr kumimoji="1" lang="zh-CN" altLang="en-US" sz="2400" b="1" dirty="0">
                <a:solidFill>
                  <a:srgbClr val="000000"/>
                </a:solidFill>
                <a:latin typeface="Times New Roman" pitchFamily="18" charset="0"/>
                <a:ea typeface="宋体" pitchFamily="2" charset="-122"/>
              </a:rPr>
              <a:t>原材料</a:t>
            </a:r>
          </a:p>
          <a:p>
            <a:pPr algn="ctr" eaLnBrk="0" fontAlgn="auto" hangingPunct="0">
              <a:spcAft>
                <a:spcPts val="0"/>
              </a:spcAft>
              <a:defRPr/>
            </a:pPr>
            <a:r>
              <a:rPr kumimoji="1" lang="zh-CN" altLang="en-US" sz="2400" b="1" dirty="0">
                <a:solidFill>
                  <a:srgbClr val="FF3300"/>
                </a:solidFill>
                <a:latin typeface="Times New Roman" pitchFamily="18" charset="0"/>
                <a:ea typeface="宋体" pitchFamily="2" charset="-122"/>
              </a:rPr>
              <a:t>存货</a:t>
            </a:r>
          </a:p>
        </p:txBody>
      </p:sp>
      <p:sp>
        <p:nvSpPr>
          <p:cNvPr id="39" name="Rectangle 5"/>
          <p:cNvSpPr>
            <a:spLocks noChangeArrowheads="1"/>
          </p:cNvSpPr>
          <p:nvPr/>
        </p:nvSpPr>
        <p:spPr bwMode="auto">
          <a:xfrm>
            <a:off x="1630363" y="2665413"/>
            <a:ext cx="1295400" cy="754062"/>
          </a:xfrm>
          <a:prstGeom prst="rect">
            <a:avLst/>
          </a:prstGeom>
          <a:solidFill>
            <a:schemeClr val="bg1">
              <a:lumMod val="75000"/>
            </a:schemeClr>
          </a:solidFill>
          <a:ln w="12700" cap="sq" algn="ctr">
            <a:solidFill>
              <a:srgbClr val="FFFF66"/>
            </a:solidFill>
            <a:miter lim="800000"/>
            <a:headEnd type="none" w="sm" len="sm"/>
            <a:tailEnd type="none" w="sm" len="sm"/>
          </a:ln>
          <a:effectLst>
            <a:outerShdw dist="35921" dir="2700000" algn="ctr" rotWithShape="0">
              <a:schemeClr val="tx1"/>
            </a:outerShdw>
          </a:effectLst>
        </p:spPr>
        <p:txBody>
          <a:bodyPr wrap="none" anchor="ctr"/>
          <a:lstStyle/>
          <a:p>
            <a:pPr algn="ctr" eaLnBrk="0" fontAlgn="auto" hangingPunct="0">
              <a:spcAft>
                <a:spcPts val="0"/>
              </a:spcAft>
              <a:defRPr/>
            </a:pPr>
            <a:r>
              <a:rPr kumimoji="1" lang="zh-CN" altLang="en-US" sz="2400" b="1" dirty="0">
                <a:solidFill>
                  <a:srgbClr val="000000"/>
                </a:solidFill>
                <a:latin typeface="Times New Roman" pitchFamily="18" charset="0"/>
                <a:ea typeface="宋体" pitchFamily="2" charset="-122"/>
              </a:rPr>
              <a:t>成品</a:t>
            </a:r>
          </a:p>
          <a:p>
            <a:pPr algn="ctr" eaLnBrk="0" fontAlgn="auto" hangingPunct="0">
              <a:spcAft>
                <a:spcPts val="0"/>
              </a:spcAft>
              <a:defRPr/>
            </a:pPr>
            <a:r>
              <a:rPr kumimoji="1" lang="zh-CN" altLang="en-US" sz="2400" b="1" dirty="0">
                <a:solidFill>
                  <a:srgbClr val="FF3300"/>
                </a:solidFill>
                <a:latin typeface="Times New Roman" pitchFamily="18" charset="0"/>
                <a:ea typeface="宋体" pitchFamily="2" charset="-122"/>
              </a:rPr>
              <a:t>存货</a:t>
            </a:r>
          </a:p>
        </p:txBody>
      </p:sp>
      <p:sp>
        <p:nvSpPr>
          <p:cNvPr id="40" name="Rectangle 6"/>
          <p:cNvSpPr>
            <a:spLocks noChangeArrowheads="1"/>
          </p:cNvSpPr>
          <p:nvPr/>
        </p:nvSpPr>
        <p:spPr bwMode="auto">
          <a:xfrm>
            <a:off x="1657350" y="3744913"/>
            <a:ext cx="1268413" cy="727075"/>
          </a:xfrm>
          <a:prstGeom prst="rect">
            <a:avLst/>
          </a:prstGeom>
          <a:solidFill>
            <a:schemeClr val="bg1">
              <a:lumMod val="75000"/>
            </a:schemeClr>
          </a:solidFill>
          <a:ln w="12700" cap="sq" algn="ctr">
            <a:solidFill>
              <a:srgbClr val="FFFF66"/>
            </a:solidFill>
            <a:miter lim="800000"/>
            <a:headEnd type="none" w="sm" len="sm"/>
            <a:tailEnd type="none" w="sm" len="sm"/>
          </a:ln>
          <a:effectLst>
            <a:outerShdw dist="35921" dir="2700000" algn="ctr" rotWithShape="0">
              <a:schemeClr val="tx1"/>
            </a:outerShdw>
          </a:effectLst>
        </p:spPr>
        <p:txBody>
          <a:bodyPr wrap="none" anchor="ctr"/>
          <a:lstStyle/>
          <a:p>
            <a:pPr algn="ctr" eaLnBrk="0" fontAlgn="auto" hangingPunct="0">
              <a:spcAft>
                <a:spcPts val="0"/>
              </a:spcAft>
              <a:defRPr/>
            </a:pPr>
            <a:r>
              <a:rPr kumimoji="1" lang="zh-CN" altLang="en-US" sz="2400" b="1" dirty="0">
                <a:solidFill>
                  <a:srgbClr val="000000"/>
                </a:solidFill>
                <a:latin typeface="Times New Roman" pitchFamily="18" charset="0"/>
                <a:ea typeface="宋体" pitchFamily="2" charset="-122"/>
              </a:rPr>
              <a:t>在产品</a:t>
            </a:r>
          </a:p>
          <a:p>
            <a:pPr algn="ctr" eaLnBrk="0" fontAlgn="auto" hangingPunct="0">
              <a:spcAft>
                <a:spcPts val="0"/>
              </a:spcAft>
              <a:defRPr/>
            </a:pPr>
            <a:r>
              <a:rPr kumimoji="1" lang="zh-CN" altLang="en-US" sz="2400" b="1" dirty="0">
                <a:solidFill>
                  <a:srgbClr val="FF3300"/>
                </a:solidFill>
                <a:latin typeface="Times New Roman" pitchFamily="18" charset="0"/>
                <a:ea typeface="宋体" pitchFamily="2" charset="-122"/>
              </a:rPr>
              <a:t>存货</a:t>
            </a:r>
          </a:p>
        </p:txBody>
      </p:sp>
      <p:sp>
        <p:nvSpPr>
          <p:cNvPr id="41" name="Rectangle 7"/>
          <p:cNvSpPr>
            <a:spLocks noChangeArrowheads="1"/>
          </p:cNvSpPr>
          <p:nvPr/>
        </p:nvSpPr>
        <p:spPr bwMode="auto">
          <a:xfrm>
            <a:off x="3643306" y="6000768"/>
            <a:ext cx="2362200" cy="457200"/>
          </a:xfrm>
          <a:prstGeom prst="rect">
            <a:avLst/>
          </a:prstGeom>
          <a:solidFill>
            <a:srgbClr val="FFE3DD"/>
          </a:solidFill>
          <a:ln w="12700" cap="sq" algn="ctr">
            <a:solidFill>
              <a:srgbClr val="FF9900"/>
            </a:solidFill>
            <a:miter lim="800000"/>
            <a:headEnd type="none" w="sm" len="sm"/>
            <a:tailEnd type="none" w="sm" len="sm"/>
          </a:ln>
          <a:effectLst>
            <a:outerShdw dist="35921" dir="2700000" algn="ctr" rotWithShape="0">
              <a:schemeClr val="tx1"/>
            </a:outerShdw>
          </a:effectLst>
        </p:spPr>
        <p:txBody>
          <a:bodyPr wrap="none" anchor="ctr"/>
          <a:lstStyle/>
          <a:p>
            <a:pPr algn="ctr" eaLnBrk="0" fontAlgn="auto" hangingPunct="0">
              <a:spcAft>
                <a:spcPts val="0"/>
              </a:spcAft>
              <a:defRPr/>
            </a:pPr>
            <a:r>
              <a:rPr kumimoji="1" lang="zh-CN" altLang="en-US" sz="2800" b="1" dirty="0">
                <a:solidFill>
                  <a:srgbClr val="000000"/>
                </a:solidFill>
                <a:effectLst>
                  <a:outerShdw blurRad="38100" dist="38100" dir="2700000" algn="tl">
                    <a:srgbClr val="FFFFFF"/>
                  </a:outerShdw>
                </a:effectLst>
                <a:latin typeface="Times New Roman" pitchFamily="18" charset="0"/>
                <a:ea typeface="宋体" pitchFamily="2" charset="-122"/>
              </a:rPr>
              <a:t>供  应  商</a:t>
            </a:r>
          </a:p>
        </p:txBody>
      </p:sp>
      <p:sp>
        <p:nvSpPr>
          <p:cNvPr id="42" name="Rectangle 8"/>
          <p:cNvSpPr>
            <a:spLocks noChangeArrowheads="1"/>
          </p:cNvSpPr>
          <p:nvPr/>
        </p:nvSpPr>
        <p:spPr bwMode="auto">
          <a:xfrm>
            <a:off x="547688" y="3097213"/>
            <a:ext cx="936625" cy="2376487"/>
          </a:xfrm>
          <a:prstGeom prst="rect">
            <a:avLst/>
          </a:prstGeom>
          <a:solidFill>
            <a:schemeClr val="bg1">
              <a:lumMod val="75000"/>
            </a:schemeClr>
          </a:solidFill>
          <a:ln w="12700" cap="sq">
            <a:solidFill>
              <a:srgbClr val="FFFF66"/>
            </a:solidFill>
            <a:miter lim="800000"/>
            <a:headEnd type="none" w="sm" len="sm"/>
            <a:tailEnd type="none" w="sm" len="sm"/>
          </a:ln>
          <a:effectLst>
            <a:outerShdw dist="35921" dir="2700000" algn="ctr" rotWithShape="0">
              <a:schemeClr val="tx1"/>
            </a:outerShdw>
          </a:effectLst>
        </p:spPr>
        <p:txBody>
          <a:bodyPr wrap="none" anchor="ctr"/>
          <a:lstStyle/>
          <a:p>
            <a:pPr eaLnBrk="0" fontAlgn="auto" hangingPunct="0">
              <a:spcAft>
                <a:spcPts val="0"/>
              </a:spcAft>
              <a:defRPr/>
            </a:pPr>
            <a:r>
              <a:rPr kumimoji="1" lang="zh-CN" altLang="en-US" sz="2000" b="1" dirty="0">
                <a:solidFill>
                  <a:srgbClr val="000000"/>
                </a:solidFill>
                <a:latin typeface="Times New Roman" pitchFamily="18" charset="0"/>
                <a:ea typeface="宋体" pitchFamily="2" charset="-122"/>
              </a:rPr>
              <a:t>工厂</a:t>
            </a:r>
          </a:p>
          <a:p>
            <a:pPr eaLnBrk="0" fontAlgn="auto" hangingPunct="0">
              <a:spcAft>
                <a:spcPts val="0"/>
              </a:spcAft>
              <a:defRPr/>
            </a:pPr>
            <a:r>
              <a:rPr kumimoji="1" lang="zh-CN" altLang="en-US" sz="2000" b="1" dirty="0">
                <a:solidFill>
                  <a:srgbClr val="000000"/>
                </a:solidFill>
                <a:latin typeface="Times New Roman" pitchFamily="18" charset="0"/>
                <a:ea typeface="宋体" pitchFamily="2" charset="-122"/>
              </a:rPr>
              <a:t>生产线</a:t>
            </a:r>
          </a:p>
          <a:p>
            <a:pPr eaLnBrk="0" fontAlgn="auto" hangingPunct="0">
              <a:spcAft>
                <a:spcPts val="0"/>
              </a:spcAft>
              <a:defRPr/>
            </a:pPr>
            <a:r>
              <a:rPr kumimoji="1" lang="zh-CN" altLang="en-US" sz="2000" b="1" dirty="0">
                <a:solidFill>
                  <a:srgbClr val="000000"/>
                </a:solidFill>
                <a:latin typeface="Times New Roman" pitchFamily="18" charset="0"/>
                <a:ea typeface="宋体" pitchFamily="2" charset="-122"/>
              </a:rPr>
              <a:t>办公室</a:t>
            </a:r>
          </a:p>
          <a:p>
            <a:pPr eaLnBrk="0" fontAlgn="auto" hangingPunct="0">
              <a:spcAft>
                <a:spcPts val="0"/>
              </a:spcAft>
              <a:defRPr/>
            </a:pPr>
            <a:r>
              <a:rPr kumimoji="1" lang="zh-CN" altLang="en-US" sz="2400" b="1" dirty="0">
                <a:solidFill>
                  <a:srgbClr val="FF3300"/>
                </a:solidFill>
                <a:latin typeface="Times New Roman" pitchFamily="18" charset="0"/>
                <a:ea typeface="宋体" pitchFamily="2" charset="-122"/>
              </a:rPr>
              <a:t>固定</a:t>
            </a:r>
          </a:p>
          <a:p>
            <a:pPr eaLnBrk="0" fontAlgn="auto" hangingPunct="0">
              <a:spcAft>
                <a:spcPts val="0"/>
              </a:spcAft>
              <a:defRPr/>
            </a:pPr>
            <a:r>
              <a:rPr kumimoji="1" lang="zh-CN" altLang="en-US" sz="2400" b="1" dirty="0">
                <a:solidFill>
                  <a:srgbClr val="FF3300"/>
                </a:solidFill>
                <a:latin typeface="Times New Roman" pitchFamily="18" charset="0"/>
                <a:ea typeface="宋体" pitchFamily="2" charset="-122"/>
              </a:rPr>
              <a:t>资产</a:t>
            </a:r>
          </a:p>
        </p:txBody>
      </p:sp>
      <p:sp>
        <p:nvSpPr>
          <p:cNvPr id="43" name="Rectangle 10"/>
          <p:cNvSpPr>
            <a:spLocks noChangeArrowheads="1"/>
          </p:cNvSpPr>
          <p:nvPr/>
        </p:nvSpPr>
        <p:spPr bwMode="auto">
          <a:xfrm>
            <a:off x="8110538" y="1944688"/>
            <a:ext cx="533400" cy="1447800"/>
          </a:xfrm>
          <a:prstGeom prst="rect">
            <a:avLst/>
          </a:prstGeom>
          <a:solidFill>
            <a:srgbClr val="FFE3DD"/>
          </a:solidFill>
          <a:ln w="12700" cap="sq" algn="ctr">
            <a:solidFill>
              <a:srgbClr val="FF9900"/>
            </a:solidFill>
            <a:miter lim="800000"/>
            <a:headEnd type="none" w="sm" len="sm"/>
            <a:tailEnd type="none" w="sm" len="sm"/>
          </a:ln>
          <a:effectLst>
            <a:outerShdw dist="35921" dir="2700000" algn="ctr" rotWithShape="0">
              <a:schemeClr val="tx1"/>
            </a:outerShdw>
          </a:effectLst>
        </p:spPr>
        <p:txBody>
          <a:bodyPr wrap="none" anchor="ctr"/>
          <a:lstStyle/>
          <a:p>
            <a:pPr eaLnBrk="0" fontAlgn="auto" hangingPunct="0">
              <a:spcAft>
                <a:spcPts val="0"/>
              </a:spcAft>
              <a:defRPr/>
            </a:pPr>
            <a:r>
              <a:rPr kumimoji="1" lang="zh-CN" altLang="en-US" sz="2800" b="1" dirty="0">
                <a:solidFill>
                  <a:srgbClr val="000000"/>
                </a:solidFill>
                <a:effectLst>
                  <a:outerShdw blurRad="38100" dist="38100" dir="2700000" algn="tl">
                    <a:srgbClr val="FFFFFF"/>
                  </a:outerShdw>
                </a:effectLst>
                <a:latin typeface="Times New Roman" pitchFamily="18" charset="0"/>
                <a:ea typeface="宋体" pitchFamily="2" charset="-122"/>
              </a:rPr>
              <a:t>债</a:t>
            </a:r>
          </a:p>
          <a:p>
            <a:pPr eaLnBrk="0" fontAlgn="auto" hangingPunct="0">
              <a:spcAft>
                <a:spcPts val="0"/>
              </a:spcAft>
              <a:defRPr/>
            </a:pPr>
            <a:r>
              <a:rPr kumimoji="1" lang="zh-CN" altLang="en-US" sz="2800" b="1" dirty="0">
                <a:solidFill>
                  <a:srgbClr val="000000"/>
                </a:solidFill>
                <a:effectLst>
                  <a:outerShdw blurRad="38100" dist="38100" dir="2700000" algn="tl">
                    <a:srgbClr val="FFFFFF"/>
                  </a:outerShdw>
                </a:effectLst>
                <a:latin typeface="Times New Roman" pitchFamily="18" charset="0"/>
                <a:ea typeface="宋体" pitchFamily="2" charset="-122"/>
              </a:rPr>
              <a:t>权</a:t>
            </a:r>
          </a:p>
          <a:p>
            <a:pPr eaLnBrk="0" fontAlgn="auto" hangingPunct="0">
              <a:spcAft>
                <a:spcPts val="0"/>
              </a:spcAft>
              <a:defRPr/>
            </a:pPr>
            <a:r>
              <a:rPr kumimoji="1" lang="zh-CN" altLang="en-US" sz="2800" b="1" dirty="0">
                <a:solidFill>
                  <a:srgbClr val="000000"/>
                </a:solidFill>
                <a:effectLst>
                  <a:outerShdw blurRad="38100" dist="38100" dir="2700000" algn="tl">
                    <a:srgbClr val="FFFFFF"/>
                  </a:outerShdw>
                </a:effectLst>
                <a:latin typeface="Times New Roman" pitchFamily="18" charset="0"/>
                <a:ea typeface="宋体" pitchFamily="2" charset="-122"/>
              </a:rPr>
              <a:t>人</a:t>
            </a:r>
          </a:p>
        </p:txBody>
      </p:sp>
      <p:sp>
        <p:nvSpPr>
          <p:cNvPr id="44" name="Rectangle 11"/>
          <p:cNvSpPr>
            <a:spLocks noChangeArrowheads="1"/>
          </p:cNvSpPr>
          <p:nvPr/>
        </p:nvSpPr>
        <p:spPr bwMode="auto">
          <a:xfrm>
            <a:off x="8110538" y="4608513"/>
            <a:ext cx="533400" cy="1295400"/>
          </a:xfrm>
          <a:prstGeom prst="rect">
            <a:avLst/>
          </a:prstGeom>
          <a:solidFill>
            <a:srgbClr val="FFE3DD"/>
          </a:solidFill>
          <a:ln w="12700" cap="sq">
            <a:solidFill>
              <a:srgbClr val="FF9900"/>
            </a:solidFill>
            <a:miter lim="800000"/>
            <a:headEnd type="none" w="sm" len="sm"/>
            <a:tailEnd type="none" w="sm" len="sm"/>
          </a:ln>
          <a:effectLst>
            <a:outerShdw dist="35921" dir="2700000" algn="ctr" rotWithShape="0">
              <a:schemeClr val="tx1"/>
            </a:outerShdw>
          </a:effectLst>
        </p:spPr>
        <p:txBody>
          <a:bodyPr wrap="none" anchor="ctr"/>
          <a:lstStyle/>
          <a:p>
            <a:pPr eaLnBrk="0" fontAlgn="auto" hangingPunct="0">
              <a:spcAft>
                <a:spcPts val="0"/>
              </a:spcAft>
              <a:defRPr/>
            </a:pPr>
            <a:r>
              <a:rPr kumimoji="1" lang="zh-CN" altLang="en-US" sz="2800" b="1" dirty="0">
                <a:solidFill>
                  <a:srgbClr val="000000"/>
                </a:solidFill>
                <a:effectLst>
                  <a:outerShdw blurRad="38100" dist="38100" dir="2700000" algn="tl">
                    <a:srgbClr val="FFFFFF"/>
                  </a:outerShdw>
                </a:effectLst>
                <a:latin typeface="Times New Roman" pitchFamily="18" charset="0"/>
                <a:ea typeface="宋体" pitchFamily="2" charset="-122"/>
              </a:rPr>
              <a:t>股</a:t>
            </a:r>
          </a:p>
          <a:p>
            <a:pPr eaLnBrk="0" fontAlgn="auto" hangingPunct="0">
              <a:spcAft>
                <a:spcPts val="0"/>
              </a:spcAft>
              <a:defRPr/>
            </a:pPr>
            <a:r>
              <a:rPr kumimoji="1" lang="zh-CN" altLang="en-US" sz="2800" b="1" dirty="0">
                <a:solidFill>
                  <a:srgbClr val="000000"/>
                </a:solidFill>
                <a:effectLst>
                  <a:outerShdw blurRad="38100" dist="38100" dir="2700000" algn="tl">
                    <a:srgbClr val="FFFFFF"/>
                  </a:outerShdw>
                </a:effectLst>
                <a:latin typeface="Times New Roman" pitchFamily="18" charset="0"/>
                <a:ea typeface="宋体" pitchFamily="2" charset="-122"/>
              </a:rPr>
              <a:t>东</a:t>
            </a:r>
          </a:p>
        </p:txBody>
      </p:sp>
      <p:sp>
        <p:nvSpPr>
          <p:cNvPr id="45" name="Rectangle 20"/>
          <p:cNvSpPr>
            <a:spLocks noChangeArrowheads="1"/>
          </p:cNvSpPr>
          <p:nvPr/>
        </p:nvSpPr>
        <p:spPr bwMode="auto">
          <a:xfrm>
            <a:off x="3573463" y="1700213"/>
            <a:ext cx="2286000" cy="533400"/>
          </a:xfrm>
          <a:prstGeom prst="rect">
            <a:avLst/>
          </a:prstGeom>
          <a:solidFill>
            <a:srgbClr val="FFE3DD"/>
          </a:solidFill>
          <a:ln w="12700" cap="sq" algn="ctr">
            <a:solidFill>
              <a:srgbClr val="FF9900"/>
            </a:solidFill>
            <a:miter lim="800000"/>
            <a:headEnd type="none" w="sm" len="sm"/>
            <a:tailEnd type="none" w="sm" len="sm"/>
          </a:ln>
          <a:effectLst>
            <a:outerShdw dist="35921" dir="2700000" algn="ctr" rotWithShape="0">
              <a:schemeClr val="tx1"/>
            </a:outerShdw>
          </a:effectLst>
        </p:spPr>
        <p:txBody>
          <a:bodyPr wrap="none" anchor="ctr"/>
          <a:lstStyle/>
          <a:p>
            <a:pPr algn="ctr" eaLnBrk="0" fontAlgn="auto" hangingPunct="0">
              <a:spcAft>
                <a:spcPts val="0"/>
              </a:spcAft>
              <a:defRPr/>
            </a:pPr>
            <a:r>
              <a:rPr kumimoji="1" lang="zh-CN" altLang="en-US" sz="2800" b="1" dirty="0">
                <a:solidFill>
                  <a:srgbClr val="000000"/>
                </a:solidFill>
                <a:effectLst>
                  <a:outerShdw blurRad="38100" dist="38100" dir="2700000" algn="tl">
                    <a:srgbClr val="FFFFFF"/>
                  </a:outerShdw>
                </a:effectLst>
                <a:latin typeface="Times New Roman" pitchFamily="18" charset="0"/>
                <a:ea typeface="宋体" pitchFamily="2" charset="-122"/>
              </a:rPr>
              <a:t>市场</a:t>
            </a:r>
            <a:r>
              <a:rPr kumimoji="1" lang="en-US" altLang="zh-CN" sz="2800" b="1" dirty="0">
                <a:solidFill>
                  <a:srgbClr val="000000"/>
                </a:solidFill>
                <a:effectLst>
                  <a:outerShdw blurRad="38100" dist="38100" dir="2700000" algn="tl">
                    <a:srgbClr val="FFFFFF"/>
                  </a:outerShdw>
                </a:effectLst>
                <a:latin typeface="Times New Roman" pitchFamily="18" charset="0"/>
                <a:ea typeface="宋体" pitchFamily="2" charset="-122"/>
              </a:rPr>
              <a:t>/</a:t>
            </a:r>
            <a:r>
              <a:rPr kumimoji="1" lang="zh-CN" altLang="en-US" sz="2800" b="1" dirty="0">
                <a:solidFill>
                  <a:srgbClr val="000000"/>
                </a:solidFill>
                <a:effectLst>
                  <a:outerShdw blurRad="38100" dist="38100" dir="2700000" algn="tl">
                    <a:srgbClr val="FFFFFF"/>
                  </a:outerShdw>
                </a:effectLst>
                <a:latin typeface="Times New Roman" pitchFamily="18" charset="0"/>
                <a:ea typeface="宋体" pitchFamily="2" charset="-122"/>
              </a:rPr>
              <a:t>客户</a:t>
            </a:r>
          </a:p>
        </p:txBody>
      </p:sp>
      <p:sp>
        <p:nvSpPr>
          <p:cNvPr id="46" name="Rectangle 9"/>
          <p:cNvSpPr>
            <a:spLocks noChangeArrowheads="1"/>
          </p:cNvSpPr>
          <p:nvPr/>
        </p:nvSpPr>
        <p:spPr bwMode="auto">
          <a:xfrm>
            <a:off x="6381750" y="3097213"/>
            <a:ext cx="609600" cy="1944687"/>
          </a:xfrm>
          <a:prstGeom prst="rect">
            <a:avLst/>
          </a:prstGeom>
          <a:solidFill>
            <a:schemeClr val="accent6">
              <a:lumMod val="60000"/>
              <a:lumOff val="40000"/>
            </a:schemeClr>
          </a:solidFill>
          <a:ln w="12700" cap="sq">
            <a:solidFill>
              <a:srgbClr val="66FFFF"/>
            </a:solidFill>
            <a:miter lim="800000"/>
            <a:headEnd type="none" w="sm" len="sm"/>
            <a:tailEnd type="none" w="sm" len="sm"/>
          </a:ln>
          <a:effectLst>
            <a:outerShdw dist="35921" dir="2700000" algn="ctr" rotWithShape="0">
              <a:schemeClr val="tx1"/>
            </a:outerShdw>
          </a:effectLst>
        </p:spPr>
        <p:txBody>
          <a:bodyPr wrap="none" anchor="ctr"/>
          <a:lstStyle/>
          <a:p>
            <a:pPr eaLnBrk="0" fontAlgn="auto" hangingPunct="0">
              <a:spcAft>
                <a:spcPts val="0"/>
              </a:spcAft>
              <a:defRPr/>
            </a:pPr>
            <a:r>
              <a:rPr kumimoji="1" lang="zh-CN" altLang="en-US" sz="2800" b="1" dirty="0">
                <a:solidFill>
                  <a:srgbClr val="000000"/>
                </a:solidFill>
                <a:effectLst>
                  <a:outerShdw blurRad="38100" dist="38100" dir="2700000" algn="tl">
                    <a:srgbClr val="FFFFFF"/>
                  </a:outerShdw>
                </a:effectLst>
                <a:latin typeface="Times New Roman" pitchFamily="18" charset="0"/>
                <a:ea typeface="宋体" pitchFamily="2" charset="-122"/>
              </a:rPr>
              <a:t>现</a:t>
            </a:r>
          </a:p>
          <a:p>
            <a:pPr eaLnBrk="0" fontAlgn="auto" hangingPunct="0">
              <a:spcAft>
                <a:spcPts val="0"/>
              </a:spcAft>
              <a:defRPr/>
            </a:pPr>
            <a:r>
              <a:rPr kumimoji="1" lang="zh-CN" altLang="en-US" sz="2800" b="1" dirty="0">
                <a:solidFill>
                  <a:srgbClr val="000000"/>
                </a:solidFill>
                <a:effectLst>
                  <a:outerShdw blurRad="38100" dist="38100" dir="2700000" algn="tl">
                    <a:srgbClr val="FFFFFF"/>
                  </a:outerShdw>
                </a:effectLst>
                <a:latin typeface="Times New Roman" pitchFamily="18" charset="0"/>
                <a:ea typeface="宋体" pitchFamily="2" charset="-122"/>
              </a:rPr>
              <a:t>金</a:t>
            </a:r>
          </a:p>
        </p:txBody>
      </p:sp>
      <p:sp>
        <p:nvSpPr>
          <p:cNvPr id="47" name="Rectangle 57"/>
          <p:cNvSpPr>
            <a:spLocks noChangeArrowheads="1"/>
          </p:cNvSpPr>
          <p:nvPr/>
        </p:nvSpPr>
        <p:spPr bwMode="auto">
          <a:xfrm>
            <a:off x="4078288" y="3141663"/>
            <a:ext cx="1295400" cy="754062"/>
          </a:xfrm>
          <a:prstGeom prst="rect">
            <a:avLst/>
          </a:prstGeom>
          <a:solidFill>
            <a:schemeClr val="bg1">
              <a:lumMod val="75000"/>
            </a:schemeClr>
          </a:solidFill>
          <a:ln w="12700" cap="sq" algn="ctr">
            <a:solidFill>
              <a:srgbClr val="FFFF66"/>
            </a:solidFill>
            <a:miter lim="800000"/>
            <a:headEnd type="none" w="sm" len="sm"/>
            <a:tailEnd type="none" w="sm" len="sm"/>
          </a:ln>
          <a:effectLst>
            <a:outerShdw dist="35921" dir="2700000" algn="ctr" rotWithShape="0">
              <a:schemeClr val="tx1"/>
            </a:outerShdw>
          </a:effectLst>
        </p:spPr>
        <p:txBody>
          <a:bodyPr wrap="none" anchor="ctr"/>
          <a:lstStyle/>
          <a:p>
            <a:pPr algn="ctr" eaLnBrk="0" fontAlgn="auto" hangingPunct="0">
              <a:spcAft>
                <a:spcPts val="0"/>
              </a:spcAft>
              <a:defRPr/>
            </a:pPr>
            <a:r>
              <a:rPr kumimoji="1" lang="zh-CN" altLang="en-US" sz="2400" b="1" dirty="0">
                <a:solidFill>
                  <a:srgbClr val="FF3300"/>
                </a:solidFill>
                <a:latin typeface="Times New Roman" pitchFamily="18" charset="0"/>
                <a:ea typeface="宋体" pitchFamily="2" charset="-122"/>
              </a:rPr>
              <a:t>研究</a:t>
            </a:r>
          </a:p>
          <a:p>
            <a:pPr algn="ctr" eaLnBrk="0" fontAlgn="auto" hangingPunct="0">
              <a:spcAft>
                <a:spcPts val="0"/>
              </a:spcAft>
              <a:defRPr/>
            </a:pPr>
            <a:r>
              <a:rPr kumimoji="1" lang="zh-CN" altLang="en-US" sz="2400" b="1" dirty="0">
                <a:solidFill>
                  <a:srgbClr val="FF3300"/>
                </a:solidFill>
                <a:latin typeface="Times New Roman" pitchFamily="18" charset="0"/>
                <a:ea typeface="宋体" pitchFamily="2" charset="-122"/>
              </a:rPr>
              <a:t>开发</a:t>
            </a:r>
          </a:p>
        </p:txBody>
      </p:sp>
      <p:cxnSp>
        <p:nvCxnSpPr>
          <p:cNvPr id="215086" name="AutoShape 58"/>
          <p:cNvCxnSpPr>
            <a:cxnSpLocks noChangeShapeType="1"/>
            <a:stCxn id="47" idx="0"/>
            <a:endCxn id="45" idx="2"/>
          </p:cNvCxnSpPr>
          <p:nvPr/>
        </p:nvCxnSpPr>
        <p:spPr bwMode="auto">
          <a:xfrm rot="16200000" flipV="1">
            <a:off x="4267201" y="2682875"/>
            <a:ext cx="908050" cy="9525"/>
          </a:xfrm>
          <a:prstGeom prst="bentConnector3">
            <a:avLst>
              <a:gd name="adj1" fmla="val 50000"/>
            </a:avLst>
          </a:prstGeom>
          <a:noFill/>
          <a:ln w="38100" cap="sq">
            <a:solidFill>
              <a:schemeClr val="accent1">
                <a:lumMod val="75000"/>
              </a:schemeClr>
            </a:solidFill>
            <a:miter lim="800000"/>
            <a:headEnd/>
            <a:tailEnd type="triangle" w="med" len="med"/>
          </a:ln>
        </p:spPr>
      </p:cxnSp>
    </p:spTree>
    <p:custDataLst>
      <p:tags r:id="rId1"/>
    </p:custDataLst>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持有多少现金才合适？</a:t>
            </a:r>
          </a:p>
        </p:txBody>
      </p:sp>
      <p:sp>
        <p:nvSpPr>
          <p:cNvPr id="3" name="内容占位符 2"/>
          <p:cNvSpPr>
            <a:spLocks noGrp="1"/>
          </p:cNvSpPr>
          <p:nvPr>
            <p:ph idx="1"/>
          </p:nvPr>
        </p:nvSpPr>
        <p:spPr>
          <a:xfrm>
            <a:off x="514350" y="1571612"/>
            <a:ext cx="8415338" cy="4786326"/>
          </a:xfrm>
        </p:spPr>
        <p:txBody>
          <a:bodyPr>
            <a:normAutofit/>
          </a:bodyPr>
          <a:lstStyle/>
          <a:p>
            <a:pPr marL="411480" fontAlgn="auto">
              <a:spcAft>
                <a:spcPts val="0"/>
              </a:spcAft>
              <a:buFont typeface="Wingdings" pitchFamily="2" charset="2"/>
              <a:buChar char="l"/>
              <a:defRPr/>
            </a:pPr>
            <a:r>
              <a:rPr lang="zh-CN" altLang="en-US" sz="2800" dirty="0">
                <a:latin typeface="楷体_GB2312" pitchFamily="49" charset="-122"/>
                <a:ea typeface="楷体_GB2312" pitchFamily="49" charset="-122"/>
              </a:rPr>
              <a:t>现金与利润的区别？</a:t>
            </a:r>
            <a:endParaRPr lang="en-US" altLang="zh-CN" sz="2800" dirty="0">
              <a:latin typeface="楷体_GB2312" pitchFamily="49" charset="-122"/>
              <a:ea typeface="楷体_GB2312" pitchFamily="49" charset="-122"/>
            </a:endParaRPr>
          </a:p>
          <a:p>
            <a:pPr marL="411480" fontAlgn="auto">
              <a:spcAft>
                <a:spcPts val="0"/>
              </a:spcAft>
              <a:buFont typeface="Wingdings" pitchFamily="2" charset="2"/>
              <a:buChar char="l"/>
              <a:defRPr/>
            </a:pPr>
            <a:r>
              <a:rPr lang="zh-CN" altLang="en-US" sz="2800" dirty="0">
                <a:latin typeface="楷体_GB2312" pitchFamily="49" charset="-122"/>
                <a:ea typeface="楷体_GB2312" pitchFamily="49" charset="-122"/>
              </a:rPr>
              <a:t>模拟运营中，持有多少现金才合适？</a:t>
            </a:r>
          </a:p>
        </p:txBody>
      </p:sp>
      <p:pic>
        <p:nvPicPr>
          <p:cNvPr id="216068" name="图片 3" descr="BD06953_.wmf"/>
          <p:cNvPicPr>
            <a:picLocks noChangeAspect="1"/>
          </p:cNvPicPr>
          <p:nvPr/>
        </p:nvPicPr>
        <p:blipFill>
          <a:blip r:embed="rId3" cstate="print"/>
          <a:srcRect/>
          <a:stretch>
            <a:fillRect/>
          </a:stretch>
        </p:blipFill>
        <p:spPr bwMode="auto">
          <a:xfrm>
            <a:off x="2143125" y="3143250"/>
            <a:ext cx="4640263" cy="2589213"/>
          </a:xfrm>
          <a:prstGeom prst="rect">
            <a:avLst/>
          </a:prstGeom>
          <a:noFill/>
          <a:ln w="9525">
            <a:noFill/>
            <a:miter lim="800000"/>
            <a:headEnd/>
            <a:tailEnd/>
          </a:ln>
        </p:spPr>
      </p:pic>
    </p:spTree>
    <p:custDataLst>
      <p:tags r:id="rId1"/>
    </p:custDataLst>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企业盈亏平衡分析</a:t>
            </a:r>
          </a:p>
        </p:txBody>
      </p:sp>
      <p:graphicFrame>
        <p:nvGraphicFramePr>
          <p:cNvPr id="5" name="Group 585"/>
          <p:cNvGraphicFramePr>
            <a:graphicFrameLocks noGrp="1"/>
          </p:cNvGraphicFramePr>
          <p:nvPr>
            <p:ph sz="quarter" idx="4294967295"/>
          </p:nvPr>
        </p:nvGraphicFramePr>
        <p:xfrm>
          <a:off x="409575" y="1285875"/>
          <a:ext cx="1028700" cy="4754880"/>
        </p:xfrm>
        <a:graphic>
          <a:graphicData uri="http://schemas.openxmlformats.org/drawingml/2006/table">
            <a:tbl>
              <a:tblPr/>
              <a:tblGrid>
                <a:gridCol w="1028700">
                  <a:extLst>
                    <a:ext uri="{9D8B030D-6E8A-4147-A177-3AD203B41FA5}">
                      <a16:colId xmlns:a16="http://schemas.microsoft.com/office/drawing/2014/main" val="20000"/>
                    </a:ext>
                  </a:extLst>
                </a:gridCol>
              </a:tblGrid>
              <a:tr h="168275">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zh-CN" altLang="en-US" sz="1800" b="1" i="0" u="none" strike="noStrike" cap="none" normalizeH="0" baseline="0" dirty="0">
                          <a:ln>
                            <a:noFill/>
                          </a:ln>
                          <a:solidFill>
                            <a:schemeClr val="tx1"/>
                          </a:solidFill>
                          <a:effectLst/>
                          <a:latin typeface="Arial" charset="0"/>
                          <a:ea typeface="楷体_GB2312" pitchFamily="49" charset="-122"/>
                        </a:rPr>
                        <a:t>销售额</a:t>
                      </a:r>
                    </a:p>
                  </a:txBody>
                  <a:tcPr anchor="b" horzOverflow="overflow">
                    <a:lnL cap="flat">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168275">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a:ln>
                            <a:noFill/>
                          </a:ln>
                          <a:solidFill>
                            <a:schemeClr val="tx1"/>
                          </a:solidFill>
                          <a:effectLst/>
                          <a:latin typeface="Arial" charset="0"/>
                          <a:ea typeface="楷体_GB2312" pitchFamily="49" charset="-122"/>
                        </a:rPr>
                        <a:t>220</a:t>
                      </a:r>
                    </a:p>
                  </a:txBody>
                  <a:tcPr anchor="b" horzOverflow="overflow">
                    <a:lnL cap="flat">
                      <a:noFill/>
                    </a:lnL>
                    <a:lnR cap="flat">
                      <a:noFill/>
                    </a:lnR>
                    <a:lnT>
                      <a:noFill/>
                    </a:lnT>
                    <a:lnB>
                      <a:noFill/>
                    </a:lnB>
                    <a:lnTlToBr>
                      <a:noFill/>
                    </a:lnTlToBr>
                    <a:lnBlToTr>
                      <a:noFill/>
                    </a:lnBlToTr>
                    <a:noFill/>
                  </a:tcPr>
                </a:tc>
                <a:extLst>
                  <a:ext uri="{0D108BD9-81ED-4DB2-BD59-A6C34878D82A}">
                    <a16:rowId xmlns:a16="http://schemas.microsoft.com/office/drawing/2014/main" val="10001"/>
                  </a:ext>
                </a:extLst>
              </a:tr>
              <a:tr h="168275">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a:ln>
                            <a:noFill/>
                          </a:ln>
                          <a:solidFill>
                            <a:schemeClr val="tx1"/>
                          </a:solidFill>
                          <a:effectLst/>
                          <a:latin typeface="Arial" charset="0"/>
                          <a:ea typeface="楷体_GB2312" pitchFamily="49" charset="-122"/>
                        </a:rPr>
                        <a:t>200</a:t>
                      </a:r>
                    </a:p>
                  </a:txBody>
                  <a:tcPr anchor="b" horzOverflow="overflow">
                    <a:lnL cap="flat">
                      <a:noFill/>
                    </a:lnL>
                    <a:lnR cap="flat">
                      <a:noFill/>
                    </a:lnR>
                    <a:lnT>
                      <a:noFill/>
                    </a:lnT>
                    <a:lnB>
                      <a:noFill/>
                    </a:lnB>
                    <a:lnTlToBr>
                      <a:noFill/>
                    </a:lnTlToBr>
                    <a:lnBlToTr>
                      <a:noFill/>
                    </a:lnBlToTr>
                    <a:noFill/>
                  </a:tcPr>
                </a:tc>
                <a:extLst>
                  <a:ext uri="{0D108BD9-81ED-4DB2-BD59-A6C34878D82A}">
                    <a16:rowId xmlns:a16="http://schemas.microsoft.com/office/drawing/2014/main" val="10002"/>
                  </a:ext>
                </a:extLst>
              </a:tr>
              <a:tr h="168275">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a:ln>
                            <a:noFill/>
                          </a:ln>
                          <a:solidFill>
                            <a:schemeClr val="tx1"/>
                          </a:solidFill>
                          <a:effectLst/>
                          <a:latin typeface="Arial" charset="0"/>
                          <a:ea typeface="楷体_GB2312" pitchFamily="49" charset="-122"/>
                        </a:rPr>
                        <a:t>190</a:t>
                      </a:r>
                    </a:p>
                  </a:txBody>
                  <a:tcPr anchor="b" horzOverflow="overflow">
                    <a:lnL cap="flat">
                      <a:noFill/>
                    </a:lnL>
                    <a:lnR cap="flat">
                      <a:noFill/>
                    </a:lnR>
                    <a:lnT>
                      <a:noFill/>
                    </a:lnT>
                    <a:lnB>
                      <a:noFill/>
                    </a:lnB>
                    <a:lnTlToBr>
                      <a:noFill/>
                    </a:lnTlToBr>
                    <a:lnBlToTr>
                      <a:noFill/>
                    </a:lnBlToTr>
                    <a:noFill/>
                  </a:tcPr>
                </a:tc>
                <a:extLst>
                  <a:ext uri="{0D108BD9-81ED-4DB2-BD59-A6C34878D82A}">
                    <a16:rowId xmlns:a16="http://schemas.microsoft.com/office/drawing/2014/main" val="10003"/>
                  </a:ext>
                </a:extLst>
              </a:tr>
              <a:tr h="168275">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a:ln>
                            <a:noFill/>
                          </a:ln>
                          <a:solidFill>
                            <a:schemeClr val="tx1"/>
                          </a:solidFill>
                          <a:effectLst/>
                          <a:latin typeface="Arial" charset="0"/>
                          <a:ea typeface="楷体_GB2312" pitchFamily="49" charset="-122"/>
                        </a:rPr>
                        <a:t>160</a:t>
                      </a:r>
                    </a:p>
                  </a:txBody>
                  <a:tcPr anchor="b" horzOverflow="overflow">
                    <a:lnL cap="flat">
                      <a:noFill/>
                    </a:lnL>
                    <a:lnR cap="flat">
                      <a:noFill/>
                    </a:lnR>
                    <a:lnT>
                      <a:noFill/>
                    </a:lnT>
                    <a:lnB>
                      <a:noFill/>
                    </a:lnB>
                    <a:lnTlToBr>
                      <a:noFill/>
                    </a:lnTlToBr>
                    <a:lnBlToTr>
                      <a:noFill/>
                    </a:lnBlToTr>
                    <a:noFill/>
                  </a:tcPr>
                </a:tc>
                <a:extLst>
                  <a:ext uri="{0D108BD9-81ED-4DB2-BD59-A6C34878D82A}">
                    <a16:rowId xmlns:a16="http://schemas.microsoft.com/office/drawing/2014/main" val="10004"/>
                  </a:ext>
                </a:extLst>
              </a:tr>
              <a:tr h="168275">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a:ln>
                            <a:noFill/>
                          </a:ln>
                          <a:solidFill>
                            <a:schemeClr val="tx1"/>
                          </a:solidFill>
                          <a:effectLst/>
                          <a:latin typeface="Arial" charset="0"/>
                          <a:ea typeface="楷体_GB2312" pitchFamily="49" charset="-122"/>
                        </a:rPr>
                        <a:t>140</a:t>
                      </a:r>
                    </a:p>
                  </a:txBody>
                  <a:tcPr anchor="b" horzOverflow="overflow">
                    <a:lnL cap="flat">
                      <a:noFill/>
                    </a:lnL>
                    <a:lnR cap="flat">
                      <a:noFill/>
                    </a:lnR>
                    <a:lnT>
                      <a:noFill/>
                    </a:lnT>
                    <a:lnB>
                      <a:noFill/>
                    </a:lnB>
                    <a:lnTlToBr>
                      <a:noFill/>
                    </a:lnTlToBr>
                    <a:lnBlToTr>
                      <a:noFill/>
                    </a:lnBlToTr>
                    <a:noFill/>
                  </a:tcPr>
                </a:tc>
                <a:extLst>
                  <a:ext uri="{0D108BD9-81ED-4DB2-BD59-A6C34878D82A}">
                    <a16:rowId xmlns:a16="http://schemas.microsoft.com/office/drawing/2014/main" val="10005"/>
                  </a:ext>
                </a:extLst>
              </a:tr>
              <a:tr h="166688">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dirty="0">
                          <a:ln>
                            <a:noFill/>
                          </a:ln>
                          <a:solidFill>
                            <a:schemeClr val="tx1"/>
                          </a:solidFill>
                          <a:effectLst/>
                          <a:latin typeface="Arial" charset="0"/>
                          <a:ea typeface="楷体_GB2312" pitchFamily="49" charset="-122"/>
                        </a:rPr>
                        <a:t>120</a:t>
                      </a:r>
                    </a:p>
                  </a:txBody>
                  <a:tcPr anchor="b" horzOverflow="overflow">
                    <a:lnL cap="flat">
                      <a:noFill/>
                    </a:lnL>
                    <a:lnR cap="flat">
                      <a:noFill/>
                    </a:lnR>
                    <a:lnT>
                      <a:noFill/>
                    </a:lnT>
                    <a:lnB>
                      <a:noFill/>
                    </a:lnB>
                    <a:lnTlToBr>
                      <a:noFill/>
                    </a:lnTlToBr>
                    <a:lnBlToTr>
                      <a:noFill/>
                    </a:lnBlToTr>
                    <a:noFill/>
                  </a:tcPr>
                </a:tc>
                <a:extLst>
                  <a:ext uri="{0D108BD9-81ED-4DB2-BD59-A6C34878D82A}">
                    <a16:rowId xmlns:a16="http://schemas.microsoft.com/office/drawing/2014/main" val="10006"/>
                  </a:ext>
                </a:extLst>
              </a:tr>
              <a:tr h="168275">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a:ln>
                            <a:noFill/>
                          </a:ln>
                          <a:solidFill>
                            <a:schemeClr val="tx1"/>
                          </a:solidFill>
                          <a:effectLst/>
                          <a:latin typeface="Arial" charset="0"/>
                          <a:ea typeface="楷体_GB2312" pitchFamily="49" charset="-122"/>
                        </a:rPr>
                        <a:t>100</a:t>
                      </a:r>
                    </a:p>
                  </a:txBody>
                  <a:tcPr anchor="b" horzOverflow="overflow">
                    <a:lnL cap="flat">
                      <a:noFill/>
                    </a:lnL>
                    <a:lnR cap="flat">
                      <a:noFill/>
                    </a:lnR>
                    <a:lnT>
                      <a:noFill/>
                    </a:lnT>
                    <a:lnB>
                      <a:noFill/>
                    </a:lnB>
                    <a:lnTlToBr>
                      <a:noFill/>
                    </a:lnTlToBr>
                    <a:lnBlToTr>
                      <a:noFill/>
                    </a:lnBlToTr>
                    <a:noFill/>
                  </a:tcPr>
                </a:tc>
                <a:extLst>
                  <a:ext uri="{0D108BD9-81ED-4DB2-BD59-A6C34878D82A}">
                    <a16:rowId xmlns:a16="http://schemas.microsoft.com/office/drawing/2014/main" val="10007"/>
                  </a:ext>
                </a:extLst>
              </a:tr>
              <a:tr h="168275">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a:ln>
                            <a:noFill/>
                          </a:ln>
                          <a:solidFill>
                            <a:schemeClr val="tx1"/>
                          </a:solidFill>
                          <a:effectLst/>
                          <a:latin typeface="Arial" charset="0"/>
                          <a:ea typeface="楷体_GB2312" pitchFamily="49" charset="-122"/>
                        </a:rPr>
                        <a:t>80</a:t>
                      </a:r>
                    </a:p>
                  </a:txBody>
                  <a:tcPr anchor="b" horzOverflow="overflow">
                    <a:lnL cap="flat">
                      <a:noFill/>
                    </a:lnL>
                    <a:lnR cap="flat">
                      <a:noFill/>
                    </a:lnR>
                    <a:lnT>
                      <a:noFill/>
                    </a:lnT>
                    <a:lnB>
                      <a:noFill/>
                    </a:lnB>
                    <a:lnTlToBr>
                      <a:noFill/>
                    </a:lnTlToBr>
                    <a:lnBlToTr>
                      <a:noFill/>
                    </a:lnBlToTr>
                    <a:noFill/>
                  </a:tcPr>
                </a:tc>
                <a:extLst>
                  <a:ext uri="{0D108BD9-81ED-4DB2-BD59-A6C34878D82A}">
                    <a16:rowId xmlns:a16="http://schemas.microsoft.com/office/drawing/2014/main" val="10008"/>
                  </a:ext>
                </a:extLst>
              </a:tr>
              <a:tr h="168275">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a:ln>
                            <a:noFill/>
                          </a:ln>
                          <a:solidFill>
                            <a:schemeClr val="tx1"/>
                          </a:solidFill>
                          <a:effectLst/>
                          <a:latin typeface="Arial" charset="0"/>
                          <a:ea typeface="楷体_GB2312" pitchFamily="49" charset="-122"/>
                        </a:rPr>
                        <a:t>60</a:t>
                      </a:r>
                    </a:p>
                  </a:txBody>
                  <a:tcPr anchor="b" horzOverflow="overflow">
                    <a:lnL cap="flat">
                      <a:noFill/>
                    </a:lnL>
                    <a:lnR cap="flat">
                      <a:noFill/>
                    </a:lnR>
                    <a:lnT>
                      <a:noFill/>
                    </a:lnT>
                    <a:lnB>
                      <a:noFill/>
                    </a:lnB>
                    <a:lnTlToBr>
                      <a:noFill/>
                    </a:lnTlToBr>
                    <a:lnBlToTr>
                      <a:noFill/>
                    </a:lnBlToTr>
                    <a:noFill/>
                  </a:tcPr>
                </a:tc>
                <a:extLst>
                  <a:ext uri="{0D108BD9-81ED-4DB2-BD59-A6C34878D82A}">
                    <a16:rowId xmlns:a16="http://schemas.microsoft.com/office/drawing/2014/main" val="10009"/>
                  </a:ext>
                </a:extLst>
              </a:tr>
              <a:tr h="168275">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a:ln>
                            <a:noFill/>
                          </a:ln>
                          <a:solidFill>
                            <a:schemeClr val="tx1"/>
                          </a:solidFill>
                          <a:effectLst/>
                          <a:latin typeface="Arial" charset="0"/>
                          <a:ea typeface="楷体_GB2312" pitchFamily="49" charset="-122"/>
                        </a:rPr>
                        <a:t>40</a:t>
                      </a:r>
                    </a:p>
                  </a:txBody>
                  <a:tcPr anchor="b" horzOverflow="overflow">
                    <a:lnL cap="flat">
                      <a:noFill/>
                    </a:lnL>
                    <a:lnR cap="flat">
                      <a:noFill/>
                    </a:lnR>
                    <a:lnT>
                      <a:noFill/>
                    </a:lnT>
                    <a:lnB>
                      <a:noFill/>
                    </a:lnB>
                    <a:lnTlToBr>
                      <a:noFill/>
                    </a:lnTlToBr>
                    <a:lnBlToTr>
                      <a:noFill/>
                    </a:lnBlToTr>
                    <a:noFill/>
                  </a:tcPr>
                </a:tc>
                <a:extLst>
                  <a:ext uri="{0D108BD9-81ED-4DB2-BD59-A6C34878D82A}">
                    <a16:rowId xmlns:a16="http://schemas.microsoft.com/office/drawing/2014/main" val="10010"/>
                  </a:ext>
                </a:extLst>
              </a:tr>
              <a:tr h="168275">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dirty="0">
                          <a:ln>
                            <a:noFill/>
                          </a:ln>
                          <a:solidFill>
                            <a:schemeClr val="tx1"/>
                          </a:solidFill>
                          <a:effectLst/>
                          <a:latin typeface="Arial" charset="0"/>
                          <a:ea typeface="楷体_GB2312" pitchFamily="49" charset="-122"/>
                        </a:rPr>
                        <a:t>20</a:t>
                      </a:r>
                    </a:p>
                  </a:txBody>
                  <a:tcPr anchor="b" horzOverflow="overflow">
                    <a:lnL cap="flat">
                      <a:noFill/>
                    </a:lnL>
                    <a:lnR cap="flat">
                      <a:noFill/>
                    </a:lnR>
                    <a:lnT>
                      <a:noFill/>
                    </a:lnT>
                    <a:lnB>
                      <a:noFill/>
                    </a:lnB>
                    <a:lnTlToBr>
                      <a:noFill/>
                    </a:lnTlToBr>
                    <a:lnBlToTr>
                      <a:noFill/>
                    </a:lnBlToTr>
                    <a:noFill/>
                  </a:tcPr>
                </a:tc>
                <a:extLst>
                  <a:ext uri="{0D108BD9-81ED-4DB2-BD59-A6C34878D82A}">
                    <a16:rowId xmlns:a16="http://schemas.microsoft.com/office/drawing/2014/main" val="10011"/>
                  </a:ext>
                </a:extLst>
              </a:tr>
              <a:tr h="168275">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dirty="0">
                          <a:ln>
                            <a:noFill/>
                          </a:ln>
                          <a:solidFill>
                            <a:schemeClr val="tx1"/>
                          </a:solidFill>
                          <a:effectLst/>
                          <a:latin typeface="Arial" charset="0"/>
                          <a:ea typeface="楷体_GB2312" pitchFamily="49" charset="-122"/>
                        </a:rPr>
                        <a:t>0</a:t>
                      </a:r>
                    </a:p>
                  </a:txBody>
                  <a:tcPr anchor="b" horzOverflow="overflow">
                    <a:lnL cap="flat">
                      <a:noFill/>
                    </a:lnL>
                    <a:lnR cap="flat">
                      <a:noFill/>
                    </a:lnR>
                    <a:lnT>
                      <a:noFill/>
                    </a:lnT>
                    <a:lnB cap="flat">
                      <a:noFill/>
                    </a:lnB>
                    <a:lnTlToBr>
                      <a:noFill/>
                    </a:lnTlToBr>
                    <a:lnBlToTr>
                      <a:noFill/>
                    </a:lnBlToTr>
                    <a:noFill/>
                  </a:tcPr>
                </a:tc>
                <a:extLst>
                  <a:ext uri="{0D108BD9-81ED-4DB2-BD59-A6C34878D82A}">
                    <a16:rowId xmlns:a16="http://schemas.microsoft.com/office/drawing/2014/main" val="10012"/>
                  </a:ext>
                </a:extLst>
              </a:tr>
            </a:tbl>
          </a:graphicData>
        </a:graphic>
      </p:graphicFrame>
      <p:graphicFrame>
        <p:nvGraphicFramePr>
          <p:cNvPr id="6" name="Group 253"/>
          <p:cNvGraphicFramePr>
            <a:graphicFrameLocks noGrp="1"/>
          </p:cNvGraphicFramePr>
          <p:nvPr/>
        </p:nvGraphicFramePr>
        <p:xfrm>
          <a:off x="1376363" y="5761038"/>
          <a:ext cx="7696200" cy="454059"/>
        </p:xfrm>
        <a:graphic>
          <a:graphicData uri="http://schemas.openxmlformats.org/drawingml/2006/table">
            <a:tbl>
              <a:tblPr/>
              <a:tblGrid>
                <a:gridCol w="428625">
                  <a:extLst>
                    <a:ext uri="{9D8B030D-6E8A-4147-A177-3AD203B41FA5}">
                      <a16:colId xmlns:a16="http://schemas.microsoft.com/office/drawing/2014/main" val="20000"/>
                    </a:ext>
                  </a:extLst>
                </a:gridCol>
                <a:gridCol w="787400">
                  <a:extLst>
                    <a:ext uri="{9D8B030D-6E8A-4147-A177-3AD203B41FA5}">
                      <a16:colId xmlns:a16="http://schemas.microsoft.com/office/drawing/2014/main" val="20001"/>
                    </a:ext>
                  </a:extLst>
                </a:gridCol>
                <a:gridCol w="793750">
                  <a:extLst>
                    <a:ext uri="{9D8B030D-6E8A-4147-A177-3AD203B41FA5}">
                      <a16:colId xmlns:a16="http://schemas.microsoft.com/office/drawing/2014/main" val="20002"/>
                    </a:ext>
                  </a:extLst>
                </a:gridCol>
                <a:gridCol w="790575">
                  <a:extLst>
                    <a:ext uri="{9D8B030D-6E8A-4147-A177-3AD203B41FA5}">
                      <a16:colId xmlns:a16="http://schemas.microsoft.com/office/drawing/2014/main" val="20003"/>
                    </a:ext>
                  </a:extLst>
                </a:gridCol>
                <a:gridCol w="787400">
                  <a:extLst>
                    <a:ext uri="{9D8B030D-6E8A-4147-A177-3AD203B41FA5}">
                      <a16:colId xmlns:a16="http://schemas.microsoft.com/office/drawing/2014/main" val="20004"/>
                    </a:ext>
                  </a:extLst>
                </a:gridCol>
                <a:gridCol w="908050">
                  <a:extLst>
                    <a:ext uri="{9D8B030D-6E8A-4147-A177-3AD203B41FA5}">
                      <a16:colId xmlns:a16="http://schemas.microsoft.com/office/drawing/2014/main" val="20005"/>
                    </a:ext>
                  </a:extLst>
                </a:gridCol>
                <a:gridCol w="838200">
                  <a:extLst>
                    <a:ext uri="{9D8B030D-6E8A-4147-A177-3AD203B41FA5}">
                      <a16:colId xmlns:a16="http://schemas.microsoft.com/office/drawing/2014/main" val="20006"/>
                    </a:ext>
                  </a:extLst>
                </a:gridCol>
                <a:gridCol w="762000">
                  <a:extLst>
                    <a:ext uri="{9D8B030D-6E8A-4147-A177-3AD203B41FA5}">
                      <a16:colId xmlns:a16="http://schemas.microsoft.com/office/drawing/2014/main" val="20007"/>
                    </a:ext>
                  </a:extLst>
                </a:gridCol>
                <a:gridCol w="838200">
                  <a:extLst>
                    <a:ext uri="{9D8B030D-6E8A-4147-A177-3AD203B41FA5}">
                      <a16:colId xmlns:a16="http://schemas.microsoft.com/office/drawing/2014/main" val="20008"/>
                    </a:ext>
                  </a:extLst>
                </a:gridCol>
                <a:gridCol w="762000">
                  <a:extLst>
                    <a:ext uri="{9D8B030D-6E8A-4147-A177-3AD203B41FA5}">
                      <a16:colId xmlns:a16="http://schemas.microsoft.com/office/drawing/2014/main" val="20009"/>
                    </a:ext>
                  </a:extLst>
                </a:gridCol>
              </a:tblGrid>
              <a:tr h="454059">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dirty="0">
                          <a:ln>
                            <a:noFill/>
                          </a:ln>
                          <a:solidFill>
                            <a:schemeClr val="tx1"/>
                          </a:solidFill>
                          <a:effectLst/>
                          <a:latin typeface="Arial" charset="0"/>
                          <a:ea typeface="楷体_GB2312" pitchFamily="49" charset="-122"/>
                        </a:rPr>
                        <a:t>0</a:t>
                      </a:r>
                    </a:p>
                  </a:txBody>
                  <a:tcPr horzOverflow="overflow">
                    <a:lnL cap="flat">
                      <a:noFill/>
                    </a:lnL>
                    <a:lnR>
                      <a:noFill/>
                    </a:lnR>
                    <a:lnT cap="flat">
                      <a:noFill/>
                    </a:lnT>
                    <a:lnB cap="flat">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a:ln>
                            <a:noFill/>
                          </a:ln>
                          <a:solidFill>
                            <a:schemeClr val="tx1"/>
                          </a:solidFill>
                          <a:effectLst/>
                          <a:latin typeface="Arial" charset="0"/>
                          <a:ea typeface="楷体_GB2312" pitchFamily="49" charset="-122"/>
                        </a:rPr>
                        <a:t>200</a:t>
                      </a:r>
                    </a:p>
                  </a:txBody>
                  <a:tcPr horzOverflow="overflow">
                    <a:lnL>
                      <a:noFill/>
                    </a:lnL>
                    <a:lnR>
                      <a:noFill/>
                    </a:lnR>
                    <a:lnT cap="flat">
                      <a:noFill/>
                    </a:lnT>
                    <a:lnB cap="flat">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dirty="0">
                          <a:ln>
                            <a:noFill/>
                          </a:ln>
                          <a:solidFill>
                            <a:schemeClr val="tx1"/>
                          </a:solidFill>
                          <a:effectLst/>
                          <a:latin typeface="Arial" charset="0"/>
                          <a:ea typeface="楷体_GB2312" pitchFamily="49" charset="-122"/>
                        </a:rPr>
                        <a:t>400</a:t>
                      </a:r>
                    </a:p>
                  </a:txBody>
                  <a:tcPr horzOverflow="overflow">
                    <a:lnL>
                      <a:noFill/>
                    </a:lnL>
                    <a:lnR>
                      <a:noFill/>
                    </a:lnR>
                    <a:lnT cap="flat">
                      <a:noFill/>
                    </a:lnT>
                    <a:lnB cap="flat">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dirty="0">
                          <a:ln>
                            <a:noFill/>
                          </a:ln>
                          <a:solidFill>
                            <a:schemeClr val="tx1"/>
                          </a:solidFill>
                          <a:effectLst/>
                          <a:latin typeface="Arial" charset="0"/>
                          <a:ea typeface="楷体_GB2312" pitchFamily="49" charset="-122"/>
                        </a:rPr>
                        <a:t>600</a:t>
                      </a:r>
                    </a:p>
                  </a:txBody>
                  <a:tcPr horzOverflow="overflow">
                    <a:lnL>
                      <a:noFill/>
                    </a:lnL>
                    <a:lnR>
                      <a:noFill/>
                    </a:lnR>
                    <a:lnT cap="flat">
                      <a:noFill/>
                    </a:lnT>
                    <a:lnB cap="flat">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dirty="0">
                          <a:ln>
                            <a:noFill/>
                          </a:ln>
                          <a:solidFill>
                            <a:schemeClr val="tx1"/>
                          </a:solidFill>
                          <a:effectLst/>
                          <a:latin typeface="Arial" charset="0"/>
                          <a:ea typeface="楷体_GB2312" pitchFamily="49" charset="-122"/>
                        </a:rPr>
                        <a:t>800</a:t>
                      </a:r>
                    </a:p>
                  </a:txBody>
                  <a:tcPr horzOverflow="overflow">
                    <a:lnL>
                      <a:noFill/>
                    </a:lnL>
                    <a:lnR>
                      <a:noFill/>
                    </a:lnR>
                    <a:lnT cap="flat">
                      <a:noFill/>
                    </a:lnT>
                    <a:lnB cap="flat">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a:ln>
                            <a:noFill/>
                          </a:ln>
                          <a:solidFill>
                            <a:schemeClr val="tx1"/>
                          </a:solidFill>
                          <a:effectLst/>
                          <a:latin typeface="Arial" charset="0"/>
                          <a:ea typeface="楷体_GB2312" pitchFamily="49" charset="-122"/>
                        </a:rPr>
                        <a:t>1000</a:t>
                      </a:r>
                    </a:p>
                  </a:txBody>
                  <a:tcPr horzOverflow="overflow">
                    <a:lnL>
                      <a:noFill/>
                    </a:lnL>
                    <a:lnR>
                      <a:noFill/>
                    </a:lnR>
                    <a:lnT cap="flat">
                      <a:noFill/>
                    </a:lnT>
                    <a:lnB cap="flat">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a:ln>
                            <a:noFill/>
                          </a:ln>
                          <a:solidFill>
                            <a:schemeClr val="tx1"/>
                          </a:solidFill>
                          <a:effectLst/>
                          <a:latin typeface="Arial" charset="0"/>
                          <a:ea typeface="楷体_GB2312" pitchFamily="49" charset="-122"/>
                        </a:rPr>
                        <a:t>1200</a:t>
                      </a:r>
                    </a:p>
                  </a:txBody>
                  <a:tcPr horzOverflow="overflow">
                    <a:lnL>
                      <a:noFill/>
                    </a:lnL>
                    <a:lnR>
                      <a:noFill/>
                    </a:lnR>
                    <a:lnT cap="flat">
                      <a:noFill/>
                    </a:lnT>
                    <a:lnB cap="flat">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a:ln>
                            <a:noFill/>
                          </a:ln>
                          <a:solidFill>
                            <a:schemeClr val="tx1"/>
                          </a:solidFill>
                          <a:effectLst/>
                          <a:latin typeface="Arial" charset="0"/>
                          <a:ea typeface="楷体_GB2312" pitchFamily="49" charset="-122"/>
                        </a:rPr>
                        <a:t>1400</a:t>
                      </a:r>
                    </a:p>
                  </a:txBody>
                  <a:tcPr horzOverflow="overflow">
                    <a:lnL>
                      <a:noFill/>
                    </a:lnL>
                    <a:lnR>
                      <a:noFill/>
                    </a:lnR>
                    <a:lnT cap="flat">
                      <a:noFill/>
                    </a:lnT>
                    <a:lnB cap="flat">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altLang="zh-CN" sz="1800" b="1" i="0" u="none" strike="noStrike" cap="none" normalizeH="0" baseline="0">
                          <a:ln>
                            <a:noFill/>
                          </a:ln>
                          <a:solidFill>
                            <a:schemeClr val="tx1"/>
                          </a:solidFill>
                          <a:effectLst/>
                          <a:latin typeface="Arial" charset="0"/>
                          <a:ea typeface="楷体_GB2312" pitchFamily="49" charset="-122"/>
                        </a:rPr>
                        <a:t>1600</a:t>
                      </a:r>
                    </a:p>
                  </a:txBody>
                  <a:tcP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zh-CN" altLang="en-US" sz="1800" b="1" i="0" u="none" strike="noStrike" cap="none" normalizeH="0" baseline="0" dirty="0">
                          <a:ln>
                            <a:noFill/>
                          </a:ln>
                          <a:solidFill>
                            <a:schemeClr val="tx1"/>
                          </a:solidFill>
                          <a:effectLst/>
                          <a:latin typeface="Arial" charset="0"/>
                          <a:ea typeface="楷体_GB2312" pitchFamily="49" charset="-122"/>
                        </a:rPr>
                        <a:t>销量</a:t>
                      </a:r>
                    </a:p>
                  </a:txBody>
                  <a:tcPr horzOverflow="overflow">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7" name="Line 270"/>
          <p:cNvSpPr>
            <a:spLocks noChangeShapeType="1"/>
          </p:cNvSpPr>
          <p:nvPr/>
        </p:nvSpPr>
        <p:spPr bwMode="auto">
          <a:xfrm>
            <a:off x="1511300" y="4886325"/>
            <a:ext cx="7127875" cy="0"/>
          </a:xfrm>
          <a:prstGeom prst="line">
            <a:avLst/>
          </a:prstGeom>
          <a:noFill/>
          <a:ln w="28575">
            <a:solidFill>
              <a:srgbClr val="FFFF66"/>
            </a:solidFill>
            <a:round/>
            <a:headEnd/>
            <a:tailEnd/>
          </a:ln>
        </p:spPr>
        <p:txBody>
          <a:bodyPr/>
          <a:lstStyle/>
          <a:p>
            <a:endParaRPr lang="zh-CN" altLang="en-US"/>
          </a:p>
        </p:txBody>
      </p:sp>
      <p:sp>
        <p:nvSpPr>
          <p:cNvPr id="8" name="Line 274"/>
          <p:cNvSpPr>
            <a:spLocks noChangeShapeType="1"/>
          </p:cNvSpPr>
          <p:nvPr/>
        </p:nvSpPr>
        <p:spPr bwMode="auto">
          <a:xfrm flipV="1">
            <a:off x="1466850" y="2438400"/>
            <a:ext cx="7172325" cy="3382963"/>
          </a:xfrm>
          <a:prstGeom prst="line">
            <a:avLst/>
          </a:prstGeom>
          <a:noFill/>
          <a:ln w="28575">
            <a:solidFill>
              <a:schemeClr val="bg1"/>
            </a:solidFill>
            <a:round/>
            <a:headEnd/>
            <a:tailEnd/>
          </a:ln>
        </p:spPr>
        <p:txBody>
          <a:bodyPr/>
          <a:lstStyle/>
          <a:p>
            <a:endParaRPr lang="zh-CN" altLang="en-US"/>
          </a:p>
        </p:txBody>
      </p:sp>
      <p:sp>
        <p:nvSpPr>
          <p:cNvPr id="9" name="Line 277"/>
          <p:cNvSpPr>
            <a:spLocks noChangeShapeType="1"/>
          </p:cNvSpPr>
          <p:nvPr/>
        </p:nvSpPr>
        <p:spPr bwMode="auto">
          <a:xfrm flipV="1">
            <a:off x="1438275" y="4525963"/>
            <a:ext cx="7200900" cy="1295400"/>
          </a:xfrm>
          <a:prstGeom prst="line">
            <a:avLst/>
          </a:prstGeom>
          <a:noFill/>
          <a:ln w="28575">
            <a:solidFill>
              <a:srgbClr val="B9F1B9"/>
            </a:solidFill>
            <a:round/>
            <a:headEnd/>
            <a:tailEnd/>
          </a:ln>
        </p:spPr>
        <p:txBody>
          <a:bodyPr/>
          <a:lstStyle/>
          <a:p>
            <a:endParaRPr lang="zh-CN" altLang="en-US"/>
          </a:p>
        </p:txBody>
      </p:sp>
      <p:sp>
        <p:nvSpPr>
          <p:cNvPr id="10" name="Line 278"/>
          <p:cNvSpPr>
            <a:spLocks noChangeShapeType="1"/>
          </p:cNvSpPr>
          <p:nvPr/>
        </p:nvSpPr>
        <p:spPr bwMode="auto">
          <a:xfrm flipV="1">
            <a:off x="1511300" y="3662363"/>
            <a:ext cx="7127875" cy="1223962"/>
          </a:xfrm>
          <a:prstGeom prst="line">
            <a:avLst/>
          </a:prstGeom>
          <a:noFill/>
          <a:ln w="28575">
            <a:solidFill>
              <a:srgbClr val="FF8F75"/>
            </a:solidFill>
            <a:round/>
            <a:headEnd/>
            <a:tailEnd/>
          </a:ln>
        </p:spPr>
        <p:txBody>
          <a:bodyPr/>
          <a:lstStyle/>
          <a:p>
            <a:endParaRPr lang="zh-CN" altLang="en-US"/>
          </a:p>
        </p:txBody>
      </p:sp>
      <p:graphicFrame>
        <p:nvGraphicFramePr>
          <p:cNvPr id="11" name="Group 591"/>
          <p:cNvGraphicFramePr>
            <a:graphicFrameLocks noGrp="1"/>
          </p:cNvGraphicFramePr>
          <p:nvPr>
            <p:ph sz="quarter" idx="4294967295"/>
          </p:nvPr>
        </p:nvGraphicFramePr>
        <p:xfrm>
          <a:off x="1511300" y="1430338"/>
          <a:ext cx="7005637" cy="4397378"/>
        </p:xfrm>
        <a:graphic>
          <a:graphicData uri="http://schemas.openxmlformats.org/drawingml/2006/table">
            <a:tbl>
              <a:tblPr/>
              <a:tblGrid>
                <a:gridCol w="387350">
                  <a:extLst>
                    <a:ext uri="{9D8B030D-6E8A-4147-A177-3AD203B41FA5}">
                      <a16:colId xmlns:a16="http://schemas.microsoft.com/office/drawing/2014/main" val="20000"/>
                    </a:ext>
                  </a:extLst>
                </a:gridCol>
                <a:gridCol w="390525">
                  <a:extLst>
                    <a:ext uri="{9D8B030D-6E8A-4147-A177-3AD203B41FA5}">
                      <a16:colId xmlns:a16="http://schemas.microsoft.com/office/drawing/2014/main" val="20001"/>
                    </a:ext>
                  </a:extLst>
                </a:gridCol>
                <a:gridCol w="392112">
                  <a:extLst>
                    <a:ext uri="{9D8B030D-6E8A-4147-A177-3AD203B41FA5}">
                      <a16:colId xmlns:a16="http://schemas.microsoft.com/office/drawing/2014/main" val="20002"/>
                    </a:ext>
                  </a:extLst>
                </a:gridCol>
                <a:gridCol w="385763">
                  <a:extLst>
                    <a:ext uri="{9D8B030D-6E8A-4147-A177-3AD203B41FA5}">
                      <a16:colId xmlns:a16="http://schemas.microsoft.com/office/drawing/2014/main" val="20003"/>
                    </a:ext>
                  </a:extLst>
                </a:gridCol>
                <a:gridCol w="390525">
                  <a:extLst>
                    <a:ext uri="{9D8B030D-6E8A-4147-A177-3AD203B41FA5}">
                      <a16:colId xmlns:a16="http://schemas.microsoft.com/office/drawing/2014/main" val="20004"/>
                    </a:ext>
                  </a:extLst>
                </a:gridCol>
                <a:gridCol w="387350">
                  <a:extLst>
                    <a:ext uri="{9D8B030D-6E8A-4147-A177-3AD203B41FA5}">
                      <a16:colId xmlns:a16="http://schemas.microsoft.com/office/drawing/2014/main" val="20005"/>
                    </a:ext>
                  </a:extLst>
                </a:gridCol>
                <a:gridCol w="392112">
                  <a:extLst>
                    <a:ext uri="{9D8B030D-6E8A-4147-A177-3AD203B41FA5}">
                      <a16:colId xmlns:a16="http://schemas.microsoft.com/office/drawing/2014/main" val="20006"/>
                    </a:ext>
                  </a:extLst>
                </a:gridCol>
                <a:gridCol w="390525">
                  <a:extLst>
                    <a:ext uri="{9D8B030D-6E8A-4147-A177-3AD203B41FA5}">
                      <a16:colId xmlns:a16="http://schemas.microsoft.com/office/drawing/2014/main" val="20007"/>
                    </a:ext>
                  </a:extLst>
                </a:gridCol>
                <a:gridCol w="387350">
                  <a:extLst>
                    <a:ext uri="{9D8B030D-6E8A-4147-A177-3AD203B41FA5}">
                      <a16:colId xmlns:a16="http://schemas.microsoft.com/office/drawing/2014/main" val="20008"/>
                    </a:ext>
                  </a:extLst>
                </a:gridCol>
                <a:gridCol w="385763">
                  <a:extLst>
                    <a:ext uri="{9D8B030D-6E8A-4147-A177-3AD203B41FA5}">
                      <a16:colId xmlns:a16="http://schemas.microsoft.com/office/drawing/2014/main" val="20009"/>
                    </a:ext>
                  </a:extLst>
                </a:gridCol>
                <a:gridCol w="390525">
                  <a:extLst>
                    <a:ext uri="{9D8B030D-6E8A-4147-A177-3AD203B41FA5}">
                      <a16:colId xmlns:a16="http://schemas.microsoft.com/office/drawing/2014/main" val="20010"/>
                    </a:ext>
                  </a:extLst>
                </a:gridCol>
                <a:gridCol w="392112">
                  <a:extLst>
                    <a:ext uri="{9D8B030D-6E8A-4147-A177-3AD203B41FA5}">
                      <a16:colId xmlns:a16="http://schemas.microsoft.com/office/drawing/2014/main" val="20011"/>
                    </a:ext>
                  </a:extLst>
                </a:gridCol>
                <a:gridCol w="387350">
                  <a:extLst>
                    <a:ext uri="{9D8B030D-6E8A-4147-A177-3AD203B41FA5}">
                      <a16:colId xmlns:a16="http://schemas.microsoft.com/office/drawing/2014/main" val="20012"/>
                    </a:ext>
                  </a:extLst>
                </a:gridCol>
                <a:gridCol w="390525">
                  <a:extLst>
                    <a:ext uri="{9D8B030D-6E8A-4147-A177-3AD203B41FA5}">
                      <a16:colId xmlns:a16="http://schemas.microsoft.com/office/drawing/2014/main" val="20013"/>
                    </a:ext>
                  </a:extLst>
                </a:gridCol>
                <a:gridCol w="385763">
                  <a:extLst>
                    <a:ext uri="{9D8B030D-6E8A-4147-A177-3AD203B41FA5}">
                      <a16:colId xmlns:a16="http://schemas.microsoft.com/office/drawing/2014/main" val="20014"/>
                    </a:ext>
                  </a:extLst>
                </a:gridCol>
                <a:gridCol w="377825">
                  <a:extLst>
                    <a:ext uri="{9D8B030D-6E8A-4147-A177-3AD203B41FA5}">
                      <a16:colId xmlns:a16="http://schemas.microsoft.com/office/drawing/2014/main" val="20015"/>
                    </a:ext>
                  </a:extLst>
                </a:gridCol>
                <a:gridCol w="404812">
                  <a:extLst>
                    <a:ext uri="{9D8B030D-6E8A-4147-A177-3AD203B41FA5}">
                      <a16:colId xmlns:a16="http://schemas.microsoft.com/office/drawing/2014/main" val="20016"/>
                    </a:ext>
                  </a:extLst>
                </a:gridCol>
                <a:gridCol w="387350">
                  <a:extLst>
                    <a:ext uri="{9D8B030D-6E8A-4147-A177-3AD203B41FA5}">
                      <a16:colId xmlns:a16="http://schemas.microsoft.com/office/drawing/2014/main" val="20017"/>
                    </a:ext>
                  </a:extLst>
                </a:gridCol>
              </a:tblGrid>
              <a:tr h="366713">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dirty="0">
                        <a:ln>
                          <a:noFill/>
                        </a:ln>
                        <a:solidFill>
                          <a:schemeClr val="bg1"/>
                        </a:solidFill>
                        <a:effectLst/>
                        <a:latin typeface="Arial" charset="0"/>
                        <a:ea typeface="楷体_GB2312"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5125">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66713">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dirty="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5125">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66713">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65125">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66713">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65125">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66713">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77825">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60363">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65125">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dirty="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dirty="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endParaRPr kumimoji="0" lang="zh-CN" altLang="zh-CN" sz="800" b="1" i="0" u="none" strike="noStrike" cap="none" normalizeH="0" baseline="0" dirty="0">
                        <a:ln>
                          <a:noFill/>
                        </a:ln>
                        <a:solidFill>
                          <a:schemeClr val="bg1"/>
                        </a:solidFill>
                        <a:effectLst/>
                        <a:latin typeface="Arial"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
        <p:nvSpPr>
          <p:cNvPr id="12" name="Oval 272"/>
          <p:cNvSpPr>
            <a:spLocks noChangeArrowheads="1"/>
          </p:cNvSpPr>
          <p:nvPr/>
        </p:nvSpPr>
        <p:spPr bwMode="auto">
          <a:xfrm>
            <a:off x="4535488" y="5210175"/>
            <a:ext cx="107950" cy="107950"/>
          </a:xfrm>
          <a:prstGeom prst="ellipse">
            <a:avLst/>
          </a:prstGeom>
          <a:solidFill>
            <a:schemeClr val="accent1"/>
          </a:solidFill>
          <a:ln w="9525">
            <a:solidFill>
              <a:srgbClr val="FF3300"/>
            </a:solidFill>
            <a:round/>
            <a:headEnd/>
            <a:tailEnd/>
          </a:ln>
        </p:spPr>
        <p:txBody>
          <a:bodyPr wrap="none" anchor="ctr"/>
          <a:lstStyle/>
          <a:p>
            <a:endParaRPr lang="zh-CN" altLang="en-US">
              <a:latin typeface="Corbel" pitchFamily="34" charset="0"/>
            </a:endParaRPr>
          </a:p>
        </p:txBody>
      </p:sp>
      <p:sp>
        <p:nvSpPr>
          <p:cNvPr id="13" name="Text Box 273"/>
          <p:cNvSpPr txBox="1">
            <a:spLocks noChangeArrowheads="1"/>
          </p:cNvSpPr>
          <p:nvPr/>
        </p:nvSpPr>
        <p:spPr bwMode="auto">
          <a:xfrm>
            <a:off x="5256213" y="4094163"/>
            <a:ext cx="1255712" cy="519112"/>
          </a:xfrm>
          <a:prstGeom prst="rect">
            <a:avLst/>
          </a:prstGeom>
          <a:noFill/>
          <a:ln w="9525">
            <a:noFill/>
            <a:miter lim="800000"/>
            <a:headEnd/>
            <a:tailEnd/>
          </a:ln>
        </p:spPr>
        <p:txBody>
          <a:bodyPr>
            <a:spAutoFit/>
          </a:bodyPr>
          <a:lstStyle/>
          <a:p>
            <a:r>
              <a:rPr lang="zh-CN" altLang="en-US" sz="2800" b="1">
                <a:ea typeface="黑体" pitchFamily="2" charset="-122"/>
              </a:rPr>
              <a:t>总成本</a:t>
            </a:r>
          </a:p>
        </p:txBody>
      </p:sp>
      <p:sp>
        <p:nvSpPr>
          <p:cNvPr id="14" name="Oval 275"/>
          <p:cNvSpPr>
            <a:spLocks noChangeArrowheads="1"/>
          </p:cNvSpPr>
          <p:nvPr/>
        </p:nvSpPr>
        <p:spPr bwMode="auto">
          <a:xfrm>
            <a:off x="4535488" y="4310063"/>
            <a:ext cx="107950" cy="107950"/>
          </a:xfrm>
          <a:prstGeom prst="ellipse">
            <a:avLst/>
          </a:prstGeom>
          <a:solidFill>
            <a:schemeClr val="bg1"/>
          </a:solidFill>
          <a:ln w="9525">
            <a:solidFill>
              <a:srgbClr val="FF3300"/>
            </a:solidFill>
            <a:round/>
            <a:headEnd/>
            <a:tailEnd/>
          </a:ln>
        </p:spPr>
        <p:txBody>
          <a:bodyPr wrap="none" anchor="ctr"/>
          <a:lstStyle/>
          <a:p>
            <a:endParaRPr lang="zh-CN" altLang="en-US">
              <a:latin typeface="Corbel" pitchFamily="34" charset="0"/>
            </a:endParaRPr>
          </a:p>
        </p:txBody>
      </p:sp>
      <p:sp>
        <p:nvSpPr>
          <p:cNvPr id="15" name="Text Box 276"/>
          <p:cNvSpPr txBox="1">
            <a:spLocks noChangeArrowheads="1"/>
          </p:cNvSpPr>
          <p:nvPr/>
        </p:nvSpPr>
        <p:spPr bwMode="auto">
          <a:xfrm>
            <a:off x="4464050" y="2927350"/>
            <a:ext cx="1612900" cy="519113"/>
          </a:xfrm>
          <a:prstGeom prst="rect">
            <a:avLst/>
          </a:prstGeom>
          <a:noFill/>
          <a:ln w="9525">
            <a:noFill/>
            <a:miter lim="800000"/>
            <a:headEnd/>
            <a:tailEnd/>
          </a:ln>
        </p:spPr>
        <p:txBody>
          <a:bodyPr>
            <a:spAutoFit/>
          </a:bodyPr>
          <a:lstStyle/>
          <a:p>
            <a:r>
              <a:rPr lang="zh-CN" altLang="en-US" sz="2800" b="1">
                <a:ea typeface="黑体" pitchFamily="2" charset="-122"/>
              </a:rPr>
              <a:t>销售收入</a:t>
            </a:r>
          </a:p>
        </p:txBody>
      </p:sp>
      <p:sp>
        <p:nvSpPr>
          <p:cNvPr id="16" name="Text Box 279"/>
          <p:cNvSpPr txBox="1">
            <a:spLocks noChangeArrowheads="1"/>
          </p:cNvSpPr>
          <p:nvPr/>
        </p:nvSpPr>
        <p:spPr bwMode="auto">
          <a:xfrm>
            <a:off x="6673850" y="4151313"/>
            <a:ext cx="1749425" cy="519112"/>
          </a:xfrm>
          <a:prstGeom prst="rect">
            <a:avLst/>
          </a:prstGeom>
          <a:noFill/>
          <a:ln w="9525">
            <a:noFill/>
            <a:miter lim="800000"/>
            <a:headEnd/>
            <a:tailEnd/>
          </a:ln>
        </p:spPr>
        <p:txBody>
          <a:bodyPr>
            <a:spAutoFit/>
          </a:bodyPr>
          <a:lstStyle/>
          <a:p>
            <a:r>
              <a:rPr lang="zh-CN" altLang="en-US" sz="2800" b="1">
                <a:ea typeface="黑体" pitchFamily="2" charset="-122"/>
              </a:rPr>
              <a:t>变动成本</a:t>
            </a:r>
          </a:p>
        </p:txBody>
      </p:sp>
      <p:sp>
        <p:nvSpPr>
          <p:cNvPr id="17" name="Text Box 271"/>
          <p:cNvSpPr txBox="1">
            <a:spLocks noChangeArrowheads="1"/>
          </p:cNvSpPr>
          <p:nvPr/>
        </p:nvSpPr>
        <p:spPr bwMode="auto">
          <a:xfrm>
            <a:off x="6623050" y="4870450"/>
            <a:ext cx="1657350" cy="519113"/>
          </a:xfrm>
          <a:prstGeom prst="rect">
            <a:avLst/>
          </a:prstGeom>
          <a:noFill/>
          <a:ln w="9525">
            <a:noFill/>
            <a:miter lim="800000"/>
            <a:headEnd/>
            <a:tailEnd/>
          </a:ln>
        </p:spPr>
        <p:txBody>
          <a:bodyPr>
            <a:spAutoFit/>
          </a:bodyPr>
          <a:lstStyle/>
          <a:p>
            <a:r>
              <a:rPr lang="zh-CN" altLang="en-US" sz="2800" b="1">
                <a:ea typeface="黑体" pitchFamily="2" charset="-122"/>
              </a:rPr>
              <a:t>固定成本</a:t>
            </a:r>
          </a:p>
        </p:txBody>
      </p:sp>
      <p:sp>
        <p:nvSpPr>
          <p:cNvPr id="217375" name="Freeform 593"/>
          <p:cNvSpPr>
            <a:spLocks/>
          </p:cNvSpPr>
          <p:nvPr/>
        </p:nvSpPr>
        <p:spPr bwMode="auto">
          <a:xfrm>
            <a:off x="1511300" y="4354513"/>
            <a:ext cx="3105150" cy="1444625"/>
          </a:xfrm>
          <a:custGeom>
            <a:avLst/>
            <a:gdLst>
              <a:gd name="T0" fmla="*/ 3175 w 1956"/>
              <a:gd name="T1" fmla="*/ 1444625 h 910"/>
              <a:gd name="T2" fmla="*/ 250825 w 1956"/>
              <a:gd name="T3" fmla="*/ 1300163 h 910"/>
              <a:gd name="T4" fmla="*/ 641350 w 1956"/>
              <a:gd name="T5" fmla="*/ 1125538 h 910"/>
              <a:gd name="T6" fmla="*/ 1033463 w 1956"/>
              <a:gd name="T7" fmla="*/ 936625 h 910"/>
              <a:gd name="T8" fmla="*/ 1193800 w 1956"/>
              <a:gd name="T9" fmla="*/ 893763 h 910"/>
              <a:gd name="T10" fmla="*/ 1368425 w 1956"/>
              <a:gd name="T11" fmla="*/ 835025 h 910"/>
              <a:gd name="T12" fmla="*/ 1527175 w 1956"/>
              <a:gd name="T13" fmla="*/ 762000 h 910"/>
              <a:gd name="T14" fmla="*/ 1831975 w 1956"/>
              <a:gd name="T15" fmla="*/ 674688 h 910"/>
              <a:gd name="T16" fmla="*/ 2297113 w 1956"/>
              <a:gd name="T17" fmla="*/ 442913 h 910"/>
              <a:gd name="T18" fmla="*/ 2543175 w 1956"/>
              <a:gd name="T19" fmla="*/ 369887 h 910"/>
              <a:gd name="T20" fmla="*/ 2630488 w 1956"/>
              <a:gd name="T21" fmla="*/ 341313 h 910"/>
              <a:gd name="T22" fmla="*/ 2673350 w 1956"/>
              <a:gd name="T23" fmla="*/ 327025 h 910"/>
              <a:gd name="T24" fmla="*/ 2746375 w 1956"/>
              <a:gd name="T25" fmla="*/ 284163 h 910"/>
              <a:gd name="T26" fmla="*/ 2892425 w 1956"/>
              <a:gd name="T27" fmla="*/ 123825 h 910"/>
              <a:gd name="T28" fmla="*/ 2862263 w 1956"/>
              <a:gd name="T29" fmla="*/ 95250 h 910"/>
              <a:gd name="T30" fmla="*/ 2892425 w 1956"/>
              <a:gd name="T31" fmla="*/ 65088 h 910"/>
              <a:gd name="T32" fmla="*/ 3095625 w 1956"/>
              <a:gd name="T33" fmla="*/ 7938 h 910"/>
              <a:gd name="T34" fmla="*/ 3095625 w 1956"/>
              <a:gd name="T35" fmla="*/ 36513 h 910"/>
              <a:gd name="T36" fmla="*/ 0 w 1956"/>
              <a:gd name="T37" fmla="*/ 531813 h 910"/>
              <a:gd name="T38" fmla="*/ 3175 w 1956"/>
              <a:gd name="T39" fmla="*/ 1444625 h 9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56"/>
              <a:gd name="T61" fmla="*/ 0 h 910"/>
              <a:gd name="T62" fmla="*/ 1956 w 1956"/>
              <a:gd name="T63" fmla="*/ 910 h 9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56" h="910">
                <a:moveTo>
                  <a:pt x="2" y="910"/>
                </a:moveTo>
                <a:cubicBezTo>
                  <a:pt x="22" y="849"/>
                  <a:pt x="102" y="837"/>
                  <a:pt x="158" y="819"/>
                </a:cubicBezTo>
                <a:cubicBezTo>
                  <a:pt x="229" y="764"/>
                  <a:pt x="324" y="749"/>
                  <a:pt x="404" y="709"/>
                </a:cubicBezTo>
                <a:cubicBezTo>
                  <a:pt x="485" y="669"/>
                  <a:pt x="566" y="622"/>
                  <a:pt x="651" y="590"/>
                </a:cubicBezTo>
                <a:cubicBezTo>
                  <a:pt x="684" y="578"/>
                  <a:pt x="719" y="573"/>
                  <a:pt x="752" y="563"/>
                </a:cubicBezTo>
                <a:cubicBezTo>
                  <a:pt x="789" y="552"/>
                  <a:pt x="826" y="540"/>
                  <a:pt x="862" y="526"/>
                </a:cubicBezTo>
                <a:cubicBezTo>
                  <a:pt x="896" y="513"/>
                  <a:pt x="927" y="492"/>
                  <a:pt x="962" y="480"/>
                </a:cubicBezTo>
                <a:cubicBezTo>
                  <a:pt x="1025" y="458"/>
                  <a:pt x="1094" y="454"/>
                  <a:pt x="1154" y="425"/>
                </a:cubicBezTo>
                <a:cubicBezTo>
                  <a:pt x="1248" y="379"/>
                  <a:pt x="1344" y="296"/>
                  <a:pt x="1447" y="279"/>
                </a:cubicBezTo>
                <a:cubicBezTo>
                  <a:pt x="1498" y="259"/>
                  <a:pt x="1550" y="251"/>
                  <a:pt x="1602" y="233"/>
                </a:cubicBezTo>
                <a:cubicBezTo>
                  <a:pt x="1620" y="227"/>
                  <a:pt x="1639" y="221"/>
                  <a:pt x="1657" y="215"/>
                </a:cubicBezTo>
                <a:cubicBezTo>
                  <a:pt x="1666" y="212"/>
                  <a:pt x="1684" y="206"/>
                  <a:pt x="1684" y="206"/>
                </a:cubicBezTo>
                <a:cubicBezTo>
                  <a:pt x="1739" y="154"/>
                  <a:pt x="1663" y="220"/>
                  <a:pt x="1730" y="179"/>
                </a:cubicBezTo>
                <a:cubicBezTo>
                  <a:pt x="1767" y="156"/>
                  <a:pt x="1790" y="108"/>
                  <a:pt x="1822" y="78"/>
                </a:cubicBezTo>
                <a:cubicBezTo>
                  <a:pt x="1816" y="72"/>
                  <a:pt x="1803" y="69"/>
                  <a:pt x="1803" y="60"/>
                </a:cubicBezTo>
                <a:cubicBezTo>
                  <a:pt x="1803" y="51"/>
                  <a:pt x="1815" y="47"/>
                  <a:pt x="1822" y="41"/>
                </a:cubicBezTo>
                <a:cubicBezTo>
                  <a:pt x="1852" y="17"/>
                  <a:pt x="1913" y="0"/>
                  <a:pt x="1950" y="5"/>
                </a:cubicBezTo>
                <a:cubicBezTo>
                  <a:pt x="1956" y="6"/>
                  <a:pt x="1950" y="17"/>
                  <a:pt x="1950" y="23"/>
                </a:cubicBezTo>
                <a:lnTo>
                  <a:pt x="0" y="335"/>
                </a:lnTo>
                <a:lnTo>
                  <a:pt x="2" y="910"/>
                </a:lnTo>
                <a:close/>
              </a:path>
            </a:pathLst>
          </a:custGeom>
          <a:noFill/>
          <a:ln w="9525">
            <a:noFill/>
            <a:round/>
            <a:headEnd/>
            <a:tailEnd/>
          </a:ln>
        </p:spPr>
        <p:txBody>
          <a:bodyPr/>
          <a:lstStyle/>
          <a:p>
            <a:endParaRPr lang="zh-CN" altLang="en-US">
              <a:latin typeface="Corbel" pitchFamily="34" charset="0"/>
            </a:endParaRPr>
          </a:p>
        </p:txBody>
      </p:sp>
      <p:sp>
        <p:nvSpPr>
          <p:cNvPr id="19" name="Freeform 601"/>
          <p:cNvSpPr>
            <a:spLocks/>
          </p:cNvSpPr>
          <p:nvPr/>
        </p:nvSpPr>
        <p:spPr bwMode="auto">
          <a:xfrm>
            <a:off x="1511300" y="4381500"/>
            <a:ext cx="2894013" cy="1439863"/>
          </a:xfrm>
          <a:custGeom>
            <a:avLst/>
            <a:gdLst>
              <a:gd name="T0" fmla="*/ 0 w 1769"/>
              <a:gd name="T1" fmla="*/ 559359 h 816"/>
              <a:gd name="T2" fmla="*/ 0 w 1769"/>
              <a:gd name="T3" fmla="*/ 1439863 h 816"/>
              <a:gd name="T4" fmla="*/ 2894012 w 1769"/>
              <a:gd name="T5" fmla="*/ 0 h 816"/>
              <a:gd name="T6" fmla="*/ 0 w 1769"/>
              <a:gd name="T7" fmla="*/ 559359 h 816"/>
              <a:gd name="T8" fmla="*/ 0 60000 65536"/>
              <a:gd name="T9" fmla="*/ 0 60000 65536"/>
              <a:gd name="T10" fmla="*/ 0 60000 65536"/>
              <a:gd name="T11" fmla="*/ 0 60000 65536"/>
              <a:gd name="T12" fmla="*/ 0 w 1769"/>
              <a:gd name="T13" fmla="*/ 0 h 816"/>
              <a:gd name="T14" fmla="*/ 1769 w 1769"/>
              <a:gd name="T15" fmla="*/ 816 h 816"/>
            </a:gdLst>
            <a:ahLst/>
            <a:cxnLst>
              <a:cxn ang="T8">
                <a:pos x="T0" y="T1"/>
              </a:cxn>
              <a:cxn ang="T9">
                <a:pos x="T2" y="T3"/>
              </a:cxn>
              <a:cxn ang="T10">
                <a:pos x="T4" y="T5"/>
              </a:cxn>
              <a:cxn ang="T11">
                <a:pos x="T6" y="T7"/>
              </a:cxn>
            </a:cxnLst>
            <a:rect l="T12" t="T13" r="T14" b="T15"/>
            <a:pathLst>
              <a:path w="1769" h="816">
                <a:moveTo>
                  <a:pt x="0" y="317"/>
                </a:moveTo>
                <a:lnTo>
                  <a:pt x="0" y="816"/>
                </a:lnTo>
                <a:lnTo>
                  <a:pt x="1769" y="0"/>
                </a:lnTo>
                <a:lnTo>
                  <a:pt x="0" y="317"/>
                </a:lnTo>
                <a:close/>
              </a:path>
            </a:pathLst>
          </a:custGeom>
          <a:solidFill>
            <a:schemeClr val="hlink"/>
          </a:solidFill>
          <a:ln w="9525">
            <a:noFill/>
            <a:round/>
            <a:headEnd/>
            <a:tailEnd/>
          </a:ln>
        </p:spPr>
        <p:txBody>
          <a:bodyPr/>
          <a:lstStyle/>
          <a:p>
            <a:endParaRPr lang="zh-CN" altLang="en-US">
              <a:latin typeface="Corbel" pitchFamily="34" charset="0"/>
            </a:endParaRPr>
          </a:p>
        </p:txBody>
      </p:sp>
      <p:sp>
        <p:nvSpPr>
          <p:cNvPr id="20" name="Freeform 602"/>
          <p:cNvSpPr>
            <a:spLocks/>
          </p:cNvSpPr>
          <p:nvPr/>
        </p:nvSpPr>
        <p:spPr bwMode="auto">
          <a:xfrm>
            <a:off x="4679950" y="2509838"/>
            <a:ext cx="3816350" cy="1800225"/>
          </a:xfrm>
          <a:custGeom>
            <a:avLst/>
            <a:gdLst>
              <a:gd name="T0" fmla="*/ 3816350 w 2404"/>
              <a:gd name="T1" fmla="*/ 0 h 1134"/>
              <a:gd name="T2" fmla="*/ 3816350 w 2404"/>
              <a:gd name="T3" fmla="*/ 1152525 h 1134"/>
              <a:gd name="T4" fmla="*/ 0 w 2404"/>
              <a:gd name="T5" fmla="*/ 1800225 h 1134"/>
              <a:gd name="T6" fmla="*/ 3816350 w 2404"/>
              <a:gd name="T7" fmla="*/ 0 h 1134"/>
              <a:gd name="T8" fmla="*/ 0 60000 65536"/>
              <a:gd name="T9" fmla="*/ 0 60000 65536"/>
              <a:gd name="T10" fmla="*/ 0 60000 65536"/>
              <a:gd name="T11" fmla="*/ 0 60000 65536"/>
              <a:gd name="T12" fmla="*/ 0 w 2404"/>
              <a:gd name="T13" fmla="*/ 0 h 1134"/>
              <a:gd name="T14" fmla="*/ 2404 w 2404"/>
              <a:gd name="T15" fmla="*/ 1134 h 1134"/>
            </a:gdLst>
            <a:ahLst/>
            <a:cxnLst>
              <a:cxn ang="T8">
                <a:pos x="T0" y="T1"/>
              </a:cxn>
              <a:cxn ang="T9">
                <a:pos x="T2" y="T3"/>
              </a:cxn>
              <a:cxn ang="T10">
                <a:pos x="T4" y="T5"/>
              </a:cxn>
              <a:cxn ang="T11">
                <a:pos x="T6" y="T7"/>
              </a:cxn>
            </a:cxnLst>
            <a:rect l="T12" t="T13" r="T14" b="T15"/>
            <a:pathLst>
              <a:path w="2404" h="1134">
                <a:moveTo>
                  <a:pt x="2404" y="0"/>
                </a:moveTo>
                <a:lnTo>
                  <a:pt x="2404" y="726"/>
                </a:lnTo>
                <a:lnTo>
                  <a:pt x="0" y="1134"/>
                </a:lnTo>
                <a:lnTo>
                  <a:pt x="2404" y="0"/>
                </a:lnTo>
                <a:close/>
              </a:path>
            </a:pathLst>
          </a:custGeom>
          <a:solidFill>
            <a:srgbClr val="FFFF00"/>
          </a:solidFill>
          <a:ln w="9525">
            <a:noFill/>
            <a:round/>
            <a:headEnd/>
            <a:tailEnd/>
          </a:ln>
        </p:spPr>
        <p:txBody>
          <a:bodyPr/>
          <a:lstStyle/>
          <a:p>
            <a:endParaRPr lang="zh-CN" altLang="en-US">
              <a:latin typeface="Corbel" pitchFamily="34" charset="0"/>
            </a:endParaRPr>
          </a:p>
        </p:txBody>
      </p:sp>
      <p:sp>
        <p:nvSpPr>
          <p:cNvPr id="21" name="AutoShape 604"/>
          <p:cNvSpPr>
            <a:spLocks noChangeArrowheads="1"/>
          </p:cNvSpPr>
          <p:nvPr/>
        </p:nvSpPr>
        <p:spPr bwMode="auto">
          <a:xfrm>
            <a:off x="1798638" y="3878263"/>
            <a:ext cx="1152525" cy="574675"/>
          </a:xfrm>
          <a:prstGeom prst="wedgeRoundRectCallout">
            <a:avLst>
              <a:gd name="adj1" fmla="val 34162"/>
              <a:gd name="adj2" fmla="val 109667"/>
              <a:gd name="adj3" fmla="val 16667"/>
            </a:avLst>
          </a:prstGeom>
          <a:solidFill>
            <a:schemeClr val="hlink"/>
          </a:solidFill>
          <a:ln w="9525" algn="ctr">
            <a:solidFill>
              <a:schemeClr val="hlink"/>
            </a:solidFill>
            <a:miter lim="800000"/>
            <a:headEnd/>
            <a:tailEnd/>
          </a:ln>
          <a:effectLst>
            <a:outerShdw dist="35921" dir="2700000" algn="ctr" rotWithShape="0">
              <a:schemeClr val="tx1"/>
            </a:outerShdw>
          </a:effectLst>
        </p:spPr>
        <p:txBody>
          <a:bodyPr/>
          <a:lstStyle/>
          <a:p>
            <a:pPr marL="342900" indent="-342900" fontAlgn="auto">
              <a:spcBef>
                <a:spcPts val="0"/>
              </a:spcBef>
              <a:spcAft>
                <a:spcPts val="0"/>
              </a:spcAft>
              <a:defRPr/>
            </a:pPr>
            <a:r>
              <a:rPr lang="zh-CN" altLang="en-US" sz="2800" b="1" dirty="0">
                <a:effectLst>
                  <a:outerShdw blurRad="38100" dist="38100" dir="2700000" algn="tl">
                    <a:srgbClr val="000000"/>
                  </a:outerShdw>
                </a:effectLst>
                <a:latin typeface="+mn-lt"/>
                <a:ea typeface="黑体" pitchFamily="2" charset="-122"/>
              </a:rPr>
              <a:t>亏损</a:t>
            </a:r>
          </a:p>
        </p:txBody>
      </p:sp>
      <p:sp>
        <p:nvSpPr>
          <p:cNvPr id="22" name="AutoShape 605"/>
          <p:cNvSpPr>
            <a:spLocks noChangeArrowheads="1"/>
          </p:cNvSpPr>
          <p:nvPr/>
        </p:nvSpPr>
        <p:spPr bwMode="auto">
          <a:xfrm>
            <a:off x="6191250" y="2151063"/>
            <a:ext cx="1152525" cy="574675"/>
          </a:xfrm>
          <a:prstGeom prst="wedgeRoundRectCallout">
            <a:avLst>
              <a:gd name="adj1" fmla="val 55648"/>
              <a:gd name="adj2" fmla="val 112153"/>
              <a:gd name="adj3" fmla="val 16667"/>
            </a:avLst>
          </a:prstGeom>
          <a:solidFill>
            <a:srgbClr val="E9F763"/>
          </a:solidFill>
          <a:ln w="9525" algn="ctr">
            <a:solidFill>
              <a:srgbClr val="FFFF00"/>
            </a:solidFill>
            <a:miter lim="800000"/>
            <a:headEnd/>
            <a:tailEnd/>
          </a:ln>
          <a:effectLst>
            <a:outerShdw dist="35921" dir="2700000" algn="ctr" rotWithShape="0">
              <a:schemeClr val="tx1"/>
            </a:outerShdw>
          </a:effectLst>
        </p:spPr>
        <p:txBody>
          <a:bodyPr/>
          <a:lstStyle/>
          <a:p>
            <a:pPr marL="342900" indent="-342900" fontAlgn="auto">
              <a:spcBef>
                <a:spcPts val="0"/>
              </a:spcBef>
              <a:spcAft>
                <a:spcPts val="0"/>
              </a:spcAft>
              <a:defRPr/>
            </a:pPr>
            <a:r>
              <a:rPr lang="zh-CN" altLang="en-US" sz="2800" b="1" dirty="0">
                <a:solidFill>
                  <a:srgbClr val="000000"/>
                </a:solidFill>
                <a:effectLst>
                  <a:outerShdw blurRad="38100" dist="38100" dir="2700000" algn="tl">
                    <a:srgbClr val="FFFFFF"/>
                  </a:outerShdw>
                </a:effectLst>
                <a:latin typeface="+mn-lt"/>
                <a:ea typeface="黑体" pitchFamily="2" charset="-122"/>
              </a:rPr>
              <a:t>盈利</a:t>
            </a:r>
          </a:p>
        </p:txBody>
      </p:sp>
      <p:sp>
        <p:nvSpPr>
          <p:cNvPr id="23" name="Text Box 606"/>
          <p:cNvSpPr txBox="1">
            <a:spLocks noChangeArrowheads="1"/>
          </p:cNvSpPr>
          <p:nvPr/>
        </p:nvSpPr>
        <p:spPr bwMode="auto">
          <a:xfrm>
            <a:off x="2517775" y="2119313"/>
            <a:ext cx="2125663" cy="523875"/>
          </a:xfrm>
          <a:prstGeom prst="rect">
            <a:avLst/>
          </a:prstGeom>
          <a:noFill/>
          <a:ln w="9525">
            <a:noFill/>
            <a:miter lim="800000"/>
            <a:headEnd/>
            <a:tailEnd/>
          </a:ln>
        </p:spPr>
        <p:txBody>
          <a:bodyPr>
            <a:spAutoFit/>
          </a:bodyPr>
          <a:lstStyle/>
          <a:p>
            <a:pPr indent="-342900"/>
            <a:r>
              <a:rPr lang="zh-CN" altLang="en-US" sz="2800" b="1">
                <a:ea typeface="黑体" pitchFamily="2" charset="-122"/>
              </a:rPr>
              <a:t>盈亏平衡点</a:t>
            </a:r>
          </a:p>
        </p:txBody>
      </p:sp>
      <p:sp>
        <p:nvSpPr>
          <p:cNvPr id="24" name="Line 607"/>
          <p:cNvSpPr>
            <a:spLocks noChangeShapeType="1"/>
          </p:cNvSpPr>
          <p:nvPr/>
        </p:nvSpPr>
        <p:spPr bwMode="auto">
          <a:xfrm>
            <a:off x="3598863" y="2654300"/>
            <a:ext cx="936625" cy="1584325"/>
          </a:xfrm>
          <a:prstGeom prst="line">
            <a:avLst/>
          </a:prstGeom>
          <a:noFill/>
          <a:ln w="38100">
            <a:solidFill>
              <a:schemeClr val="tx1"/>
            </a:solidFill>
            <a:round/>
            <a:headEnd/>
            <a:tailEnd type="triangle" w="med" len="med"/>
          </a:ln>
        </p:spPr>
        <p:txBody>
          <a:bodyPr/>
          <a:lstStyle/>
          <a:p>
            <a:endParaRPr lang="zh-CN" altLang="en-US"/>
          </a:p>
        </p:txBody>
      </p:sp>
      <p:sp>
        <p:nvSpPr>
          <p:cNvPr id="25" name="Line 610"/>
          <p:cNvSpPr>
            <a:spLocks noChangeShapeType="1"/>
          </p:cNvSpPr>
          <p:nvPr/>
        </p:nvSpPr>
        <p:spPr bwMode="auto">
          <a:xfrm flipV="1">
            <a:off x="4606925" y="4310063"/>
            <a:ext cx="0" cy="1512887"/>
          </a:xfrm>
          <a:prstGeom prst="line">
            <a:avLst/>
          </a:prstGeom>
          <a:noFill/>
          <a:ln w="38100">
            <a:solidFill>
              <a:schemeClr val="tx1"/>
            </a:solidFill>
            <a:prstDash val="sysDot"/>
            <a:round/>
            <a:headEnd/>
            <a:tailEnd/>
          </a:ln>
        </p:spPr>
        <p:txBody>
          <a:bodyPr/>
          <a:lstStyle/>
          <a:p>
            <a:endParaRPr lang="zh-CN" altLang="en-US"/>
          </a:p>
        </p:txBody>
      </p:sp>
      <p:sp>
        <p:nvSpPr>
          <p:cNvPr id="26" name="Line 611"/>
          <p:cNvSpPr>
            <a:spLocks noChangeShapeType="1"/>
          </p:cNvSpPr>
          <p:nvPr/>
        </p:nvSpPr>
        <p:spPr bwMode="auto">
          <a:xfrm flipV="1">
            <a:off x="1511300" y="4381500"/>
            <a:ext cx="3095625" cy="0"/>
          </a:xfrm>
          <a:prstGeom prst="line">
            <a:avLst/>
          </a:prstGeom>
          <a:noFill/>
          <a:ln w="38100">
            <a:solidFill>
              <a:schemeClr val="tx1"/>
            </a:solidFill>
            <a:prstDash val="sysDot"/>
            <a:round/>
            <a:headEnd/>
            <a:tailEnd/>
          </a:ln>
        </p:spPr>
        <p:txBody>
          <a:bodyPr/>
          <a:lstStyle/>
          <a:p>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51"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92" decel="100000"/>
                                        <p:tgtEl>
                                          <p:spTgt spid="12"/>
                                        </p:tgtEl>
                                      </p:cBhvr>
                                    </p:animEffect>
                                    <p:animScale>
                                      <p:cBhvr>
                                        <p:cTn id="17" dur="192" decel="100000"/>
                                        <p:tgtEl>
                                          <p:spTgt spid="12"/>
                                        </p:tgtEl>
                                      </p:cBhvr>
                                      <p:from x="10000" y="10000"/>
                                      <p:to x="200000" y="450000"/>
                                    </p:animScale>
                                    <p:animScale>
                                      <p:cBhvr>
                                        <p:cTn id="18" dur="308" accel="100000" fill="hold">
                                          <p:stCondLst>
                                            <p:cond delay="192"/>
                                          </p:stCondLst>
                                        </p:cTn>
                                        <p:tgtEl>
                                          <p:spTgt spid="12"/>
                                        </p:tgtEl>
                                      </p:cBhvr>
                                      <p:from x="200000" y="450000"/>
                                      <p:to x="100000" y="100000"/>
                                    </p:animScale>
                                    <p:set>
                                      <p:cBhvr>
                                        <p:cTn id="19" dur="192" fill="hold"/>
                                        <p:tgtEl>
                                          <p:spTgt spid="12"/>
                                        </p:tgtEl>
                                        <p:attrNameLst>
                                          <p:attrName>ppt_x</p:attrName>
                                        </p:attrNameLst>
                                      </p:cBhvr>
                                      <p:to>
                                        <p:strVal val="(0.5)"/>
                                      </p:to>
                                    </p:set>
                                    <p:anim from="(0.5)" to="(#ppt_x)" calcmode="lin" valueType="num">
                                      <p:cBhvr>
                                        <p:cTn id="20" dur="308" accel="100000" fill="hold">
                                          <p:stCondLst>
                                            <p:cond delay="192"/>
                                          </p:stCondLst>
                                        </p:cTn>
                                        <p:tgtEl>
                                          <p:spTgt spid="12"/>
                                        </p:tgtEl>
                                        <p:attrNameLst>
                                          <p:attrName>ppt_x</p:attrName>
                                        </p:attrNameLst>
                                      </p:cBhvr>
                                    </p:anim>
                                    <p:set>
                                      <p:cBhvr>
                                        <p:cTn id="21" dur="192" fill="hold"/>
                                        <p:tgtEl>
                                          <p:spTgt spid="12"/>
                                        </p:tgtEl>
                                        <p:attrNameLst>
                                          <p:attrName>ppt_y</p:attrName>
                                        </p:attrNameLst>
                                      </p:cBhvr>
                                      <p:to>
                                        <p:strVal val="(#ppt_y+0.4)"/>
                                      </p:to>
                                    </p:set>
                                    <p:anim from="(#ppt_y+0.4)" to="(#ppt_y)" calcmode="lin" valueType="num">
                                      <p:cBhvr>
                                        <p:cTn id="22" dur="308" accel="100000" fill="hold">
                                          <p:stCondLst>
                                            <p:cond delay="192"/>
                                          </p:stCondLst>
                                        </p:cTn>
                                        <p:tgtEl>
                                          <p:spTgt spid="12"/>
                                        </p:tgtEl>
                                        <p:attrNameLst>
                                          <p:attrName>ppt_y</p:attrName>
                                        </p:attrNameLst>
                                      </p:cBhvr>
                                    </p:anim>
                                  </p:childTnLst>
                                </p:cTn>
                              </p:par>
                            </p:childTnLst>
                          </p:cTn>
                        </p:par>
                        <p:par>
                          <p:cTn id="23" fill="hold">
                            <p:stCondLst>
                              <p:cond delay="500"/>
                            </p:stCondLst>
                            <p:childTnLst>
                              <p:par>
                                <p:cTn id="24" presetID="22" presetClass="entr" presetSubtype="4"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5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92" decel="100000"/>
                                        <p:tgtEl>
                                          <p:spTgt spid="14"/>
                                        </p:tgtEl>
                                      </p:cBhvr>
                                    </p:animEffect>
                                    <p:animScale>
                                      <p:cBhvr>
                                        <p:cTn id="36" dur="192" decel="100000"/>
                                        <p:tgtEl>
                                          <p:spTgt spid="14"/>
                                        </p:tgtEl>
                                      </p:cBhvr>
                                      <p:from x="10000" y="10000"/>
                                      <p:to x="200000" y="450000"/>
                                    </p:animScale>
                                    <p:animScale>
                                      <p:cBhvr>
                                        <p:cTn id="37" dur="308" accel="100000" fill="hold">
                                          <p:stCondLst>
                                            <p:cond delay="192"/>
                                          </p:stCondLst>
                                        </p:cTn>
                                        <p:tgtEl>
                                          <p:spTgt spid="14"/>
                                        </p:tgtEl>
                                      </p:cBhvr>
                                      <p:from x="200000" y="450000"/>
                                      <p:to x="100000" y="100000"/>
                                    </p:animScale>
                                    <p:set>
                                      <p:cBhvr>
                                        <p:cTn id="38" dur="192" fill="hold"/>
                                        <p:tgtEl>
                                          <p:spTgt spid="14"/>
                                        </p:tgtEl>
                                        <p:attrNameLst>
                                          <p:attrName>ppt_x</p:attrName>
                                        </p:attrNameLst>
                                      </p:cBhvr>
                                      <p:to>
                                        <p:strVal val="(0.5)"/>
                                      </p:to>
                                    </p:set>
                                    <p:anim from="(0.5)" to="(#ppt_x)" calcmode="lin" valueType="num">
                                      <p:cBhvr>
                                        <p:cTn id="39" dur="308" accel="100000" fill="hold">
                                          <p:stCondLst>
                                            <p:cond delay="192"/>
                                          </p:stCondLst>
                                        </p:cTn>
                                        <p:tgtEl>
                                          <p:spTgt spid="14"/>
                                        </p:tgtEl>
                                        <p:attrNameLst>
                                          <p:attrName>ppt_x</p:attrName>
                                        </p:attrNameLst>
                                      </p:cBhvr>
                                    </p:anim>
                                    <p:set>
                                      <p:cBhvr>
                                        <p:cTn id="40" dur="192" fill="hold"/>
                                        <p:tgtEl>
                                          <p:spTgt spid="14"/>
                                        </p:tgtEl>
                                        <p:attrNameLst>
                                          <p:attrName>ppt_y</p:attrName>
                                        </p:attrNameLst>
                                      </p:cBhvr>
                                      <p:to>
                                        <p:strVal val="(#ppt_y+0.4)"/>
                                      </p:to>
                                    </p:set>
                                    <p:anim from="(#ppt_y+0.4)" to="(#ppt_y)" calcmode="lin" valueType="num">
                                      <p:cBhvr>
                                        <p:cTn id="41" dur="308" accel="100000" fill="hold">
                                          <p:stCondLst>
                                            <p:cond delay="192"/>
                                          </p:stCondLst>
                                        </p:cTn>
                                        <p:tgtEl>
                                          <p:spTgt spid="14"/>
                                        </p:tgtEl>
                                        <p:attrNameLst>
                                          <p:attrName>ppt_y</p:attrName>
                                        </p:attrNameLst>
                                      </p:cBhvr>
                                    </p:anim>
                                  </p:childTnLst>
                                </p:cTn>
                              </p:par>
                            </p:childTnLst>
                          </p:cTn>
                        </p:par>
                        <p:par>
                          <p:cTn id="42" fill="hold">
                            <p:stCondLst>
                              <p:cond delay="500"/>
                            </p:stCondLst>
                            <p:childTnLst>
                              <p:par>
                                <p:cTn id="43" presetID="22" presetClass="entr" presetSubtype="4"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down)">
                                      <p:cBhvr>
                                        <p:cTn id="45" dur="500"/>
                                        <p:tgtEl>
                                          <p:spTgt spid="10"/>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down)">
                                      <p:cBhvr>
                                        <p:cTn id="54" dur="500"/>
                                        <p:tgtEl>
                                          <p:spTgt spid="8"/>
                                        </p:tgtEl>
                                      </p:cBhvr>
                                    </p:animEffect>
                                  </p:childTnLst>
                                </p:cTn>
                              </p:par>
                            </p:childTnLst>
                          </p:cTn>
                        </p:par>
                        <p:par>
                          <p:cTn id="55" fill="hold">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blinds(horizontal)">
                                      <p:cBhvr>
                                        <p:cTn id="63" dur="500"/>
                                        <p:tgtEl>
                                          <p:spTgt spid="23"/>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childTnLst>
                          </p:cTn>
                        </p:par>
                        <p:par>
                          <p:cTn id="69" fill="hold">
                            <p:stCondLst>
                              <p:cond delay="500"/>
                            </p:stCondLst>
                            <p:childTnLst>
                              <p:par>
                                <p:cTn id="70" presetID="17" presetClass="entr" presetSubtype="1"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ppt_x</p:attrName>
                                        </p:attrNameLst>
                                      </p:cBhvr>
                                      <p:tavLst>
                                        <p:tav tm="0">
                                          <p:val>
                                            <p:strVal val="#ppt_x"/>
                                          </p:val>
                                        </p:tav>
                                        <p:tav tm="100000">
                                          <p:val>
                                            <p:strVal val="#ppt_x"/>
                                          </p:val>
                                        </p:tav>
                                      </p:tavLst>
                                    </p:anim>
                                    <p:anim calcmode="lin" valueType="num">
                                      <p:cBhvr>
                                        <p:cTn id="73" dur="500" fill="hold"/>
                                        <p:tgtEl>
                                          <p:spTgt spid="25"/>
                                        </p:tgtEl>
                                        <p:attrNameLst>
                                          <p:attrName>ppt_y</p:attrName>
                                        </p:attrNameLst>
                                      </p:cBhvr>
                                      <p:tavLst>
                                        <p:tav tm="0">
                                          <p:val>
                                            <p:strVal val="#ppt_y-#ppt_h/2"/>
                                          </p:val>
                                        </p:tav>
                                        <p:tav tm="100000">
                                          <p:val>
                                            <p:strVal val="#ppt_y"/>
                                          </p:val>
                                        </p:tav>
                                      </p:tavLst>
                                    </p:anim>
                                    <p:anim calcmode="lin" valueType="num">
                                      <p:cBhvr>
                                        <p:cTn id="74" dur="500" fill="hold"/>
                                        <p:tgtEl>
                                          <p:spTgt spid="25"/>
                                        </p:tgtEl>
                                        <p:attrNameLst>
                                          <p:attrName>ppt_w</p:attrName>
                                        </p:attrNameLst>
                                      </p:cBhvr>
                                      <p:tavLst>
                                        <p:tav tm="0">
                                          <p:val>
                                            <p:strVal val="#ppt_w"/>
                                          </p:val>
                                        </p:tav>
                                        <p:tav tm="100000">
                                          <p:val>
                                            <p:strVal val="#ppt_w"/>
                                          </p:val>
                                        </p:tav>
                                      </p:tavLst>
                                    </p:anim>
                                    <p:anim calcmode="lin" valueType="num">
                                      <p:cBhvr>
                                        <p:cTn id="75" dur="500" fill="hold"/>
                                        <p:tgtEl>
                                          <p:spTgt spid="25"/>
                                        </p:tgtEl>
                                        <p:attrNameLst>
                                          <p:attrName>ppt_h</p:attrName>
                                        </p:attrNameLst>
                                      </p:cBhvr>
                                      <p:tavLst>
                                        <p:tav tm="0">
                                          <p:val>
                                            <p:fltVal val="0"/>
                                          </p:val>
                                        </p:tav>
                                        <p:tav tm="100000">
                                          <p:val>
                                            <p:strVal val="#ppt_h"/>
                                          </p:val>
                                        </p:tav>
                                      </p:tavLst>
                                    </p:anim>
                                  </p:childTnLst>
                                </p:cTn>
                              </p:par>
                            </p:childTnLst>
                          </p:cTn>
                        </p:par>
                        <p:par>
                          <p:cTn id="76" fill="hold">
                            <p:stCondLst>
                              <p:cond delay="1000"/>
                            </p:stCondLst>
                            <p:childTnLst>
                              <p:par>
                                <p:cTn id="77" presetID="17" presetClass="entr" presetSubtype="2"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p:cTn id="79" dur="500" fill="hold"/>
                                        <p:tgtEl>
                                          <p:spTgt spid="26"/>
                                        </p:tgtEl>
                                        <p:attrNameLst>
                                          <p:attrName>ppt_x</p:attrName>
                                        </p:attrNameLst>
                                      </p:cBhvr>
                                      <p:tavLst>
                                        <p:tav tm="0">
                                          <p:val>
                                            <p:strVal val="#ppt_x+#ppt_w/2"/>
                                          </p:val>
                                        </p:tav>
                                        <p:tav tm="100000">
                                          <p:val>
                                            <p:strVal val="#ppt_x"/>
                                          </p:val>
                                        </p:tav>
                                      </p:tavLst>
                                    </p:anim>
                                    <p:anim calcmode="lin" valueType="num">
                                      <p:cBhvr>
                                        <p:cTn id="80" dur="500" fill="hold"/>
                                        <p:tgtEl>
                                          <p:spTgt spid="26"/>
                                        </p:tgtEl>
                                        <p:attrNameLst>
                                          <p:attrName>ppt_y</p:attrName>
                                        </p:attrNameLst>
                                      </p:cBhvr>
                                      <p:tavLst>
                                        <p:tav tm="0">
                                          <p:val>
                                            <p:strVal val="#ppt_y"/>
                                          </p:val>
                                        </p:tav>
                                        <p:tav tm="100000">
                                          <p:val>
                                            <p:strVal val="#ppt_y"/>
                                          </p:val>
                                        </p:tav>
                                      </p:tavLst>
                                    </p:anim>
                                    <p:anim calcmode="lin" valueType="num">
                                      <p:cBhvr>
                                        <p:cTn id="81" dur="500" fill="hold"/>
                                        <p:tgtEl>
                                          <p:spTgt spid="26"/>
                                        </p:tgtEl>
                                        <p:attrNameLst>
                                          <p:attrName>ppt_w</p:attrName>
                                        </p:attrNameLst>
                                      </p:cBhvr>
                                      <p:tavLst>
                                        <p:tav tm="0">
                                          <p:val>
                                            <p:fltVal val="0"/>
                                          </p:val>
                                        </p:tav>
                                        <p:tav tm="100000">
                                          <p:val>
                                            <p:strVal val="#ppt_w"/>
                                          </p:val>
                                        </p:tav>
                                      </p:tavLst>
                                    </p:anim>
                                    <p:anim calcmode="lin" valueType="num">
                                      <p:cBhvr>
                                        <p:cTn id="82" dur="500" fill="hold"/>
                                        <p:tgtEl>
                                          <p:spTgt spid="26"/>
                                        </p:tgtEl>
                                        <p:attrNameLst>
                                          <p:attrName>ppt_h</p:attrName>
                                        </p:attrNameLst>
                                      </p:cBhvr>
                                      <p:tavLst>
                                        <p:tav tm="0">
                                          <p:val>
                                            <p:strVal val="#ppt_h"/>
                                          </p:val>
                                        </p:tav>
                                        <p:tav tm="100000">
                                          <p:val>
                                            <p:strVal val="#ppt_h"/>
                                          </p:val>
                                        </p:tav>
                                      </p:tavLst>
                                    </p:anim>
                                  </p:childTnLst>
                                </p:cTn>
                              </p:par>
                            </p:childTnLst>
                          </p:cTn>
                        </p:par>
                      </p:childTnLst>
                    </p:cTn>
                  </p:par>
                  <p:par>
                    <p:cTn id="83" fill="hold">
                      <p:stCondLst>
                        <p:cond delay="indefinite"/>
                      </p:stCondLst>
                      <p:childTnLst>
                        <p:par>
                          <p:cTn id="84" fill="hold">
                            <p:stCondLst>
                              <p:cond delay="0"/>
                            </p:stCondLst>
                            <p:childTnLst>
                              <p:par>
                                <p:cTn id="85" presetID="13" presetClass="entr" presetSubtype="16" fill="hold" grpId="0"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plus(in)">
                                      <p:cBhvr>
                                        <p:cTn id="87" dur="1000"/>
                                        <p:tgtEl>
                                          <p:spTgt spid="19"/>
                                        </p:tgtEl>
                                      </p:cBhvr>
                                    </p:animEffect>
                                  </p:childTnLst>
                                </p:cTn>
                              </p:par>
                            </p:childTnLst>
                          </p:cTn>
                        </p:par>
                      </p:childTnLst>
                    </p:cTn>
                  </p:par>
                  <p:par>
                    <p:cTn id="88" fill="hold">
                      <p:stCondLst>
                        <p:cond delay="indefinite"/>
                      </p:stCondLst>
                      <p:childTnLst>
                        <p:par>
                          <p:cTn id="89" fill="hold">
                            <p:stCondLst>
                              <p:cond delay="0"/>
                            </p:stCondLst>
                            <p:childTnLst>
                              <p:par>
                                <p:cTn id="90" presetID="51" presetClass="entr" presetSubtype="0" fill="hold" grpId="0" nodeType="click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770" decel="100000"/>
                                        <p:tgtEl>
                                          <p:spTgt spid="21"/>
                                        </p:tgtEl>
                                      </p:cBhvr>
                                    </p:animEffect>
                                    <p:animScale>
                                      <p:cBhvr>
                                        <p:cTn id="93" dur="770" decel="100000"/>
                                        <p:tgtEl>
                                          <p:spTgt spid="21"/>
                                        </p:tgtEl>
                                      </p:cBhvr>
                                      <p:from x="10000" y="10000"/>
                                      <p:to x="200000" y="450000"/>
                                    </p:animScale>
                                    <p:animScale>
                                      <p:cBhvr>
                                        <p:cTn id="94" dur="1230" accel="100000" fill="hold">
                                          <p:stCondLst>
                                            <p:cond delay="770"/>
                                          </p:stCondLst>
                                        </p:cTn>
                                        <p:tgtEl>
                                          <p:spTgt spid="21"/>
                                        </p:tgtEl>
                                      </p:cBhvr>
                                      <p:from x="200000" y="450000"/>
                                      <p:to x="100000" y="100000"/>
                                    </p:animScale>
                                    <p:set>
                                      <p:cBhvr>
                                        <p:cTn id="95" dur="770" fill="hold"/>
                                        <p:tgtEl>
                                          <p:spTgt spid="21"/>
                                        </p:tgtEl>
                                        <p:attrNameLst>
                                          <p:attrName>ppt_x</p:attrName>
                                        </p:attrNameLst>
                                      </p:cBhvr>
                                      <p:to>
                                        <p:strVal val="(0.5)"/>
                                      </p:to>
                                    </p:set>
                                    <p:anim from="(0.5)" to="(#ppt_x)" calcmode="lin" valueType="num">
                                      <p:cBhvr>
                                        <p:cTn id="96" dur="1230" accel="100000" fill="hold">
                                          <p:stCondLst>
                                            <p:cond delay="770"/>
                                          </p:stCondLst>
                                        </p:cTn>
                                        <p:tgtEl>
                                          <p:spTgt spid="21"/>
                                        </p:tgtEl>
                                        <p:attrNameLst>
                                          <p:attrName>ppt_x</p:attrName>
                                        </p:attrNameLst>
                                      </p:cBhvr>
                                    </p:anim>
                                    <p:set>
                                      <p:cBhvr>
                                        <p:cTn id="97" dur="770" fill="hold"/>
                                        <p:tgtEl>
                                          <p:spTgt spid="21"/>
                                        </p:tgtEl>
                                        <p:attrNameLst>
                                          <p:attrName>ppt_y</p:attrName>
                                        </p:attrNameLst>
                                      </p:cBhvr>
                                      <p:to>
                                        <p:strVal val="(#ppt_y+0.4)"/>
                                      </p:to>
                                    </p:set>
                                    <p:anim from="(#ppt_y+0.4)" to="(#ppt_y)" calcmode="lin" valueType="num">
                                      <p:cBhvr>
                                        <p:cTn id="98" dur="1230" accel="100000" fill="hold">
                                          <p:stCondLst>
                                            <p:cond delay="770"/>
                                          </p:stCondLst>
                                        </p:cTn>
                                        <p:tgtEl>
                                          <p:spTgt spid="21"/>
                                        </p:tgtEl>
                                        <p:attrNameLst>
                                          <p:attrName>ppt_y</p:attrName>
                                        </p:attrNameLst>
                                      </p:cBhvr>
                                    </p:anim>
                                  </p:childTnLst>
                                </p:cTn>
                              </p:par>
                            </p:childTnLst>
                          </p:cTn>
                        </p:par>
                      </p:childTnLst>
                    </p:cTn>
                  </p:par>
                  <p:par>
                    <p:cTn id="99" fill="hold">
                      <p:stCondLst>
                        <p:cond delay="indefinite"/>
                      </p:stCondLst>
                      <p:childTnLst>
                        <p:par>
                          <p:cTn id="100" fill="hold">
                            <p:stCondLst>
                              <p:cond delay="0"/>
                            </p:stCondLst>
                            <p:childTnLst>
                              <p:par>
                                <p:cTn id="101" presetID="13" presetClass="entr" presetSubtype="16" fill="hold" grpId="0" nodeType="click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plus(in)">
                                      <p:cBhvr>
                                        <p:cTn id="103" dur="2000"/>
                                        <p:tgtEl>
                                          <p:spTgt spid="20"/>
                                        </p:tgtEl>
                                      </p:cBhvr>
                                    </p:animEffect>
                                  </p:childTnLst>
                                </p:cTn>
                              </p:par>
                            </p:childTnLst>
                          </p:cTn>
                        </p:par>
                      </p:childTnLst>
                    </p:cTn>
                  </p:par>
                  <p:par>
                    <p:cTn id="104" fill="hold">
                      <p:stCondLst>
                        <p:cond delay="indefinite"/>
                      </p:stCondLst>
                      <p:childTnLst>
                        <p:par>
                          <p:cTn id="105" fill="hold">
                            <p:stCondLst>
                              <p:cond delay="0"/>
                            </p:stCondLst>
                            <p:childTnLst>
                              <p:par>
                                <p:cTn id="106" presetID="51" presetClass="entr" presetSubtype="0" fill="hold" grpId="0" nodeType="clickEffect">
                                  <p:stCondLst>
                                    <p:cond delay="0"/>
                                  </p:stCondLst>
                                  <p:childTnLst>
                                    <p:set>
                                      <p:cBhvr>
                                        <p:cTn id="107" dur="1" fill="hold">
                                          <p:stCondLst>
                                            <p:cond delay="0"/>
                                          </p:stCondLst>
                                        </p:cTn>
                                        <p:tgtEl>
                                          <p:spTgt spid="22"/>
                                        </p:tgtEl>
                                        <p:attrNameLst>
                                          <p:attrName>style.visibility</p:attrName>
                                        </p:attrNameLst>
                                      </p:cBhvr>
                                      <p:to>
                                        <p:strVal val="visible"/>
                                      </p:to>
                                    </p:set>
                                    <p:animEffect transition="in" filter="fade">
                                      <p:cBhvr>
                                        <p:cTn id="108" dur="770" decel="100000"/>
                                        <p:tgtEl>
                                          <p:spTgt spid="22"/>
                                        </p:tgtEl>
                                      </p:cBhvr>
                                    </p:animEffect>
                                    <p:animScale>
                                      <p:cBhvr>
                                        <p:cTn id="109" dur="770" decel="100000"/>
                                        <p:tgtEl>
                                          <p:spTgt spid="22"/>
                                        </p:tgtEl>
                                      </p:cBhvr>
                                      <p:from x="10000" y="10000"/>
                                      <p:to x="200000" y="450000"/>
                                    </p:animScale>
                                    <p:animScale>
                                      <p:cBhvr>
                                        <p:cTn id="110" dur="1230" accel="100000" fill="hold">
                                          <p:stCondLst>
                                            <p:cond delay="770"/>
                                          </p:stCondLst>
                                        </p:cTn>
                                        <p:tgtEl>
                                          <p:spTgt spid="22"/>
                                        </p:tgtEl>
                                      </p:cBhvr>
                                      <p:from x="200000" y="450000"/>
                                      <p:to x="100000" y="100000"/>
                                    </p:animScale>
                                    <p:set>
                                      <p:cBhvr>
                                        <p:cTn id="111" dur="770" fill="hold"/>
                                        <p:tgtEl>
                                          <p:spTgt spid="22"/>
                                        </p:tgtEl>
                                        <p:attrNameLst>
                                          <p:attrName>ppt_x</p:attrName>
                                        </p:attrNameLst>
                                      </p:cBhvr>
                                      <p:to>
                                        <p:strVal val="(0.5)"/>
                                      </p:to>
                                    </p:set>
                                    <p:anim from="(0.5)" to="(#ppt_x)" calcmode="lin" valueType="num">
                                      <p:cBhvr>
                                        <p:cTn id="112" dur="1230" accel="100000" fill="hold">
                                          <p:stCondLst>
                                            <p:cond delay="770"/>
                                          </p:stCondLst>
                                        </p:cTn>
                                        <p:tgtEl>
                                          <p:spTgt spid="22"/>
                                        </p:tgtEl>
                                        <p:attrNameLst>
                                          <p:attrName>ppt_x</p:attrName>
                                        </p:attrNameLst>
                                      </p:cBhvr>
                                    </p:anim>
                                    <p:set>
                                      <p:cBhvr>
                                        <p:cTn id="113" dur="770" fill="hold"/>
                                        <p:tgtEl>
                                          <p:spTgt spid="22"/>
                                        </p:tgtEl>
                                        <p:attrNameLst>
                                          <p:attrName>ppt_y</p:attrName>
                                        </p:attrNameLst>
                                      </p:cBhvr>
                                      <p:to>
                                        <p:strVal val="(#ppt_y+0.4)"/>
                                      </p:to>
                                    </p:set>
                                    <p:anim from="(#ppt_y+0.4)" to="(#ppt_y)" calcmode="lin" valueType="num">
                                      <p:cBhvr>
                                        <p:cTn id="114" dur="1230" accel="100000" fill="hold">
                                          <p:stCondLst>
                                            <p:cond delay="770"/>
                                          </p:stCondLst>
                                        </p:cTn>
                                        <p:tgtEl>
                                          <p:spTgt spid="2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animBg="1"/>
      <p:bldP spid="13" grpId="0"/>
      <p:bldP spid="14" grpId="0" animBg="1"/>
      <p:bldP spid="15" grpId="0"/>
      <p:bldP spid="16" grpId="0"/>
      <p:bldP spid="17" grpId="0"/>
      <p:bldP spid="19" grpId="0" animBg="1"/>
      <p:bldP spid="20" grpId="0" animBg="1"/>
      <p:bldP spid="21" grpId="0" animBg="1"/>
      <p:bldP spid="22" grpId="0" animBg="1"/>
      <p:bldP spid="23" grpId="0"/>
      <p:bldP spid="24" grpId="0" animBg="1"/>
      <p:bldP spid="25" grpId="0" animBg="1"/>
      <p:bldP spid="26"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第五季学生练习</a:t>
            </a:r>
          </a:p>
        </p:txBody>
      </p:sp>
      <p:sp>
        <p:nvSpPr>
          <p:cNvPr id="3" name="内容占位符 2"/>
          <p:cNvSpPr>
            <a:spLocks noGrp="1"/>
          </p:cNvSpPr>
          <p:nvPr>
            <p:ph idx="1"/>
          </p:nvPr>
        </p:nvSpPr>
        <p:spPr>
          <a:xfrm>
            <a:off x="500034" y="1571612"/>
            <a:ext cx="8401080" cy="4214842"/>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记录第五季主要经营数据</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记录公司经营绩效并分析</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记录公司本季市场营销情况</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确定并记录公司在各细分市场的竞争对手</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记录主要竞争对手在各细分市场的销售量及占有率</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公司各方面管理问题分析</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第五季小组讨论</a:t>
            </a:r>
          </a:p>
        </p:txBody>
      </p:sp>
      <p:sp>
        <p:nvSpPr>
          <p:cNvPr id="3" name="内容占位符 2"/>
          <p:cNvSpPr>
            <a:spLocks noGrp="1"/>
          </p:cNvSpPr>
          <p:nvPr>
            <p:ph idx="1"/>
          </p:nvPr>
        </p:nvSpPr>
        <p:spPr>
          <a:xfrm>
            <a:off x="428596" y="1500175"/>
            <a:ext cx="8401080" cy="4071966"/>
          </a:xfrm>
        </p:spPr>
        <p:txBody>
          <a:bodyPr/>
          <a:lstStyle/>
          <a:p>
            <a:pPr>
              <a:buFont typeface="Wingdings" pitchFamily="2" charset="2"/>
              <a:buChar char="l"/>
            </a:pPr>
            <a:r>
              <a:rPr lang="zh-CN" altLang="en-US" sz="2800" dirty="0">
                <a:latin typeface="楷体_GB2312" pitchFamily="49" charset="-122"/>
                <a:ea typeface="楷体_GB2312" pitchFamily="49" charset="-122"/>
              </a:rPr>
              <a:t>总结本季度经营情况，制定下季经营策略</a:t>
            </a:r>
            <a:endParaRPr lang="en-US" altLang="zh-CN" sz="2800" dirty="0">
              <a:latin typeface="楷体_GB2312" pitchFamily="49" charset="-122"/>
              <a:ea typeface="楷体_GB2312" pitchFamily="49" charset="-122"/>
            </a:endParaRPr>
          </a:p>
          <a:p>
            <a:pPr>
              <a:buFont typeface="Wingdings" pitchFamily="2" charset="2"/>
              <a:buChar char="l"/>
            </a:pPr>
            <a:r>
              <a:rPr lang="zh-CN" altLang="en-US" sz="2800" dirty="0">
                <a:latin typeface="楷体_GB2312" pitchFamily="49" charset="-122"/>
                <a:ea typeface="楷体_GB2312" pitchFamily="49" charset="-122"/>
              </a:rPr>
              <a:t>思考题：</a:t>
            </a:r>
            <a:endParaRPr lang="en-US" altLang="zh-CN" sz="28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新产品发开计划与上市推广策略如何制定？ </a:t>
            </a:r>
          </a:p>
          <a:p>
            <a:pPr lvl="1">
              <a:lnSpc>
                <a:spcPct val="150000"/>
              </a:lnSpc>
              <a:buFont typeface="Wingdings" pitchFamily="2" charset="2"/>
              <a:buChar char="l"/>
            </a:pPr>
            <a:r>
              <a:rPr lang="zh-CN" altLang="en-US" sz="2400" dirty="0">
                <a:latin typeface="楷体_GB2312" pitchFamily="49" charset="-122"/>
                <a:ea typeface="楷体_GB2312" pitchFamily="49" charset="-122"/>
              </a:rPr>
              <a:t>如何透过</a:t>
            </a:r>
            <a:r>
              <a:rPr lang="en-US" altLang="zh-CN" sz="2400" dirty="0">
                <a:latin typeface="楷体_GB2312" pitchFamily="49" charset="-122"/>
                <a:ea typeface="楷体_GB2312" pitchFamily="49" charset="-122"/>
              </a:rPr>
              <a:t>4P</a:t>
            </a:r>
            <a:r>
              <a:rPr lang="zh-CN" altLang="en-US" sz="2400" dirty="0">
                <a:latin typeface="楷体_GB2312" pitchFamily="49" charset="-122"/>
                <a:ea typeface="楷体_GB2312" pitchFamily="49" charset="-122"/>
              </a:rPr>
              <a:t>营销组合看市场营销策略的有效性及改进策略？ </a:t>
            </a:r>
          </a:p>
          <a:p>
            <a:pPr lvl="1">
              <a:lnSpc>
                <a:spcPct val="150000"/>
              </a:lnSpc>
              <a:buFont typeface="Wingdings" pitchFamily="2" charset="2"/>
              <a:buChar char="l"/>
            </a:pPr>
            <a:r>
              <a:rPr lang="zh-CN" altLang="en-US" sz="2400" dirty="0">
                <a:latin typeface="楷体_GB2312" pitchFamily="49" charset="-122"/>
                <a:ea typeface="楷体_GB2312" pitchFamily="49" charset="-122"/>
              </a:rPr>
              <a:t>检查财务预算的准确性，分析差异的原因及改进策略？ </a:t>
            </a:r>
          </a:p>
          <a:p>
            <a:pPr lvl="1">
              <a:lnSpc>
                <a:spcPct val="150000"/>
              </a:lnSpc>
              <a:buFont typeface="Wingdings" pitchFamily="2" charset="2"/>
              <a:buChar char="l"/>
            </a:pPr>
            <a:r>
              <a:rPr lang="zh-CN" altLang="en-US" sz="2400" dirty="0">
                <a:latin typeface="楷体_GB2312" pitchFamily="49" charset="-122"/>
                <a:ea typeface="楷体_GB2312" pitchFamily="49" charset="-122"/>
              </a:rPr>
              <a:t>如何确定融资时间与融资策略？</a:t>
            </a:r>
          </a:p>
        </p:txBody>
      </p:sp>
    </p:spTree>
    <p:custDataLst>
      <p:tags r:id="rId1"/>
    </p:custDataLst>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第五季教师点评</a:t>
            </a:r>
          </a:p>
        </p:txBody>
      </p:sp>
      <p:sp>
        <p:nvSpPr>
          <p:cNvPr id="3" name="内容占位符 2"/>
          <p:cNvSpPr>
            <a:spLocks noGrp="1"/>
          </p:cNvSpPr>
          <p:nvPr>
            <p:ph idx="1"/>
          </p:nvPr>
        </p:nvSpPr>
        <p:spPr>
          <a:xfrm>
            <a:off x="714348" y="1643050"/>
            <a:ext cx="7329510" cy="3000395"/>
          </a:xfrm>
        </p:spPr>
        <p:txBody>
          <a:bodyPr/>
          <a:lstStyle/>
          <a:p>
            <a:pPr>
              <a:lnSpc>
                <a:spcPct val="150000"/>
              </a:lnSpc>
              <a:spcBef>
                <a:spcPts val="1200"/>
              </a:spcBef>
              <a:spcAft>
                <a:spcPts val="1200"/>
              </a:spcAft>
              <a:buFont typeface="Wingdings" pitchFamily="2" charset="2"/>
              <a:buChar char="l"/>
            </a:pPr>
            <a:r>
              <a:rPr lang="zh-CN" altLang="en-US" sz="2800" dirty="0">
                <a:latin typeface="楷体_GB2312" pitchFamily="49" charset="-122"/>
                <a:ea typeface="楷体_GB2312" pitchFamily="49" charset="-122"/>
              </a:rPr>
              <a:t>各公司盈利能力、经营能力、偿债能力、发展能力等财务指标综合对比分析</a:t>
            </a:r>
            <a:endParaRPr lang="en-US" altLang="zh-CN" sz="2800" dirty="0">
              <a:latin typeface="楷体_GB2312" pitchFamily="49" charset="-122"/>
              <a:ea typeface="楷体_GB2312" pitchFamily="49" charset="-122"/>
            </a:endParaRPr>
          </a:p>
          <a:p>
            <a:pPr>
              <a:lnSpc>
                <a:spcPct val="150000"/>
              </a:lnSpc>
              <a:spcBef>
                <a:spcPts val="1200"/>
              </a:spcBef>
              <a:spcAft>
                <a:spcPts val="1200"/>
              </a:spcAft>
              <a:buFont typeface="Wingdings" pitchFamily="2" charset="2"/>
              <a:buChar char="l"/>
            </a:pPr>
            <a:r>
              <a:rPr lang="zh-CN" altLang="en-US" sz="2800" dirty="0">
                <a:latin typeface="楷体_GB2312" pitchFamily="49" charset="-122"/>
                <a:ea typeface="楷体_GB2312" pitchFamily="49" charset="-122"/>
              </a:rPr>
              <a:t>透过财务指标发现管理中的问题，并寻找改进策略</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第六季模拟经营实战</a:t>
            </a:r>
          </a:p>
        </p:txBody>
      </p:sp>
      <p:pic>
        <p:nvPicPr>
          <p:cNvPr id="51203" name="图片 4" descr="BD05451_.wmf"/>
          <p:cNvPicPr>
            <a:picLocks noChangeAspect="1"/>
          </p:cNvPicPr>
          <p:nvPr/>
        </p:nvPicPr>
        <p:blipFill>
          <a:blip r:embed="rId3" cstate="print"/>
          <a:srcRect/>
          <a:stretch>
            <a:fillRect/>
          </a:stretch>
        </p:blipFill>
        <p:spPr bwMode="auto">
          <a:xfrm>
            <a:off x="1428750" y="2071688"/>
            <a:ext cx="6346825" cy="3511550"/>
          </a:xfrm>
          <a:prstGeom prst="rect">
            <a:avLst/>
          </a:prstGeom>
          <a:noFill/>
          <a:ln w="9525">
            <a:noFill/>
            <a:miter lim="800000"/>
            <a:headEnd/>
            <a:tailEnd/>
          </a:ln>
        </p:spPr>
      </p:pic>
    </p:spTree>
    <p:custDataLst>
      <p:tags r:id="rId1"/>
    </p:custDataLst>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第六季时间安排</a:t>
            </a:r>
          </a:p>
        </p:txBody>
      </p:sp>
      <p:sp>
        <p:nvSpPr>
          <p:cNvPr id="3" name="内容占位符 2"/>
          <p:cNvSpPr>
            <a:spLocks noGrp="1"/>
          </p:cNvSpPr>
          <p:nvPr>
            <p:ph idx="1"/>
          </p:nvPr>
        </p:nvSpPr>
        <p:spPr>
          <a:xfrm>
            <a:off x="928662" y="1428736"/>
            <a:ext cx="6900914" cy="4513274"/>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总体时间安排：</a:t>
            </a:r>
            <a:r>
              <a:rPr lang="en-US" altLang="zh-CN" sz="2800" dirty="0">
                <a:latin typeface="楷体_GB2312" pitchFamily="49" charset="-122"/>
                <a:ea typeface="楷体_GB2312" pitchFamily="49" charset="-122"/>
              </a:rPr>
              <a:t>2</a:t>
            </a:r>
            <a:r>
              <a:rPr lang="zh-CN" altLang="en-US" sz="2800" dirty="0">
                <a:latin typeface="楷体_GB2312" pitchFamily="49" charset="-122"/>
                <a:ea typeface="楷体_GB2312" pitchFamily="49" charset="-122"/>
              </a:rPr>
              <a:t>－</a:t>
            </a:r>
            <a:r>
              <a:rPr lang="en-US" altLang="zh-CN" sz="2800" dirty="0">
                <a:latin typeface="楷体_GB2312" pitchFamily="49" charset="-122"/>
                <a:ea typeface="楷体_GB2312" pitchFamily="49" charset="-122"/>
              </a:rPr>
              <a:t>3</a:t>
            </a:r>
            <a:r>
              <a:rPr lang="zh-CN" altLang="en-US" sz="2800" dirty="0">
                <a:latin typeface="楷体_GB2312" pitchFamily="49" charset="-122"/>
                <a:ea typeface="楷体_GB2312" pitchFamily="49" charset="-122"/>
              </a:rPr>
              <a:t>小时</a:t>
            </a:r>
            <a:endParaRPr lang="en-US" altLang="zh-CN" sz="28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知识讲解，</a:t>
            </a:r>
            <a:r>
              <a:rPr lang="en-US" altLang="zh-CN" sz="2400" dirty="0">
                <a:latin typeface="楷体_GB2312" pitchFamily="49" charset="-122"/>
                <a:ea typeface="楷体_GB2312" pitchFamily="49" charset="-122"/>
              </a:rPr>
              <a:t>30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经营会议，</a:t>
            </a:r>
            <a:r>
              <a:rPr lang="en-US" altLang="zh-CN" sz="2400" dirty="0">
                <a:latin typeface="楷体_GB2312" pitchFamily="49" charset="-122"/>
                <a:ea typeface="楷体_GB2312" pitchFamily="49" charset="-122"/>
              </a:rPr>
              <a:t>30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模拟实战，</a:t>
            </a:r>
            <a:r>
              <a:rPr lang="en-US" altLang="zh-CN" sz="2400" dirty="0">
                <a:latin typeface="楷体_GB2312" pitchFamily="49" charset="-122"/>
                <a:ea typeface="楷体_GB2312" pitchFamily="49" charset="-122"/>
              </a:rPr>
              <a:t>60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讨论总结，</a:t>
            </a:r>
            <a:r>
              <a:rPr lang="en-US" altLang="zh-CN" sz="2400" dirty="0">
                <a:latin typeface="楷体_GB2312" pitchFamily="49" charset="-122"/>
                <a:ea typeface="楷体_GB2312" pitchFamily="49" charset="-122"/>
              </a:rPr>
              <a:t>30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分析点评，</a:t>
            </a:r>
            <a:r>
              <a:rPr lang="en-US" altLang="zh-CN" sz="2400" dirty="0">
                <a:latin typeface="楷体_GB2312" pitchFamily="49" charset="-122"/>
                <a:ea typeface="楷体_GB2312" pitchFamily="49" charset="-122"/>
              </a:rPr>
              <a:t>30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重点在于内部管理优化与经营分析</a:t>
            </a:r>
          </a:p>
        </p:txBody>
      </p:sp>
    </p:spTree>
    <p:custDataLst>
      <p:tags r:id="rId1"/>
    </p:custDataLst>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第六季</a:t>
            </a:r>
            <a:r>
              <a:rPr lang="en-US" altLang="zh-CN" dirty="0"/>
              <a:t>:</a:t>
            </a:r>
            <a:r>
              <a:rPr lang="zh-CN" altLang="en-US" dirty="0"/>
              <a:t>战略调整</a:t>
            </a:r>
          </a:p>
        </p:txBody>
      </p:sp>
      <p:sp>
        <p:nvSpPr>
          <p:cNvPr id="3" name="内容占位符 2"/>
          <p:cNvSpPr>
            <a:spLocks noGrp="1"/>
          </p:cNvSpPr>
          <p:nvPr>
            <p:ph idx="1"/>
          </p:nvPr>
        </p:nvSpPr>
        <p:spPr>
          <a:xfrm>
            <a:off x="857224" y="1571612"/>
            <a:ext cx="6615130" cy="3643338"/>
          </a:xfrm>
        </p:spPr>
        <p:txBody>
          <a:bodyPr>
            <a:normAutofit/>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检验公司营销战略的执行情况</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强化团队沟通合作与执行力</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竞争对手调整与分析</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战略优化与调整</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经营绩效分析</a:t>
            </a:r>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dirty="0"/>
              <a:t>《</a:t>
            </a:r>
            <a:r>
              <a:rPr lang="zh-CN" altLang="en-US" dirty="0"/>
              <a:t>营销之道</a:t>
            </a:r>
            <a:r>
              <a:rPr lang="en-US" altLang="zh-CN" dirty="0"/>
              <a:t>》</a:t>
            </a:r>
            <a:r>
              <a:rPr lang="zh-CN" altLang="en-US" dirty="0"/>
              <a:t>主要内容</a:t>
            </a:r>
          </a:p>
        </p:txBody>
      </p:sp>
      <p:sp>
        <p:nvSpPr>
          <p:cNvPr id="3" name="Line 12"/>
          <p:cNvSpPr>
            <a:spLocks noChangeShapeType="1"/>
          </p:cNvSpPr>
          <p:nvPr/>
        </p:nvSpPr>
        <p:spPr bwMode="gray">
          <a:xfrm flipH="1">
            <a:off x="501650" y="4876800"/>
            <a:ext cx="2520950" cy="0"/>
          </a:xfrm>
          <a:prstGeom prst="line">
            <a:avLst/>
          </a:prstGeom>
          <a:noFill/>
          <a:ln w="9525">
            <a:solidFill>
              <a:srgbClr val="FFFF00"/>
            </a:solidFill>
            <a:round/>
            <a:headEnd/>
            <a:tailEnd/>
          </a:ln>
        </p:spPr>
        <p:txBody>
          <a:bodyPr wrap="none" anchor="ctr"/>
          <a:lstStyle/>
          <a:p>
            <a:endParaRPr lang="zh-CN" altLang="en-US"/>
          </a:p>
        </p:txBody>
      </p:sp>
      <p:sp>
        <p:nvSpPr>
          <p:cNvPr id="4" name="Line 13"/>
          <p:cNvSpPr>
            <a:spLocks noChangeShapeType="1"/>
          </p:cNvSpPr>
          <p:nvPr/>
        </p:nvSpPr>
        <p:spPr bwMode="gray">
          <a:xfrm flipH="1">
            <a:off x="500063" y="3914775"/>
            <a:ext cx="3600450" cy="0"/>
          </a:xfrm>
          <a:prstGeom prst="line">
            <a:avLst/>
          </a:prstGeom>
          <a:noFill/>
          <a:ln w="9525">
            <a:solidFill>
              <a:srgbClr val="FFFF00"/>
            </a:solidFill>
            <a:round/>
            <a:headEnd/>
            <a:tailEnd/>
          </a:ln>
        </p:spPr>
        <p:txBody>
          <a:bodyPr wrap="none" anchor="ctr"/>
          <a:lstStyle/>
          <a:p>
            <a:endParaRPr lang="zh-CN" altLang="en-US"/>
          </a:p>
        </p:txBody>
      </p:sp>
      <p:sp>
        <p:nvSpPr>
          <p:cNvPr id="5" name="Line 14"/>
          <p:cNvSpPr>
            <a:spLocks noChangeShapeType="1"/>
          </p:cNvSpPr>
          <p:nvPr/>
        </p:nvSpPr>
        <p:spPr bwMode="gray">
          <a:xfrm flipH="1">
            <a:off x="500063" y="2954338"/>
            <a:ext cx="4319587" cy="0"/>
          </a:xfrm>
          <a:prstGeom prst="line">
            <a:avLst/>
          </a:prstGeom>
          <a:noFill/>
          <a:ln w="9525">
            <a:solidFill>
              <a:srgbClr val="FFFF00"/>
            </a:solidFill>
            <a:round/>
            <a:headEnd/>
            <a:tailEnd/>
          </a:ln>
        </p:spPr>
        <p:txBody>
          <a:bodyPr wrap="none" anchor="ctr"/>
          <a:lstStyle/>
          <a:p>
            <a:endParaRPr lang="zh-CN" altLang="en-US"/>
          </a:p>
        </p:txBody>
      </p:sp>
      <p:sp>
        <p:nvSpPr>
          <p:cNvPr id="6" name="Line 15"/>
          <p:cNvSpPr>
            <a:spLocks noChangeShapeType="1"/>
          </p:cNvSpPr>
          <p:nvPr/>
        </p:nvSpPr>
        <p:spPr bwMode="gray">
          <a:xfrm flipH="1">
            <a:off x="500063" y="1978025"/>
            <a:ext cx="5400675" cy="0"/>
          </a:xfrm>
          <a:prstGeom prst="line">
            <a:avLst/>
          </a:prstGeom>
          <a:noFill/>
          <a:ln w="9525">
            <a:solidFill>
              <a:srgbClr val="FFFF00"/>
            </a:solidFill>
            <a:round/>
            <a:headEnd/>
            <a:tailEnd/>
          </a:ln>
        </p:spPr>
        <p:txBody>
          <a:bodyPr wrap="none" anchor="ctr"/>
          <a:lstStyle/>
          <a:p>
            <a:endParaRPr lang="zh-CN" altLang="en-US"/>
          </a:p>
        </p:txBody>
      </p:sp>
      <p:sp>
        <p:nvSpPr>
          <p:cNvPr id="7" name="Line 16"/>
          <p:cNvSpPr>
            <a:spLocks noChangeShapeType="1"/>
          </p:cNvSpPr>
          <p:nvPr/>
        </p:nvSpPr>
        <p:spPr bwMode="gray">
          <a:xfrm>
            <a:off x="692150" y="1971675"/>
            <a:ext cx="0" cy="1011238"/>
          </a:xfrm>
          <a:prstGeom prst="line">
            <a:avLst/>
          </a:prstGeom>
          <a:noFill/>
          <a:ln w="9525">
            <a:solidFill>
              <a:srgbClr val="FFFF00"/>
            </a:solidFill>
            <a:round/>
            <a:headEnd type="triangle" w="med" len="med"/>
            <a:tailEnd type="triangle" w="med" len="med"/>
          </a:ln>
        </p:spPr>
        <p:txBody>
          <a:bodyPr wrap="none" anchor="ctr"/>
          <a:lstStyle/>
          <a:p>
            <a:endParaRPr lang="zh-CN" altLang="en-US"/>
          </a:p>
        </p:txBody>
      </p:sp>
      <p:sp>
        <p:nvSpPr>
          <p:cNvPr id="8" name="Line 17"/>
          <p:cNvSpPr>
            <a:spLocks noChangeShapeType="1"/>
          </p:cNvSpPr>
          <p:nvPr/>
        </p:nvSpPr>
        <p:spPr bwMode="gray">
          <a:xfrm>
            <a:off x="692150" y="2982913"/>
            <a:ext cx="0" cy="946150"/>
          </a:xfrm>
          <a:prstGeom prst="line">
            <a:avLst/>
          </a:prstGeom>
          <a:noFill/>
          <a:ln w="9525">
            <a:solidFill>
              <a:srgbClr val="FFFF00"/>
            </a:solidFill>
            <a:round/>
            <a:headEnd type="triangle" w="med" len="med"/>
            <a:tailEnd type="triangle" w="med" len="med"/>
          </a:ln>
        </p:spPr>
        <p:txBody>
          <a:bodyPr wrap="none" anchor="ctr"/>
          <a:lstStyle/>
          <a:p>
            <a:endParaRPr lang="zh-CN" altLang="en-US"/>
          </a:p>
        </p:txBody>
      </p:sp>
      <p:sp>
        <p:nvSpPr>
          <p:cNvPr id="9" name="Line 18"/>
          <p:cNvSpPr>
            <a:spLocks noChangeShapeType="1"/>
          </p:cNvSpPr>
          <p:nvPr/>
        </p:nvSpPr>
        <p:spPr bwMode="gray">
          <a:xfrm>
            <a:off x="692150" y="3929063"/>
            <a:ext cx="0" cy="946150"/>
          </a:xfrm>
          <a:prstGeom prst="line">
            <a:avLst/>
          </a:prstGeom>
          <a:noFill/>
          <a:ln w="9525">
            <a:solidFill>
              <a:srgbClr val="FFFF00"/>
            </a:solidFill>
            <a:round/>
            <a:headEnd type="triangle" w="med" len="med"/>
            <a:tailEnd type="triangle" w="med" len="med"/>
          </a:ln>
        </p:spPr>
        <p:txBody>
          <a:bodyPr wrap="none" anchor="ctr"/>
          <a:lstStyle/>
          <a:p>
            <a:endParaRPr lang="zh-CN" altLang="en-US"/>
          </a:p>
        </p:txBody>
      </p:sp>
      <p:sp>
        <p:nvSpPr>
          <p:cNvPr id="10" name="Line 19"/>
          <p:cNvSpPr>
            <a:spLocks noChangeShapeType="1"/>
          </p:cNvSpPr>
          <p:nvPr/>
        </p:nvSpPr>
        <p:spPr bwMode="gray">
          <a:xfrm>
            <a:off x="692150" y="4876800"/>
            <a:ext cx="0" cy="946150"/>
          </a:xfrm>
          <a:prstGeom prst="line">
            <a:avLst/>
          </a:prstGeom>
          <a:noFill/>
          <a:ln w="9525">
            <a:solidFill>
              <a:srgbClr val="FFFF00"/>
            </a:solidFill>
            <a:round/>
            <a:headEnd type="triangle" w="med" len="med"/>
            <a:tailEnd type="triangle" w="med" len="med"/>
          </a:ln>
        </p:spPr>
        <p:txBody>
          <a:bodyPr wrap="none" anchor="ctr"/>
          <a:lstStyle/>
          <a:p>
            <a:endParaRPr lang="zh-CN" altLang="en-US"/>
          </a:p>
        </p:txBody>
      </p:sp>
      <p:sp>
        <p:nvSpPr>
          <p:cNvPr id="11" name="Freeform 20"/>
          <p:cNvSpPr>
            <a:spLocks/>
          </p:cNvSpPr>
          <p:nvPr/>
        </p:nvSpPr>
        <p:spPr bwMode="gray">
          <a:xfrm>
            <a:off x="2998788" y="2160588"/>
            <a:ext cx="1957387" cy="3157537"/>
          </a:xfrm>
          <a:custGeom>
            <a:avLst/>
            <a:gdLst>
              <a:gd name="T0" fmla="*/ 12878 w 1824"/>
              <a:gd name="T1" fmla="*/ 2938131 h 2648"/>
              <a:gd name="T2" fmla="*/ 60095 w 1824"/>
              <a:gd name="T3" fmla="*/ 2527938 h 2648"/>
              <a:gd name="T4" fmla="*/ 133068 w 1824"/>
              <a:gd name="T5" fmla="*/ 2155901 h 2648"/>
              <a:gd name="T6" fmla="*/ 227503 w 1824"/>
              <a:gd name="T7" fmla="*/ 1817253 h 2648"/>
              <a:gd name="T8" fmla="*/ 339109 w 1824"/>
              <a:gd name="T9" fmla="*/ 1514378 h 2648"/>
              <a:gd name="T10" fmla="*/ 461445 w 1824"/>
              <a:gd name="T11" fmla="*/ 1244890 h 2648"/>
              <a:gd name="T12" fmla="*/ 590221 w 1824"/>
              <a:gd name="T13" fmla="*/ 1008790 h 2648"/>
              <a:gd name="T14" fmla="*/ 721143 w 1824"/>
              <a:gd name="T15" fmla="*/ 803693 h 2648"/>
              <a:gd name="T16" fmla="*/ 849918 w 1824"/>
              <a:gd name="T17" fmla="*/ 629600 h 2648"/>
              <a:gd name="T18" fmla="*/ 972255 w 1824"/>
              <a:gd name="T19" fmla="*/ 486509 h 2648"/>
              <a:gd name="T20" fmla="*/ 1083860 w 1824"/>
              <a:gd name="T21" fmla="*/ 369651 h 2648"/>
              <a:gd name="T22" fmla="*/ 1176149 w 1824"/>
              <a:gd name="T23" fmla="*/ 281412 h 2648"/>
              <a:gd name="T24" fmla="*/ 1249122 w 1824"/>
              <a:gd name="T25" fmla="*/ 219406 h 2648"/>
              <a:gd name="T26" fmla="*/ 1296340 w 1824"/>
              <a:gd name="T27" fmla="*/ 183633 h 2648"/>
              <a:gd name="T28" fmla="*/ 1313510 w 1824"/>
              <a:gd name="T29" fmla="*/ 171709 h 2648"/>
              <a:gd name="T30" fmla="*/ 1854367 w 1824"/>
              <a:gd name="T31" fmla="*/ 66776 h 2648"/>
              <a:gd name="T32" fmla="*/ 1682666 w 1824"/>
              <a:gd name="T33" fmla="*/ 391115 h 2648"/>
              <a:gd name="T34" fmla="*/ 1667642 w 1824"/>
              <a:gd name="T35" fmla="*/ 395885 h 2648"/>
              <a:gd name="T36" fmla="*/ 1624717 w 1824"/>
              <a:gd name="T37" fmla="*/ 412578 h 2648"/>
              <a:gd name="T38" fmla="*/ 1558183 w 1824"/>
              <a:gd name="T39" fmla="*/ 441197 h 2648"/>
              <a:gd name="T40" fmla="*/ 1470187 w 1824"/>
              <a:gd name="T41" fmla="*/ 488894 h 2648"/>
              <a:gd name="T42" fmla="*/ 1362874 w 1824"/>
              <a:gd name="T43" fmla="*/ 555669 h 2648"/>
              <a:gd name="T44" fmla="*/ 1242683 w 1824"/>
              <a:gd name="T45" fmla="*/ 643909 h 2648"/>
              <a:gd name="T46" fmla="*/ 1109615 w 1824"/>
              <a:gd name="T47" fmla="*/ 758381 h 2648"/>
              <a:gd name="T48" fmla="*/ 970108 w 1824"/>
              <a:gd name="T49" fmla="*/ 901472 h 2648"/>
              <a:gd name="T50" fmla="*/ 826309 w 1824"/>
              <a:gd name="T51" fmla="*/ 1073181 h 2648"/>
              <a:gd name="T52" fmla="*/ 678218 w 1824"/>
              <a:gd name="T53" fmla="*/ 1283048 h 2648"/>
              <a:gd name="T54" fmla="*/ 534418 w 1824"/>
              <a:gd name="T55" fmla="*/ 1526302 h 2648"/>
              <a:gd name="T56" fmla="*/ 397058 w 1824"/>
              <a:gd name="T57" fmla="*/ 1810099 h 2648"/>
              <a:gd name="T58" fmla="*/ 266136 w 1824"/>
              <a:gd name="T59" fmla="*/ 2136822 h 2648"/>
              <a:gd name="T60" fmla="*/ 148092 w 1824"/>
              <a:gd name="T61" fmla="*/ 2508859 h 2648"/>
              <a:gd name="T62" fmla="*/ 45071 w 1824"/>
              <a:gd name="T63" fmla="*/ 2928592 h 26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4"/>
              <a:gd name="T97" fmla="*/ 0 h 2648"/>
              <a:gd name="T98" fmla="*/ 1824 w 1824"/>
              <a:gd name="T99" fmla="*/ 2648 h 26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gs>
              <a:gs pos="100000">
                <a:srgbClr val="61092E"/>
              </a:gs>
            </a:gsLst>
            <a:lin ang="5400000" scaled="1"/>
          </a:gradFill>
          <a:ln w="0">
            <a:noFill/>
            <a:round/>
            <a:headEnd/>
            <a:tailEnd/>
          </a:ln>
        </p:spPr>
        <p:txBody>
          <a:bodyPr/>
          <a:lstStyle/>
          <a:p>
            <a:pPr latinLnBrk="1"/>
            <a:endParaRPr lang="zh-CN" altLang="en-US"/>
          </a:p>
        </p:txBody>
      </p:sp>
      <p:sp>
        <p:nvSpPr>
          <p:cNvPr id="12" name="Text Box 29"/>
          <p:cNvSpPr txBox="1">
            <a:spLocks noChangeArrowheads="1"/>
          </p:cNvSpPr>
          <p:nvPr/>
        </p:nvSpPr>
        <p:spPr bwMode="gray">
          <a:xfrm>
            <a:off x="682625" y="4929188"/>
            <a:ext cx="2032000" cy="461962"/>
          </a:xfrm>
          <a:prstGeom prst="rect">
            <a:avLst/>
          </a:prstGeom>
          <a:noFill/>
          <a:ln w="9525">
            <a:noFill/>
            <a:miter lim="800000"/>
            <a:headEnd/>
            <a:tailEnd/>
          </a:ln>
          <a:effectLst/>
        </p:spPr>
        <p:txBody>
          <a:bodyPr wrap="none">
            <a:spAutoFit/>
          </a:bodyPr>
          <a:lstStyle/>
          <a:p>
            <a:pPr eaLnBrk="0" latinLnBrk="1" hangingPunct="0">
              <a:defRPr/>
            </a:pPr>
            <a:r>
              <a:rPr lang="zh-CN" altLang="en-US" sz="2400" b="1"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营销机会分析</a:t>
            </a:r>
            <a:endParaRPr lang="en-US" altLang="zh-CN" sz="2400" b="1"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13" name="Line 13"/>
          <p:cNvSpPr>
            <a:spLocks noChangeShapeType="1"/>
          </p:cNvSpPr>
          <p:nvPr/>
        </p:nvSpPr>
        <p:spPr bwMode="gray">
          <a:xfrm flipH="1">
            <a:off x="500063" y="5857875"/>
            <a:ext cx="1800225" cy="0"/>
          </a:xfrm>
          <a:prstGeom prst="line">
            <a:avLst/>
          </a:prstGeom>
          <a:noFill/>
          <a:ln w="9525">
            <a:solidFill>
              <a:srgbClr val="FFFF00"/>
            </a:solidFill>
            <a:round/>
            <a:headEnd/>
            <a:tailEnd/>
          </a:ln>
        </p:spPr>
        <p:txBody>
          <a:bodyPr wrap="none" anchor="ctr"/>
          <a:lstStyle/>
          <a:p>
            <a:endParaRPr lang="zh-CN" altLang="en-US"/>
          </a:p>
        </p:txBody>
      </p:sp>
      <p:grpSp>
        <p:nvGrpSpPr>
          <p:cNvPr id="14" name="组合 14"/>
          <p:cNvGrpSpPr>
            <a:grpSpLocks/>
          </p:cNvGrpSpPr>
          <p:nvPr/>
        </p:nvGrpSpPr>
        <p:grpSpPr bwMode="auto">
          <a:xfrm>
            <a:off x="2366963" y="4876800"/>
            <a:ext cx="4348162" cy="981075"/>
            <a:chOff x="2366920" y="4876599"/>
            <a:chExt cx="4348100" cy="981293"/>
          </a:xfrm>
        </p:grpSpPr>
        <p:sp>
          <p:nvSpPr>
            <p:cNvPr id="15" name="Freeform 9"/>
            <p:cNvSpPr>
              <a:spLocks/>
            </p:cNvSpPr>
            <p:nvPr/>
          </p:nvSpPr>
          <p:spPr bwMode="gray">
            <a:xfrm>
              <a:off x="6100025" y="4876599"/>
              <a:ext cx="614995" cy="981293"/>
            </a:xfrm>
            <a:custGeom>
              <a:avLst/>
              <a:gdLst>
                <a:gd name="T0" fmla="*/ 614995 w 308"/>
                <a:gd name="T1" fmla="*/ 269635 h 444"/>
                <a:gd name="T2" fmla="*/ 0 w 308"/>
                <a:gd name="T3" fmla="*/ 981293 h 444"/>
                <a:gd name="T4" fmla="*/ 0 w 308"/>
                <a:gd name="T5" fmla="*/ 632094 h 444"/>
                <a:gd name="T6" fmla="*/ 614995 w 308"/>
                <a:gd name="T7" fmla="*/ 0 h 444"/>
                <a:gd name="T8" fmla="*/ 614995 w 308"/>
                <a:gd name="T9" fmla="*/ 269635 h 444"/>
                <a:gd name="T10" fmla="*/ 0 60000 65536"/>
                <a:gd name="T11" fmla="*/ 0 60000 65536"/>
                <a:gd name="T12" fmla="*/ 0 60000 65536"/>
                <a:gd name="T13" fmla="*/ 0 60000 65536"/>
                <a:gd name="T14" fmla="*/ 0 60000 65536"/>
                <a:gd name="T15" fmla="*/ 0 w 308"/>
                <a:gd name="T16" fmla="*/ 0 h 444"/>
                <a:gd name="T17" fmla="*/ 308 w 308"/>
                <a:gd name="T18" fmla="*/ 444 h 444"/>
              </a:gdLst>
              <a:ahLst/>
              <a:cxnLst>
                <a:cxn ang="T10">
                  <a:pos x="T0" y="T1"/>
                </a:cxn>
                <a:cxn ang="T11">
                  <a:pos x="T2" y="T3"/>
                </a:cxn>
                <a:cxn ang="T12">
                  <a:pos x="T4" y="T5"/>
                </a:cxn>
                <a:cxn ang="T13">
                  <a:pos x="T6" y="T7"/>
                </a:cxn>
                <a:cxn ang="T14">
                  <a:pos x="T8" y="T9"/>
                </a:cxn>
              </a:cxnLst>
              <a:rect l="T15" t="T16" r="T17" b="T18"/>
              <a:pathLst>
                <a:path w="308" h="444">
                  <a:moveTo>
                    <a:pt x="308" y="122"/>
                  </a:moveTo>
                  <a:lnTo>
                    <a:pt x="0" y="444"/>
                  </a:lnTo>
                  <a:lnTo>
                    <a:pt x="0" y="286"/>
                  </a:lnTo>
                  <a:lnTo>
                    <a:pt x="308" y="0"/>
                  </a:lnTo>
                  <a:lnTo>
                    <a:pt x="308" y="122"/>
                  </a:lnTo>
                  <a:close/>
                </a:path>
              </a:pathLst>
            </a:custGeom>
            <a:gradFill rotWithShape="1">
              <a:gsLst>
                <a:gs pos="0">
                  <a:srgbClr val="433206"/>
                </a:gs>
                <a:gs pos="50000">
                  <a:srgbClr val="906B0E"/>
                </a:gs>
                <a:gs pos="100000">
                  <a:srgbClr val="433206"/>
                </a:gs>
              </a:gsLst>
              <a:lin ang="2700000" scaled="1"/>
            </a:gradFill>
            <a:ln w="0">
              <a:noFill/>
              <a:round/>
              <a:headEnd/>
              <a:tailEnd/>
            </a:ln>
          </p:spPr>
          <p:txBody>
            <a:bodyPr/>
            <a:lstStyle/>
            <a:p>
              <a:pPr latinLnBrk="1"/>
              <a:endParaRPr lang="zh-CN" altLang="en-US"/>
            </a:p>
          </p:txBody>
        </p:sp>
        <p:sp>
          <p:nvSpPr>
            <p:cNvPr id="16" name="Freeform 10"/>
            <p:cNvSpPr>
              <a:spLocks/>
            </p:cNvSpPr>
            <p:nvPr/>
          </p:nvSpPr>
          <p:spPr bwMode="gray">
            <a:xfrm>
              <a:off x="2368312" y="4882166"/>
              <a:ext cx="4346708" cy="626357"/>
            </a:xfrm>
            <a:custGeom>
              <a:avLst/>
              <a:gdLst>
                <a:gd name="T0" fmla="*/ 3732585 w 2180"/>
                <a:gd name="T1" fmla="*/ 626357 h 284"/>
                <a:gd name="T2" fmla="*/ 0 w 2180"/>
                <a:gd name="T3" fmla="*/ 626357 h 284"/>
                <a:gd name="T4" fmla="*/ 889280 w 2180"/>
                <a:gd name="T5" fmla="*/ 0 h 284"/>
                <a:gd name="T6" fmla="*/ 4346708 w 2180"/>
                <a:gd name="T7" fmla="*/ 0 h 284"/>
                <a:gd name="T8" fmla="*/ 3732585 w 2180"/>
                <a:gd name="T9" fmla="*/ 626357 h 284"/>
                <a:gd name="T10" fmla="*/ 0 60000 65536"/>
                <a:gd name="T11" fmla="*/ 0 60000 65536"/>
                <a:gd name="T12" fmla="*/ 0 60000 65536"/>
                <a:gd name="T13" fmla="*/ 0 60000 65536"/>
                <a:gd name="T14" fmla="*/ 0 60000 65536"/>
                <a:gd name="T15" fmla="*/ 0 w 2180"/>
                <a:gd name="T16" fmla="*/ 0 h 284"/>
                <a:gd name="T17" fmla="*/ 2180 w 2180"/>
                <a:gd name="T18" fmla="*/ 284 h 284"/>
              </a:gdLst>
              <a:ahLst/>
              <a:cxnLst>
                <a:cxn ang="T10">
                  <a:pos x="T0" y="T1"/>
                </a:cxn>
                <a:cxn ang="T11">
                  <a:pos x="T2" y="T3"/>
                </a:cxn>
                <a:cxn ang="T12">
                  <a:pos x="T4" y="T5"/>
                </a:cxn>
                <a:cxn ang="T13">
                  <a:pos x="T6" y="T7"/>
                </a:cxn>
                <a:cxn ang="T14">
                  <a:pos x="T8" y="T9"/>
                </a:cxn>
              </a:cxnLst>
              <a:rect l="T15" t="T16" r="T17" b="T18"/>
              <a:pathLst>
                <a:path w="2180" h="284">
                  <a:moveTo>
                    <a:pt x="1872" y="284"/>
                  </a:moveTo>
                  <a:lnTo>
                    <a:pt x="0" y="284"/>
                  </a:lnTo>
                  <a:lnTo>
                    <a:pt x="446" y="0"/>
                  </a:lnTo>
                  <a:lnTo>
                    <a:pt x="2180" y="0"/>
                  </a:lnTo>
                  <a:lnTo>
                    <a:pt x="1872" y="284"/>
                  </a:lnTo>
                  <a:close/>
                </a:path>
              </a:pathLst>
            </a:custGeom>
            <a:solidFill>
              <a:srgbClr val="F2E160"/>
            </a:solidFill>
            <a:ln w="0">
              <a:noFill/>
              <a:round/>
              <a:headEnd/>
              <a:tailEnd/>
            </a:ln>
          </p:spPr>
          <p:txBody>
            <a:bodyPr/>
            <a:lstStyle/>
            <a:p>
              <a:pPr latinLnBrk="1"/>
              <a:endParaRPr lang="zh-CN" altLang="en-US"/>
            </a:p>
          </p:txBody>
        </p:sp>
        <p:sp>
          <p:nvSpPr>
            <p:cNvPr id="17" name="Rectangle 25"/>
            <p:cNvSpPr>
              <a:spLocks noChangeArrowheads="1"/>
            </p:cNvSpPr>
            <p:nvPr/>
          </p:nvSpPr>
          <p:spPr bwMode="gray">
            <a:xfrm>
              <a:off x="2366920" y="5512699"/>
              <a:ext cx="3741453" cy="345193"/>
            </a:xfrm>
            <a:prstGeom prst="rect">
              <a:avLst/>
            </a:prstGeom>
            <a:gradFill rotWithShape="1">
              <a:gsLst>
                <a:gs pos="0">
                  <a:srgbClr val="977514"/>
                </a:gs>
                <a:gs pos="50000">
                  <a:srgbClr val="D0A11C"/>
                </a:gs>
                <a:gs pos="100000">
                  <a:srgbClr val="977514"/>
                </a:gs>
              </a:gsLst>
              <a:lin ang="2700000" scaled="1"/>
            </a:gradFill>
            <a:ln w="9525">
              <a:noFill/>
              <a:miter lim="800000"/>
              <a:headEnd/>
              <a:tailEnd/>
            </a:ln>
          </p:spPr>
          <p:txBody>
            <a:bodyPr wrap="none" anchor="ctr"/>
            <a:lstStyle/>
            <a:p>
              <a:pPr algn="ctr" eaLnBrk="0" latinLnBrk="1" hangingPunct="0"/>
              <a:endParaRPr lang="en-US" altLang="zh-CN">
                <a:solidFill>
                  <a:schemeClr val="bg1"/>
                </a:solidFill>
                <a:latin typeface="Verdana" pitchFamily="34" charset="0"/>
              </a:endParaRPr>
            </a:p>
          </p:txBody>
        </p:sp>
        <p:sp>
          <p:nvSpPr>
            <p:cNvPr id="18" name="Text Box 29"/>
            <p:cNvSpPr txBox="1">
              <a:spLocks noChangeArrowheads="1"/>
            </p:cNvSpPr>
            <p:nvPr/>
          </p:nvSpPr>
          <p:spPr bwMode="gray">
            <a:xfrm>
              <a:off x="3143196" y="4928999"/>
              <a:ext cx="2968583" cy="462065"/>
            </a:xfrm>
            <a:prstGeom prst="rect">
              <a:avLst/>
            </a:prstGeom>
            <a:noFill/>
            <a:ln w="9525">
              <a:noFill/>
              <a:miter lim="800000"/>
              <a:headEnd/>
              <a:tailEnd/>
            </a:ln>
            <a:effectLst/>
          </p:spPr>
          <p:txBody>
            <a:bodyPr wrap="none">
              <a:spAutoFit/>
            </a:bodyPr>
            <a:lstStyle/>
            <a:p>
              <a:pPr eaLnBrk="0" latinLnBrk="1" hangingPunct="0">
                <a:defRPr/>
              </a:pPr>
              <a:r>
                <a:rPr lang="zh-CN" altLang="en-US" sz="24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信息收集，环境分析</a:t>
              </a:r>
              <a:endParaRPr lang="en-US" altLang="zh-CN" sz="24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endParaRPr>
            </a:p>
          </p:txBody>
        </p:sp>
      </p:grpSp>
      <p:sp>
        <p:nvSpPr>
          <p:cNvPr id="19" name="Text Box 29"/>
          <p:cNvSpPr txBox="1">
            <a:spLocks noChangeArrowheads="1"/>
          </p:cNvSpPr>
          <p:nvPr/>
        </p:nvSpPr>
        <p:spPr bwMode="gray">
          <a:xfrm>
            <a:off x="714375" y="4000500"/>
            <a:ext cx="2041525" cy="461963"/>
          </a:xfrm>
          <a:prstGeom prst="rect">
            <a:avLst/>
          </a:prstGeom>
          <a:noFill/>
          <a:ln w="9525">
            <a:noFill/>
            <a:miter lim="800000"/>
            <a:headEnd/>
            <a:tailEnd/>
          </a:ln>
          <a:effectLst/>
        </p:spPr>
        <p:txBody>
          <a:bodyPr wrap="none">
            <a:spAutoFit/>
          </a:bodyPr>
          <a:lstStyle/>
          <a:p>
            <a:pPr eaLnBrk="0" latinLnBrk="1" hangingPunct="0">
              <a:defRPr/>
            </a:pPr>
            <a:r>
              <a:rPr lang="zh-CN" altLang="en-US" sz="2400" b="1"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发展营销战略</a:t>
            </a:r>
            <a:endParaRPr lang="en-US" altLang="zh-CN" sz="2400" b="1"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endParaRPr>
          </a:p>
        </p:txBody>
      </p:sp>
      <p:grpSp>
        <p:nvGrpSpPr>
          <p:cNvPr id="20" name="组合 20"/>
          <p:cNvGrpSpPr>
            <a:grpSpLocks/>
          </p:cNvGrpSpPr>
          <p:nvPr/>
        </p:nvGrpSpPr>
        <p:grpSpPr bwMode="auto">
          <a:xfrm>
            <a:off x="3249613" y="3910013"/>
            <a:ext cx="4083050" cy="981075"/>
            <a:chOff x="3249063" y="3910616"/>
            <a:chExt cx="4083735" cy="979901"/>
          </a:xfrm>
        </p:grpSpPr>
        <p:sp>
          <p:nvSpPr>
            <p:cNvPr id="21" name="Freeform 8"/>
            <p:cNvSpPr>
              <a:spLocks/>
            </p:cNvSpPr>
            <p:nvPr/>
          </p:nvSpPr>
          <p:spPr bwMode="gray">
            <a:xfrm>
              <a:off x="6715020" y="3910616"/>
              <a:ext cx="610821" cy="979901"/>
            </a:xfrm>
            <a:custGeom>
              <a:avLst/>
              <a:gdLst>
                <a:gd name="T0" fmla="*/ 610821 w 306"/>
                <a:gd name="T1" fmla="*/ 269252 h 444"/>
                <a:gd name="T2" fmla="*/ 0 w 306"/>
                <a:gd name="T3" fmla="*/ 979901 h 444"/>
                <a:gd name="T4" fmla="*/ 0 w 306"/>
                <a:gd name="T5" fmla="*/ 631198 h 444"/>
                <a:gd name="T6" fmla="*/ 610821 w 306"/>
                <a:gd name="T7" fmla="*/ 0 h 444"/>
                <a:gd name="T8" fmla="*/ 610821 w 306"/>
                <a:gd name="T9" fmla="*/ 269252 h 444"/>
                <a:gd name="T10" fmla="*/ 0 60000 65536"/>
                <a:gd name="T11" fmla="*/ 0 60000 65536"/>
                <a:gd name="T12" fmla="*/ 0 60000 65536"/>
                <a:gd name="T13" fmla="*/ 0 60000 65536"/>
                <a:gd name="T14" fmla="*/ 0 60000 65536"/>
                <a:gd name="T15" fmla="*/ 0 w 306"/>
                <a:gd name="T16" fmla="*/ 0 h 444"/>
                <a:gd name="T17" fmla="*/ 306 w 306"/>
                <a:gd name="T18" fmla="*/ 444 h 444"/>
              </a:gdLst>
              <a:ahLst/>
              <a:cxnLst>
                <a:cxn ang="T10">
                  <a:pos x="T0" y="T1"/>
                </a:cxn>
                <a:cxn ang="T11">
                  <a:pos x="T2" y="T3"/>
                </a:cxn>
                <a:cxn ang="T12">
                  <a:pos x="T4" y="T5"/>
                </a:cxn>
                <a:cxn ang="T13">
                  <a:pos x="T6" y="T7"/>
                </a:cxn>
                <a:cxn ang="T14">
                  <a:pos x="T8" y="T9"/>
                </a:cxn>
              </a:cxnLst>
              <a:rect l="T15" t="T16" r="T17" b="T18"/>
              <a:pathLst>
                <a:path w="306" h="444">
                  <a:moveTo>
                    <a:pt x="306" y="122"/>
                  </a:moveTo>
                  <a:lnTo>
                    <a:pt x="0" y="444"/>
                  </a:lnTo>
                  <a:lnTo>
                    <a:pt x="0" y="286"/>
                  </a:lnTo>
                  <a:lnTo>
                    <a:pt x="306" y="0"/>
                  </a:lnTo>
                  <a:lnTo>
                    <a:pt x="306" y="122"/>
                  </a:lnTo>
                  <a:close/>
                </a:path>
              </a:pathLst>
            </a:custGeom>
            <a:gradFill rotWithShape="1">
              <a:gsLst>
                <a:gs pos="0">
                  <a:srgbClr val="431805"/>
                </a:gs>
                <a:gs pos="50000">
                  <a:srgbClr val="90330A"/>
                </a:gs>
                <a:gs pos="100000">
                  <a:srgbClr val="431805"/>
                </a:gs>
              </a:gsLst>
              <a:lin ang="2700000" scaled="1"/>
            </a:gradFill>
            <a:ln w="0">
              <a:noFill/>
              <a:round/>
              <a:headEnd/>
              <a:tailEnd/>
            </a:ln>
          </p:spPr>
          <p:txBody>
            <a:bodyPr/>
            <a:lstStyle/>
            <a:p>
              <a:pPr latinLnBrk="1"/>
              <a:endParaRPr lang="zh-CN" altLang="en-US"/>
            </a:p>
          </p:txBody>
        </p:sp>
        <p:sp>
          <p:nvSpPr>
            <p:cNvPr id="22" name="Freeform 23"/>
            <p:cNvSpPr>
              <a:spLocks/>
            </p:cNvSpPr>
            <p:nvPr/>
          </p:nvSpPr>
          <p:spPr bwMode="gray">
            <a:xfrm>
              <a:off x="3249063" y="3910616"/>
              <a:ext cx="4083735" cy="631925"/>
            </a:xfrm>
            <a:custGeom>
              <a:avLst/>
              <a:gdLst>
                <a:gd name="T0" fmla="*/ 3473567 w 2048"/>
                <a:gd name="T1" fmla="*/ 631925 h 286"/>
                <a:gd name="T2" fmla="*/ 0 w 2048"/>
                <a:gd name="T3" fmla="*/ 631925 h 286"/>
                <a:gd name="T4" fmla="*/ 889329 w 2048"/>
                <a:gd name="T5" fmla="*/ 0 h 286"/>
                <a:gd name="T6" fmla="*/ 4083735 w 2048"/>
                <a:gd name="T7" fmla="*/ 0 h 286"/>
                <a:gd name="T8" fmla="*/ 3473567 w 2048"/>
                <a:gd name="T9" fmla="*/ 631925 h 286"/>
                <a:gd name="T10" fmla="*/ 0 60000 65536"/>
                <a:gd name="T11" fmla="*/ 0 60000 65536"/>
                <a:gd name="T12" fmla="*/ 0 60000 65536"/>
                <a:gd name="T13" fmla="*/ 0 60000 65536"/>
                <a:gd name="T14" fmla="*/ 0 60000 65536"/>
                <a:gd name="T15" fmla="*/ 0 w 2048"/>
                <a:gd name="T16" fmla="*/ 0 h 286"/>
                <a:gd name="T17" fmla="*/ 2048 w 2048"/>
                <a:gd name="T18" fmla="*/ 286 h 286"/>
              </a:gdLst>
              <a:ahLst/>
              <a:cxnLst>
                <a:cxn ang="T10">
                  <a:pos x="T0" y="T1"/>
                </a:cxn>
                <a:cxn ang="T11">
                  <a:pos x="T2" y="T3"/>
                </a:cxn>
                <a:cxn ang="T12">
                  <a:pos x="T4" y="T5"/>
                </a:cxn>
                <a:cxn ang="T13">
                  <a:pos x="T6" y="T7"/>
                </a:cxn>
                <a:cxn ang="T14">
                  <a:pos x="T8" y="T9"/>
                </a:cxn>
              </a:cxnLst>
              <a:rect l="T15" t="T16" r="T17" b="T18"/>
              <a:pathLst>
                <a:path w="2048" h="286">
                  <a:moveTo>
                    <a:pt x="1742" y="286"/>
                  </a:moveTo>
                  <a:lnTo>
                    <a:pt x="0" y="286"/>
                  </a:lnTo>
                  <a:lnTo>
                    <a:pt x="446" y="0"/>
                  </a:lnTo>
                  <a:lnTo>
                    <a:pt x="2048" y="0"/>
                  </a:lnTo>
                  <a:lnTo>
                    <a:pt x="1742" y="286"/>
                  </a:lnTo>
                  <a:close/>
                </a:path>
              </a:pathLst>
            </a:custGeom>
            <a:solidFill>
              <a:srgbClr val="FF9966"/>
            </a:solidFill>
            <a:ln w="0">
              <a:noFill/>
              <a:round/>
              <a:headEnd/>
              <a:tailEnd/>
            </a:ln>
          </p:spPr>
          <p:txBody>
            <a:bodyPr/>
            <a:lstStyle/>
            <a:p>
              <a:pPr latinLnBrk="1"/>
              <a:endParaRPr lang="zh-CN" altLang="en-US"/>
            </a:p>
          </p:txBody>
        </p:sp>
        <p:sp>
          <p:nvSpPr>
            <p:cNvPr id="23" name="Rectangle 24"/>
            <p:cNvSpPr>
              <a:spLocks noChangeArrowheads="1"/>
            </p:cNvSpPr>
            <p:nvPr/>
          </p:nvSpPr>
          <p:spPr bwMode="gray">
            <a:xfrm>
              <a:off x="3251846" y="4541149"/>
              <a:ext cx="3477088" cy="345193"/>
            </a:xfrm>
            <a:prstGeom prst="rect">
              <a:avLst/>
            </a:prstGeom>
            <a:gradFill rotWithShape="1">
              <a:gsLst>
                <a:gs pos="0">
                  <a:srgbClr val="A0523A"/>
                </a:gs>
                <a:gs pos="50000">
                  <a:srgbClr val="DC7150"/>
                </a:gs>
                <a:gs pos="100000">
                  <a:srgbClr val="A0523A"/>
                </a:gs>
              </a:gsLst>
              <a:lin ang="2700000" scaled="1"/>
            </a:gradFill>
            <a:ln w="9525">
              <a:noFill/>
              <a:miter lim="800000"/>
              <a:headEnd/>
              <a:tailEnd/>
            </a:ln>
          </p:spPr>
          <p:txBody>
            <a:bodyPr wrap="none" anchor="ctr"/>
            <a:lstStyle/>
            <a:p>
              <a:pPr algn="ctr" eaLnBrk="0" latinLnBrk="1" hangingPunct="0"/>
              <a:endParaRPr lang="en-US" altLang="zh-CN">
                <a:solidFill>
                  <a:schemeClr val="bg1"/>
                </a:solidFill>
                <a:latin typeface="Verdana" pitchFamily="34" charset="0"/>
              </a:endParaRPr>
            </a:p>
          </p:txBody>
        </p:sp>
        <p:sp>
          <p:nvSpPr>
            <p:cNvPr id="24" name="Text Box 29"/>
            <p:cNvSpPr txBox="1">
              <a:spLocks noChangeArrowheads="1"/>
            </p:cNvSpPr>
            <p:nvPr/>
          </p:nvSpPr>
          <p:spPr bwMode="gray">
            <a:xfrm>
              <a:off x="3857177" y="4000995"/>
              <a:ext cx="2969123" cy="461410"/>
            </a:xfrm>
            <a:prstGeom prst="rect">
              <a:avLst/>
            </a:prstGeom>
            <a:noFill/>
            <a:ln w="9525">
              <a:noFill/>
              <a:miter lim="800000"/>
              <a:headEnd/>
              <a:tailEnd/>
            </a:ln>
            <a:effectLst/>
          </p:spPr>
          <p:txBody>
            <a:bodyPr wrap="none">
              <a:spAutoFit/>
            </a:bodyPr>
            <a:lstStyle/>
            <a:p>
              <a:pPr eaLnBrk="0" latinLnBrk="1" hangingPunct="0">
                <a:defRPr/>
              </a:pPr>
              <a:r>
                <a:rPr lang="zh-CN" altLang="en-US" sz="24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细分市场，生命周期</a:t>
              </a:r>
              <a:endParaRPr lang="en-US" altLang="zh-CN" sz="24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endParaRPr>
            </a:p>
          </p:txBody>
        </p:sp>
      </p:grpSp>
      <p:sp>
        <p:nvSpPr>
          <p:cNvPr id="25" name="Text Box 29"/>
          <p:cNvSpPr txBox="1">
            <a:spLocks noChangeArrowheads="1"/>
          </p:cNvSpPr>
          <p:nvPr/>
        </p:nvSpPr>
        <p:spPr bwMode="gray">
          <a:xfrm>
            <a:off x="714375" y="3000375"/>
            <a:ext cx="2041525" cy="461963"/>
          </a:xfrm>
          <a:prstGeom prst="rect">
            <a:avLst/>
          </a:prstGeom>
          <a:noFill/>
          <a:ln w="9525">
            <a:noFill/>
            <a:miter lim="800000"/>
            <a:headEnd/>
            <a:tailEnd/>
          </a:ln>
          <a:effectLst/>
        </p:spPr>
        <p:txBody>
          <a:bodyPr wrap="none">
            <a:spAutoFit/>
          </a:bodyPr>
          <a:lstStyle/>
          <a:p>
            <a:pPr eaLnBrk="0" latinLnBrk="1" hangingPunct="0">
              <a:defRPr/>
            </a:pPr>
            <a:r>
              <a:rPr lang="zh-CN" altLang="en-US" sz="2400" b="1"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营销执行控制</a:t>
            </a:r>
            <a:endParaRPr lang="en-US" altLang="zh-CN" sz="2400" b="1"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endParaRPr>
          </a:p>
        </p:txBody>
      </p:sp>
      <p:grpSp>
        <p:nvGrpSpPr>
          <p:cNvPr id="26" name="组合 26"/>
          <p:cNvGrpSpPr>
            <a:grpSpLocks/>
          </p:cNvGrpSpPr>
          <p:nvPr/>
        </p:nvGrpSpPr>
        <p:grpSpPr bwMode="auto">
          <a:xfrm>
            <a:off x="4127500" y="2946400"/>
            <a:ext cx="3827463" cy="974725"/>
            <a:chOff x="4127031" y="2946026"/>
            <a:chExt cx="3827719" cy="975726"/>
          </a:xfrm>
        </p:grpSpPr>
        <p:sp>
          <p:nvSpPr>
            <p:cNvPr id="27" name="Freeform 6"/>
            <p:cNvSpPr>
              <a:spLocks/>
            </p:cNvSpPr>
            <p:nvPr/>
          </p:nvSpPr>
          <p:spPr bwMode="gray">
            <a:xfrm>
              <a:off x="7334189" y="2946026"/>
              <a:ext cx="613604" cy="975726"/>
            </a:xfrm>
            <a:custGeom>
              <a:avLst/>
              <a:gdLst>
                <a:gd name="T0" fmla="*/ 613604 w 308"/>
                <a:gd name="T1" fmla="*/ 264903 h 442"/>
                <a:gd name="T2" fmla="*/ 0 w 308"/>
                <a:gd name="T3" fmla="*/ 975726 h 442"/>
                <a:gd name="T4" fmla="*/ 0 w 308"/>
                <a:gd name="T5" fmla="*/ 631352 h 442"/>
                <a:gd name="T6" fmla="*/ 613604 w 308"/>
                <a:gd name="T7" fmla="*/ 0 h 442"/>
                <a:gd name="T8" fmla="*/ 613604 w 308"/>
                <a:gd name="T9" fmla="*/ 264903 h 442"/>
                <a:gd name="T10" fmla="*/ 0 60000 65536"/>
                <a:gd name="T11" fmla="*/ 0 60000 65536"/>
                <a:gd name="T12" fmla="*/ 0 60000 65536"/>
                <a:gd name="T13" fmla="*/ 0 60000 65536"/>
                <a:gd name="T14" fmla="*/ 0 60000 65536"/>
                <a:gd name="T15" fmla="*/ 0 w 308"/>
                <a:gd name="T16" fmla="*/ 0 h 442"/>
                <a:gd name="T17" fmla="*/ 308 w 308"/>
                <a:gd name="T18" fmla="*/ 442 h 442"/>
              </a:gdLst>
              <a:ahLst/>
              <a:cxnLst>
                <a:cxn ang="T10">
                  <a:pos x="T0" y="T1"/>
                </a:cxn>
                <a:cxn ang="T11">
                  <a:pos x="T2" y="T3"/>
                </a:cxn>
                <a:cxn ang="T12">
                  <a:pos x="T4" y="T5"/>
                </a:cxn>
                <a:cxn ang="T13">
                  <a:pos x="T6" y="T7"/>
                </a:cxn>
                <a:cxn ang="T14">
                  <a:pos x="T8" y="T9"/>
                </a:cxn>
              </a:cxnLst>
              <a:rect l="T15" t="T16" r="T17" b="T18"/>
              <a:pathLst>
                <a:path w="308" h="442">
                  <a:moveTo>
                    <a:pt x="308" y="120"/>
                  </a:moveTo>
                  <a:lnTo>
                    <a:pt x="0" y="442"/>
                  </a:lnTo>
                  <a:lnTo>
                    <a:pt x="0" y="286"/>
                  </a:lnTo>
                  <a:lnTo>
                    <a:pt x="308" y="0"/>
                  </a:lnTo>
                  <a:lnTo>
                    <a:pt x="308" y="120"/>
                  </a:lnTo>
                  <a:close/>
                </a:path>
              </a:pathLst>
            </a:custGeom>
            <a:gradFill rotWithShape="1">
              <a:gsLst>
                <a:gs pos="0">
                  <a:srgbClr val="230744"/>
                </a:gs>
                <a:gs pos="50000">
                  <a:srgbClr val="4B1092"/>
                </a:gs>
                <a:gs pos="100000">
                  <a:srgbClr val="230744"/>
                </a:gs>
              </a:gsLst>
              <a:lin ang="2700000" scaled="1"/>
            </a:gradFill>
            <a:ln w="0">
              <a:noFill/>
              <a:round/>
              <a:headEnd/>
              <a:tailEnd/>
            </a:ln>
          </p:spPr>
          <p:txBody>
            <a:bodyPr/>
            <a:lstStyle/>
            <a:p>
              <a:pPr latinLnBrk="1"/>
              <a:endParaRPr lang="zh-CN" altLang="en-US"/>
            </a:p>
          </p:txBody>
        </p:sp>
        <p:sp>
          <p:nvSpPr>
            <p:cNvPr id="28" name="Freeform 7"/>
            <p:cNvSpPr>
              <a:spLocks/>
            </p:cNvSpPr>
            <p:nvPr/>
          </p:nvSpPr>
          <p:spPr bwMode="gray">
            <a:xfrm>
              <a:off x="4127031" y="2946026"/>
              <a:ext cx="3827719" cy="626357"/>
            </a:xfrm>
            <a:custGeom>
              <a:avLst/>
              <a:gdLst>
                <a:gd name="T0" fmla="*/ 3213689 w 1920"/>
                <a:gd name="T1" fmla="*/ 626357 h 284"/>
                <a:gd name="T2" fmla="*/ 0 w 1920"/>
                <a:gd name="T3" fmla="*/ 626357 h 284"/>
                <a:gd name="T4" fmla="*/ 889147 w 1920"/>
                <a:gd name="T5" fmla="*/ 0 h 284"/>
                <a:gd name="T6" fmla="*/ 3827719 w 1920"/>
                <a:gd name="T7" fmla="*/ 0 h 284"/>
                <a:gd name="T8" fmla="*/ 3213689 w 1920"/>
                <a:gd name="T9" fmla="*/ 626357 h 284"/>
                <a:gd name="T10" fmla="*/ 0 60000 65536"/>
                <a:gd name="T11" fmla="*/ 0 60000 65536"/>
                <a:gd name="T12" fmla="*/ 0 60000 65536"/>
                <a:gd name="T13" fmla="*/ 0 60000 65536"/>
                <a:gd name="T14" fmla="*/ 0 60000 65536"/>
                <a:gd name="T15" fmla="*/ 0 w 1920"/>
                <a:gd name="T16" fmla="*/ 0 h 284"/>
                <a:gd name="T17" fmla="*/ 1920 w 1920"/>
                <a:gd name="T18" fmla="*/ 284 h 284"/>
              </a:gdLst>
              <a:ahLst/>
              <a:cxnLst>
                <a:cxn ang="T10">
                  <a:pos x="T0" y="T1"/>
                </a:cxn>
                <a:cxn ang="T11">
                  <a:pos x="T2" y="T3"/>
                </a:cxn>
                <a:cxn ang="T12">
                  <a:pos x="T4" y="T5"/>
                </a:cxn>
                <a:cxn ang="T13">
                  <a:pos x="T6" y="T7"/>
                </a:cxn>
                <a:cxn ang="T14">
                  <a:pos x="T8" y="T9"/>
                </a:cxn>
              </a:cxnLst>
              <a:rect l="T15" t="T16" r="T17" b="T18"/>
              <a:pathLst>
                <a:path w="1920" h="284">
                  <a:moveTo>
                    <a:pt x="1612" y="284"/>
                  </a:moveTo>
                  <a:lnTo>
                    <a:pt x="0" y="284"/>
                  </a:lnTo>
                  <a:lnTo>
                    <a:pt x="446" y="0"/>
                  </a:lnTo>
                  <a:lnTo>
                    <a:pt x="1920" y="0"/>
                  </a:lnTo>
                  <a:lnTo>
                    <a:pt x="1612" y="284"/>
                  </a:lnTo>
                  <a:close/>
                </a:path>
              </a:pathLst>
            </a:custGeom>
            <a:solidFill>
              <a:srgbClr val="A77BFF"/>
            </a:solidFill>
            <a:ln w="0">
              <a:noFill/>
              <a:round/>
              <a:headEnd/>
              <a:tailEnd/>
            </a:ln>
          </p:spPr>
          <p:txBody>
            <a:bodyPr/>
            <a:lstStyle/>
            <a:p>
              <a:pPr latinLnBrk="1"/>
              <a:endParaRPr lang="zh-CN" altLang="en-US"/>
            </a:p>
          </p:txBody>
        </p:sp>
        <p:sp>
          <p:nvSpPr>
            <p:cNvPr id="29" name="Rectangle 22"/>
            <p:cNvSpPr>
              <a:spLocks noChangeArrowheads="1"/>
            </p:cNvSpPr>
            <p:nvPr/>
          </p:nvSpPr>
          <p:spPr bwMode="gray">
            <a:xfrm>
              <a:off x="4128422" y="3572383"/>
              <a:ext cx="3212724" cy="345193"/>
            </a:xfrm>
            <a:prstGeom prst="rect">
              <a:avLst/>
            </a:prstGeom>
            <a:gradFill rotWithShape="1">
              <a:gsLst>
                <a:gs pos="0">
                  <a:srgbClr val="5D2FB9"/>
                </a:gs>
                <a:gs pos="50000">
                  <a:srgbClr val="8041FF"/>
                </a:gs>
                <a:gs pos="100000">
                  <a:srgbClr val="5D2FB9"/>
                </a:gs>
              </a:gsLst>
              <a:lin ang="2700000" scaled="1"/>
            </a:gradFill>
            <a:ln w="9525">
              <a:noFill/>
              <a:miter lim="800000"/>
              <a:headEnd/>
              <a:tailEnd/>
            </a:ln>
          </p:spPr>
          <p:txBody>
            <a:bodyPr wrap="none" anchor="ctr"/>
            <a:lstStyle/>
            <a:p>
              <a:pPr algn="ctr" eaLnBrk="0" latinLnBrk="1" hangingPunct="0"/>
              <a:endParaRPr lang="en-US" altLang="zh-CN">
                <a:solidFill>
                  <a:schemeClr val="bg1"/>
                </a:solidFill>
                <a:latin typeface="Verdana" pitchFamily="34" charset="0"/>
              </a:endParaRPr>
            </a:p>
          </p:txBody>
        </p:sp>
        <p:sp>
          <p:nvSpPr>
            <p:cNvPr id="30" name="Text Box 29"/>
            <p:cNvSpPr txBox="1">
              <a:spLocks noChangeArrowheads="1"/>
            </p:cNvSpPr>
            <p:nvPr/>
          </p:nvSpPr>
          <p:spPr bwMode="gray">
            <a:xfrm>
              <a:off x="4643004" y="3000056"/>
              <a:ext cx="2968824" cy="462437"/>
            </a:xfrm>
            <a:prstGeom prst="rect">
              <a:avLst/>
            </a:prstGeom>
            <a:noFill/>
            <a:ln w="9525">
              <a:noFill/>
              <a:miter lim="800000"/>
              <a:headEnd/>
              <a:tailEnd/>
            </a:ln>
            <a:effectLst/>
          </p:spPr>
          <p:txBody>
            <a:bodyPr wrap="none">
              <a:spAutoFit/>
            </a:bodyPr>
            <a:lstStyle/>
            <a:p>
              <a:pPr eaLnBrk="0" latinLnBrk="1" hangingPunct="0">
                <a:defRPr/>
              </a:pPr>
              <a:r>
                <a:rPr lang="zh-CN" altLang="en-US" sz="24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品牌设计，定价战略</a:t>
              </a:r>
              <a:endParaRPr lang="en-US" altLang="zh-CN" sz="24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endParaRPr>
            </a:p>
          </p:txBody>
        </p:sp>
      </p:grpSp>
      <p:sp>
        <p:nvSpPr>
          <p:cNvPr id="31" name="Text Box 29"/>
          <p:cNvSpPr txBox="1">
            <a:spLocks noChangeArrowheads="1"/>
          </p:cNvSpPr>
          <p:nvPr/>
        </p:nvSpPr>
        <p:spPr bwMode="gray">
          <a:xfrm>
            <a:off x="714375" y="2038350"/>
            <a:ext cx="2041525" cy="461963"/>
          </a:xfrm>
          <a:prstGeom prst="rect">
            <a:avLst/>
          </a:prstGeom>
          <a:noFill/>
          <a:ln w="9525">
            <a:noFill/>
            <a:miter lim="800000"/>
            <a:headEnd/>
            <a:tailEnd/>
          </a:ln>
          <a:effectLst/>
        </p:spPr>
        <p:txBody>
          <a:bodyPr wrap="none">
            <a:spAutoFit/>
          </a:bodyPr>
          <a:lstStyle/>
          <a:p>
            <a:pPr eaLnBrk="0" latinLnBrk="1" hangingPunct="0">
              <a:defRPr/>
            </a:pPr>
            <a:r>
              <a:rPr lang="zh-CN" altLang="en-US" sz="2400" b="1"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管理整合营销</a:t>
            </a:r>
            <a:endParaRPr lang="en-US" altLang="zh-CN" sz="2400" b="1"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endParaRPr>
          </a:p>
        </p:txBody>
      </p:sp>
      <p:grpSp>
        <p:nvGrpSpPr>
          <p:cNvPr id="32" name="组合 32"/>
          <p:cNvGrpSpPr>
            <a:grpSpLocks/>
          </p:cNvGrpSpPr>
          <p:nvPr/>
        </p:nvGrpSpPr>
        <p:grpSpPr bwMode="auto">
          <a:xfrm>
            <a:off x="5011738" y="1971675"/>
            <a:ext cx="3560762" cy="981075"/>
            <a:chOff x="5011956" y="1971692"/>
            <a:chExt cx="3560572" cy="981293"/>
          </a:xfrm>
        </p:grpSpPr>
        <p:sp>
          <p:nvSpPr>
            <p:cNvPr id="33" name="Freeform 4"/>
            <p:cNvSpPr>
              <a:spLocks/>
            </p:cNvSpPr>
            <p:nvPr/>
          </p:nvSpPr>
          <p:spPr bwMode="gray">
            <a:xfrm>
              <a:off x="7951967" y="1971692"/>
              <a:ext cx="613604" cy="981293"/>
            </a:xfrm>
            <a:custGeom>
              <a:avLst/>
              <a:gdLst>
                <a:gd name="T0" fmla="*/ 613604 w 308"/>
                <a:gd name="T1" fmla="*/ 265214 h 444"/>
                <a:gd name="T2" fmla="*/ 0 w 308"/>
                <a:gd name="T3" fmla="*/ 981293 h 444"/>
                <a:gd name="T4" fmla="*/ 0 w 308"/>
                <a:gd name="T5" fmla="*/ 632094 h 444"/>
                <a:gd name="T6" fmla="*/ 613604 w 308"/>
                <a:gd name="T7" fmla="*/ 0 h 444"/>
                <a:gd name="T8" fmla="*/ 613604 w 308"/>
                <a:gd name="T9" fmla="*/ 265214 h 444"/>
                <a:gd name="T10" fmla="*/ 0 60000 65536"/>
                <a:gd name="T11" fmla="*/ 0 60000 65536"/>
                <a:gd name="T12" fmla="*/ 0 60000 65536"/>
                <a:gd name="T13" fmla="*/ 0 60000 65536"/>
                <a:gd name="T14" fmla="*/ 0 60000 65536"/>
                <a:gd name="T15" fmla="*/ 0 w 308"/>
                <a:gd name="T16" fmla="*/ 0 h 444"/>
                <a:gd name="T17" fmla="*/ 308 w 308"/>
                <a:gd name="T18" fmla="*/ 444 h 444"/>
              </a:gdLst>
              <a:ahLst/>
              <a:cxnLst>
                <a:cxn ang="T10">
                  <a:pos x="T0" y="T1"/>
                </a:cxn>
                <a:cxn ang="T11">
                  <a:pos x="T2" y="T3"/>
                </a:cxn>
                <a:cxn ang="T12">
                  <a:pos x="T4" y="T5"/>
                </a:cxn>
                <a:cxn ang="T13">
                  <a:pos x="T6" y="T7"/>
                </a:cxn>
                <a:cxn ang="T14">
                  <a:pos x="T8" y="T9"/>
                </a:cxn>
              </a:cxnLst>
              <a:rect l="T15" t="T16" r="T17" b="T18"/>
              <a:pathLst>
                <a:path w="308" h="444">
                  <a:moveTo>
                    <a:pt x="308" y="120"/>
                  </a:moveTo>
                  <a:lnTo>
                    <a:pt x="0" y="444"/>
                  </a:lnTo>
                  <a:lnTo>
                    <a:pt x="0" y="286"/>
                  </a:lnTo>
                  <a:lnTo>
                    <a:pt x="308" y="0"/>
                  </a:lnTo>
                  <a:lnTo>
                    <a:pt x="308" y="120"/>
                  </a:lnTo>
                  <a:close/>
                </a:path>
              </a:pathLst>
            </a:custGeom>
            <a:gradFill rotWithShape="1">
              <a:gsLst>
                <a:gs pos="0">
                  <a:srgbClr val="00281D"/>
                </a:gs>
                <a:gs pos="50000">
                  <a:srgbClr val="00563F"/>
                </a:gs>
                <a:gs pos="100000">
                  <a:srgbClr val="00281D"/>
                </a:gs>
              </a:gsLst>
              <a:lin ang="2700000" scaled="1"/>
            </a:gradFill>
            <a:ln w="0">
              <a:noFill/>
              <a:round/>
              <a:headEnd/>
              <a:tailEnd/>
            </a:ln>
          </p:spPr>
          <p:txBody>
            <a:bodyPr/>
            <a:lstStyle/>
            <a:p>
              <a:pPr latinLnBrk="1"/>
              <a:endParaRPr lang="zh-CN" altLang="en-US"/>
            </a:p>
          </p:txBody>
        </p:sp>
        <p:sp>
          <p:nvSpPr>
            <p:cNvPr id="34" name="Freeform 5"/>
            <p:cNvSpPr>
              <a:spLocks/>
            </p:cNvSpPr>
            <p:nvPr/>
          </p:nvSpPr>
          <p:spPr bwMode="gray">
            <a:xfrm>
              <a:off x="5011956" y="1971692"/>
              <a:ext cx="3560572" cy="627749"/>
            </a:xfrm>
            <a:custGeom>
              <a:avLst/>
              <a:gdLst>
                <a:gd name="T0" fmla="*/ 2946543 w 1786"/>
                <a:gd name="T1" fmla="*/ 627749 h 284"/>
                <a:gd name="T2" fmla="*/ 0 w 1786"/>
                <a:gd name="T3" fmla="*/ 627749 h 284"/>
                <a:gd name="T4" fmla="*/ 889146 w 1786"/>
                <a:gd name="T5" fmla="*/ 0 h 284"/>
                <a:gd name="T6" fmla="*/ 3560572 w 1786"/>
                <a:gd name="T7" fmla="*/ 0 h 284"/>
                <a:gd name="T8" fmla="*/ 2946543 w 1786"/>
                <a:gd name="T9" fmla="*/ 627749 h 284"/>
                <a:gd name="T10" fmla="*/ 0 60000 65536"/>
                <a:gd name="T11" fmla="*/ 0 60000 65536"/>
                <a:gd name="T12" fmla="*/ 0 60000 65536"/>
                <a:gd name="T13" fmla="*/ 0 60000 65536"/>
                <a:gd name="T14" fmla="*/ 0 60000 65536"/>
                <a:gd name="T15" fmla="*/ 0 w 1786"/>
                <a:gd name="T16" fmla="*/ 0 h 284"/>
                <a:gd name="T17" fmla="*/ 1786 w 1786"/>
                <a:gd name="T18" fmla="*/ 284 h 284"/>
              </a:gdLst>
              <a:ahLst/>
              <a:cxnLst>
                <a:cxn ang="T10">
                  <a:pos x="T0" y="T1"/>
                </a:cxn>
                <a:cxn ang="T11">
                  <a:pos x="T2" y="T3"/>
                </a:cxn>
                <a:cxn ang="T12">
                  <a:pos x="T4" y="T5"/>
                </a:cxn>
                <a:cxn ang="T13">
                  <a:pos x="T6" y="T7"/>
                </a:cxn>
                <a:cxn ang="T14">
                  <a:pos x="T8" y="T9"/>
                </a:cxn>
              </a:cxnLst>
              <a:rect l="T15" t="T16" r="T17" b="T18"/>
              <a:pathLst>
                <a:path w="1786" h="284">
                  <a:moveTo>
                    <a:pt x="1478" y="284"/>
                  </a:moveTo>
                  <a:lnTo>
                    <a:pt x="0" y="284"/>
                  </a:lnTo>
                  <a:lnTo>
                    <a:pt x="446" y="0"/>
                  </a:lnTo>
                  <a:lnTo>
                    <a:pt x="1786" y="0"/>
                  </a:lnTo>
                  <a:lnTo>
                    <a:pt x="1478" y="284"/>
                  </a:lnTo>
                  <a:close/>
                </a:path>
              </a:pathLst>
            </a:custGeom>
            <a:solidFill>
              <a:srgbClr val="00CC99"/>
            </a:solidFill>
            <a:ln w="0">
              <a:noFill/>
              <a:round/>
              <a:headEnd/>
              <a:tailEnd/>
            </a:ln>
          </p:spPr>
          <p:txBody>
            <a:bodyPr/>
            <a:lstStyle/>
            <a:p>
              <a:pPr latinLnBrk="1"/>
              <a:endParaRPr lang="zh-CN" altLang="en-US"/>
            </a:p>
          </p:txBody>
        </p:sp>
        <p:sp>
          <p:nvSpPr>
            <p:cNvPr id="35" name="Rectangle 21"/>
            <p:cNvSpPr>
              <a:spLocks noChangeArrowheads="1"/>
            </p:cNvSpPr>
            <p:nvPr/>
          </p:nvSpPr>
          <p:spPr bwMode="gray">
            <a:xfrm>
              <a:off x="5017522" y="2599441"/>
              <a:ext cx="2948359" cy="352152"/>
            </a:xfrm>
            <a:prstGeom prst="rect">
              <a:avLst/>
            </a:prstGeom>
            <a:gradFill rotWithShape="1">
              <a:gsLst>
                <a:gs pos="0">
                  <a:srgbClr val="00684D"/>
                </a:gs>
                <a:gs pos="50000">
                  <a:srgbClr val="00906A"/>
                </a:gs>
                <a:gs pos="100000">
                  <a:srgbClr val="00684D"/>
                </a:gs>
              </a:gsLst>
              <a:lin ang="2700000" scaled="1"/>
            </a:gradFill>
            <a:ln w="9525">
              <a:noFill/>
              <a:miter lim="800000"/>
              <a:headEnd/>
              <a:tailEnd/>
            </a:ln>
          </p:spPr>
          <p:txBody>
            <a:bodyPr wrap="none" anchor="ctr"/>
            <a:lstStyle/>
            <a:p>
              <a:pPr algn="ctr" eaLnBrk="0" latinLnBrk="1" hangingPunct="0"/>
              <a:endParaRPr lang="en-US" altLang="zh-CN">
                <a:solidFill>
                  <a:schemeClr val="bg1"/>
                </a:solidFill>
                <a:latin typeface="Verdana" pitchFamily="34" charset="0"/>
              </a:endParaRPr>
            </a:p>
          </p:txBody>
        </p:sp>
        <p:sp>
          <p:nvSpPr>
            <p:cNvPr id="36" name="Text Box 29"/>
            <p:cNvSpPr txBox="1">
              <a:spLocks noChangeArrowheads="1"/>
            </p:cNvSpPr>
            <p:nvPr/>
          </p:nvSpPr>
          <p:spPr bwMode="gray">
            <a:xfrm>
              <a:off x="5634223" y="2038382"/>
              <a:ext cx="2508886" cy="461768"/>
            </a:xfrm>
            <a:prstGeom prst="rect">
              <a:avLst/>
            </a:prstGeom>
            <a:noFill/>
            <a:ln w="9525">
              <a:noFill/>
              <a:miter lim="800000"/>
              <a:headEnd/>
              <a:tailEnd/>
            </a:ln>
            <a:effectLst/>
          </p:spPr>
          <p:txBody>
            <a:bodyPr wrap="none">
              <a:spAutoFit/>
            </a:bodyPr>
            <a:lstStyle/>
            <a:p>
              <a:pPr eaLnBrk="0" latinLnBrk="1" hangingPunct="0">
                <a:defRPr/>
              </a:pPr>
              <a:r>
                <a:rPr lang="en-US" altLang="zh-CN" sz="24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5P</a:t>
              </a:r>
              <a:r>
                <a:rPr lang="zh-CN" altLang="en-US" sz="24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组合，</a:t>
              </a:r>
              <a:r>
                <a:rPr lang="en-US" altLang="zh-CN" sz="24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BCG</a:t>
              </a:r>
              <a:r>
                <a:rPr lang="zh-CN" altLang="en-US" sz="24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分析</a:t>
              </a:r>
              <a:endParaRPr lang="en-US" altLang="zh-CN" sz="24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endParaRP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ppt_w*2.5"/>
                                          </p:val>
                                        </p:tav>
                                        <p:tav tm="100000">
                                          <p:val>
                                            <p:strVal val="#ppt_w"/>
                                          </p:val>
                                        </p:tav>
                                      </p:tavLst>
                                    </p:anim>
                                    <p:anim calcmode="lin" valueType="num">
                                      <p:cBhvr>
                                        <p:cTn id="8" dur="500" fill="hold"/>
                                        <p:tgtEl>
                                          <p:spTgt spid="12"/>
                                        </p:tgtEl>
                                        <p:attrNameLst>
                                          <p:attrName>ppt_h</p:attrName>
                                        </p:attrNameLst>
                                      </p:cBhvr>
                                      <p:tavLst>
                                        <p:tav tm="0">
                                          <p:val>
                                            <p:strVal val="#ppt_h*0.01"/>
                                          </p:val>
                                        </p:tav>
                                        <p:tav tm="100000">
                                          <p:val>
                                            <p:strVal val="#ppt_h"/>
                                          </p:val>
                                        </p:tav>
                                      </p:tavLst>
                                    </p:anim>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h+1"/>
                                          </p:val>
                                        </p:tav>
                                        <p:tav tm="100000">
                                          <p:val>
                                            <p:strVal val="#ppt_y"/>
                                          </p:val>
                                        </p:tav>
                                      </p:tavLst>
                                    </p:anim>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checkerboard(across)">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58" presetClass="entr" presetSubtype="0" accel="10000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strVal val="#ppt_w*2.5"/>
                                          </p:val>
                                        </p:tav>
                                        <p:tav tm="100000">
                                          <p:val>
                                            <p:strVal val="#ppt_w"/>
                                          </p:val>
                                        </p:tav>
                                      </p:tavLst>
                                    </p:anim>
                                    <p:anim calcmode="lin" valueType="num">
                                      <p:cBhvr>
                                        <p:cTn id="22" dur="500" fill="hold"/>
                                        <p:tgtEl>
                                          <p:spTgt spid="19"/>
                                        </p:tgtEl>
                                        <p:attrNameLst>
                                          <p:attrName>ppt_h</p:attrName>
                                        </p:attrNameLst>
                                      </p:cBhvr>
                                      <p:tavLst>
                                        <p:tav tm="0">
                                          <p:val>
                                            <p:strVal val="#ppt_h*0.01"/>
                                          </p:val>
                                        </p:tav>
                                        <p:tav tm="100000">
                                          <p:val>
                                            <p:strVal val="#ppt_h"/>
                                          </p:val>
                                        </p:tav>
                                      </p:tavLst>
                                    </p:anim>
                                    <p:anim calcmode="lin" valueType="num">
                                      <p:cBhvr>
                                        <p:cTn id="23" dur="500" fill="hold"/>
                                        <p:tgtEl>
                                          <p:spTgt spid="19"/>
                                        </p:tgtEl>
                                        <p:attrNameLst>
                                          <p:attrName>ppt_x</p:attrName>
                                        </p:attrNameLst>
                                      </p:cBhvr>
                                      <p:tavLst>
                                        <p:tav tm="0">
                                          <p:val>
                                            <p:strVal val="#ppt_x"/>
                                          </p:val>
                                        </p:tav>
                                        <p:tav tm="100000">
                                          <p:val>
                                            <p:strVal val="#ppt_x"/>
                                          </p:val>
                                        </p:tav>
                                      </p:tavLst>
                                    </p:anim>
                                    <p:anim calcmode="lin" valueType="num">
                                      <p:cBhvr>
                                        <p:cTn id="24" dur="500" fill="hold"/>
                                        <p:tgtEl>
                                          <p:spTgt spid="19"/>
                                        </p:tgtEl>
                                        <p:attrNameLst>
                                          <p:attrName>ppt_y</p:attrName>
                                        </p:attrNameLst>
                                      </p:cBhvr>
                                      <p:tavLst>
                                        <p:tav tm="0">
                                          <p:val>
                                            <p:strVal val="#ppt_h+1"/>
                                          </p:val>
                                        </p:tav>
                                        <p:tav tm="100000">
                                          <p:val>
                                            <p:strVal val="#ppt_y"/>
                                          </p:val>
                                        </p:tav>
                                      </p:tavLst>
                                    </p:anim>
                                    <p:animEffect transition="in" filter="fade">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checkerboard(across)">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58" presetClass="entr" presetSubtype="0" accel="10000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500" fill="hold"/>
                                        <p:tgtEl>
                                          <p:spTgt spid="25"/>
                                        </p:tgtEl>
                                        <p:attrNameLst>
                                          <p:attrName>ppt_w</p:attrName>
                                        </p:attrNameLst>
                                      </p:cBhvr>
                                      <p:tavLst>
                                        <p:tav tm="0">
                                          <p:val>
                                            <p:strVal val="#ppt_w*2.5"/>
                                          </p:val>
                                        </p:tav>
                                        <p:tav tm="100000">
                                          <p:val>
                                            <p:strVal val="#ppt_w"/>
                                          </p:val>
                                        </p:tav>
                                      </p:tavLst>
                                    </p:anim>
                                    <p:anim calcmode="lin" valueType="num">
                                      <p:cBhvr>
                                        <p:cTn id="36" dur="500" fill="hold"/>
                                        <p:tgtEl>
                                          <p:spTgt spid="25"/>
                                        </p:tgtEl>
                                        <p:attrNameLst>
                                          <p:attrName>ppt_h</p:attrName>
                                        </p:attrNameLst>
                                      </p:cBhvr>
                                      <p:tavLst>
                                        <p:tav tm="0">
                                          <p:val>
                                            <p:strVal val="#ppt_h*0.01"/>
                                          </p:val>
                                        </p:tav>
                                        <p:tav tm="100000">
                                          <p:val>
                                            <p:strVal val="#ppt_h"/>
                                          </p:val>
                                        </p:tav>
                                      </p:tavLst>
                                    </p:anim>
                                    <p:anim calcmode="lin" valueType="num">
                                      <p:cBhvr>
                                        <p:cTn id="37" dur="500" fill="hold"/>
                                        <p:tgtEl>
                                          <p:spTgt spid="25"/>
                                        </p:tgtEl>
                                        <p:attrNameLst>
                                          <p:attrName>ppt_x</p:attrName>
                                        </p:attrNameLst>
                                      </p:cBhvr>
                                      <p:tavLst>
                                        <p:tav tm="0">
                                          <p:val>
                                            <p:strVal val="#ppt_x"/>
                                          </p:val>
                                        </p:tav>
                                        <p:tav tm="100000">
                                          <p:val>
                                            <p:strVal val="#ppt_x"/>
                                          </p:val>
                                        </p:tav>
                                      </p:tavLst>
                                    </p:anim>
                                    <p:anim calcmode="lin" valueType="num">
                                      <p:cBhvr>
                                        <p:cTn id="38" dur="500" fill="hold"/>
                                        <p:tgtEl>
                                          <p:spTgt spid="25"/>
                                        </p:tgtEl>
                                        <p:attrNameLst>
                                          <p:attrName>ppt_y</p:attrName>
                                        </p:attrNameLst>
                                      </p:cBhvr>
                                      <p:tavLst>
                                        <p:tav tm="0">
                                          <p:val>
                                            <p:strVal val="#ppt_h+1"/>
                                          </p:val>
                                        </p:tav>
                                        <p:tav tm="100000">
                                          <p:val>
                                            <p:strVal val="#ppt_y"/>
                                          </p:val>
                                        </p:tav>
                                      </p:tavLst>
                                    </p:anim>
                                    <p:animEffect transition="in" filter="fade">
                                      <p:cBhvr>
                                        <p:cTn id="39" dur="500"/>
                                        <p:tgtEl>
                                          <p:spTgt spid="25"/>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nodeType="click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checkerboard(across)">
                                      <p:cBhvr>
                                        <p:cTn id="44" dur="5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58" presetClass="entr" presetSubtype="0" accel="100000" fill="hold" grpId="0" nodeType="click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p:cTn id="49" dur="500" fill="hold"/>
                                        <p:tgtEl>
                                          <p:spTgt spid="31"/>
                                        </p:tgtEl>
                                        <p:attrNameLst>
                                          <p:attrName>ppt_w</p:attrName>
                                        </p:attrNameLst>
                                      </p:cBhvr>
                                      <p:tavLst>
                                        <p:tav tm="0">
                                          <p:val>
                                            <p:strVal val="#ppt_w*2.5"/>
                                          </p:val>
                                        </p:tav>
                                        <p:tav tm="100000">
                                          <p:val>
                                            <p:strVal val="#ppt_w"/>
                                          </p:val>
                                        </p:tav>
                                      </p:tavLst>
                                    </p:anim>
                                    <p:anim calcmode="lin" valueType="num">
                                      <p:cBhvr>
                                        <p:cTn id="50" dur="500" fill="hold"/>
                                        <p:tgtEl>
                                          <p:spTgt spid="31"/>
                                        </p:tgtEl>
                                        <p:attrNameLst>
                                          <p:attrName>ppt_h</p:attrName>
                                        </p:attrNameLst>
                                      </p:cBhvr>
                                      <p:tavLst>
                                        <p:tav tm="0">
                                          <p:val>
                                            <p:strVal val="#ppt_h*0.01"/>
                                          </p:val>
                                        </p:tav>
                                        <p:tav tm="100000">
                                          <p:val>
                                            <p:strVal val="#ppt_h"/>
                                          </p:val>
                                        </p:tav>
                                      </p:tavLst>
                                    </p:anim>
                                    <p:anim calcmode="lin" valueType="num">
                                      <p:cBhvr>
                                        <p:cTn id="51" dur="500" fill="hold"/>
                                        <p:tgtEl>
                                          <p:spTgt spid="31"/>
                                        </p:tgtEl>
                                        <p:attrNameLst>
                                          <p:attrName>ppt_x</p:attrName>
                                        </p:attrNameLst>
                                      </p:cBhvr>
                                      <p:tavLst>
                                        <p:tav tm="0">
                                          <p:val>
                                            <p:strVal val="#ppt_x"/>
                                          </p:val>
                                        </p:tav>
                                        <p:tav tm="100000">
                                          <p:val>
                                            <p:strVal val="#ppt_x"/>
                                          </p:val>
                                        </p:tav>
                                      </p:tavLst>
                                    </p:anim>
                                    <p:anim calcmode="lin" valueType="num">
                                      <p:cBhvr>
                                        <p:cTn id="52" dur="500" fill="hold"/>
                                        <p:tgtEl>
                                          <p:spTgt spid="31"/>
                                        </p:tgtEl>
                                        <p:attrNameLst>
                                          <p:attrName>ppt_y</p:attrName>
                                        </p:attrNameLst>
                                      </p:cBhvr>
                                      <p:tavLst>
                                        <p:tav tm="0">
                                          <p:val>
                                            <p:strVal val="#ppt_h+1"/>
                                          </p:val>
                                        </p:tav>
                                        <p:tav tm="100000">
                                          <p:val>
                                            <p:strVal val="#ppt_y"/>
                                          </p:val>
                                        </p:tav>
                                      </p:tavLst>
                                    </p:anim>
                                    <p:animEffect transition="in" filter="fade">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nodeType="click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checkerboard(across)">
                                      <p:cBhvr>
                                        <p:cTn id="58" dur="500"/>
                                        <p:tgtEl>
                                          <p:spTgt spid="32"/>
                                        </p:tgtEl>
                                      </p:cBhvr>
                                    </p:animEffect>
                                  </p:childTnLst>
                                </p:cTn>
                              </p:par>
                            </p:childTnLst>
                          </p:cTn>
                        </p:par>
                        <p:par>
                          <p:cTn id="59" fill="hold">
                            <p:stCondLst>
                              <p:cond delay="500"/>
                            </p:stCondLst>
                            <p:childTnLst>
                              <p:par>
                                <p:cTn id="60" presetID="18" presetClass="entr" presetSubtype="3"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strips(upRight)">
                                      <p:cBhvr>
                                        <p:cTn id="62" dur="500"/>
                                        <p:tgtEl>
                                          <p:spTgt spid="11"/>
                                        </p:tgtEl>
                                      </p:cBhvr>
                                    </p:animEffect>
                                  </p:childTnLst>
                                </p:cTn>
                              </p:par>
                            </p:childTnLst>
                          </p:cTn>
                        </p:par>
                        <p:par>
                          <p:cTn id="63" fill="hold">
                            <p:stCondLst>
                              <p:cond delay="1000"/>
                            </p:stCondLst>
                            <p:childTnLst>
                              <p:par>
                                <p:cTn id="64" presetID="55"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500" fill="hold"/>
                                        <p:tgtEl>
                                          <p:spTgt spid="13"/>
                                        </p:tgtEl>
                                        <p:attrNameLst>
                                          <p:attrName>ppt_w</p:attrName>
                                        </p:attrNameLst>
                                      </p:cBhvr>
                                      <p:tavLst>
                                        <p:tav tm="0">
                                          <p:val>
                                            <p:strVal val="#ppt_w*0.70"/>
                                          </p:val>
                                        </p:tav>
                                        <p:tav tm="100000">
                                          <p:val>
                                            <p:strVal val="#ppt_w"/>
                                          </p:val>
                                        </p:tav>
                                      </p:tavLst>
                                    </p:anim>
                                    <p:anim calcmode="lin" valueType="num">
                                      <p:cBhvr>
                                        <p:cTn id="67" dur="500" fill="hold"/>
                                        <p:tgtEl>
                                          <p:spTgt spid="13"/>
                                        </p:tgtEl>
                                        <p:attrNameLst>
                                          <p:attrName>ppt_h</p:attrName>
                                        </p:attrNameLst>
                                      </p:cBhvr>
                                      <p:tavLst>
                                        <p:tav tm="0">
                                          <p:val>
                                            <p:strVal val="#ppt_h"/>
                                          </p:val>
                                        </p:tav>
                                        <p:tav tm="100000">
                                          <p:val>
                                            <p:strVal val="#ppt_h"/>
                                          </p:val>
                                        </p:tav>
                                      </p:tavLst>
                                    </p:anim>
                                    <p:animEffect transition="in" filter="fade">
                                      <p:cBhvr>
                                        <p:cTn id="68" dur="500"/>
                                        <p:tgtEl>
                                          <p:spTgt spid="13"/>
                                        </p:tgtEl>
                                      </p:cBhvr>
                                    </p:animEffect>
                                  </p:childTnLst>
                                </p:cTn>
                              </p:par>
                              <p:par>
                                <p:cTn id="69" presetID="55" presetClass="entr" presetSubtype="0" fill="hold" grpId="0" nodeType="withEffect">
                                  <p:stCondLst>
                                    <p:cond delay="0"/>
                                  </p:stCondLst>
                                  <p:childTnLst>
                                    <p:set>
                                      <p:cBhvr>
                                        <p:cTn id="70" dur="1" fill="hold">
                                          <p:stCondLst>
                                            <p:cond delay="0"/>
                                          </p:stCondLst>
                                        </p:cTn>
                                        <p:tgtEl>
                                          <p:spTgt spid="3"/>
                                        </p:tgtEl>
                                        <p:attrNameLst>
                                          <p:attrName>style.visibility</p:attrName>
                                        </p:attrNameLst>
                                      </p:cBhvr>
                                      <p:to>
                                        <p:strVal val="visible"/>
                                      </p:to>
                                    </p:set>
                                    <p:anim calcmode="lin" valueType="num">
                                      <p:cBhvr>
                                        <p:cTn id="71" dur="500" fill="hold"/>
                                        <p:tgtEl>
                                          <p:spTgt spid="3"/>
                                        </p:tgtEl>
                                        <p:attrNameLst>
                                          <p:attrName>ppt_w</p:attrName>
                                        </p:attrNameLst>
                                      </p:cBhvr>
                                      <p:tavLst>
                                        <p:tav tm="0">
                                          <p:val>
                                            <p:strVal val="#ppt_w*0.70"/>
                                          </p:val>
                                        </p:tav>
                                        <p:tav tm="100000">
                                          <p:val>
                                            <p:strVal val="#ppt_w"/>
                                          </p:val>
                                        </p:tav>
                                      </p:tavLst>
                                    </p:anim>
                                    <p:anim calcmode="lin" valueType="num">
                                      <p:cBhvr>
                                        <p:cTn id="72" dur="500" fill="hold"/>
                                        <p:tgtEl>
                                          <p:spTgt spid="3"/>
                                        </p:tgtEl>
                                        <p:attrNameLst>
                                          <p:attrName>ppt_h</p:attrName>
                                        </p:attrNameLst>
                                      </p:cBhvr>
                                      <p:tavLst>
                                        <p:tav tm="0">
                                          <p:val>
                                            <p:strVal val="#ppt_h"/>
                                          </p:val>
                                        </p:tav>
                                        <p:tav tm="100000">
                                          <p:val>
                                            <p:strVal val="#ppt_h"/>
                                          </p:val>
                                        </p:tav>
                                      </p:tavLst>
                                    </p:anim>
                                    <p:animEffect transition="in" filter="fade">
                                      <p:cBhvr>
                                        <p:cTn id="73" dur="500"/>
                                        <p:tgtEl>
                                          <p:spTgt spid="3"/>
                                        </p:tgtEl>
                                      </p:cBhvr>
                                    </p:animEffect>
                                  </p:childTnLst>
                                </p:cTn>
                              </p:par>
                              <p:par>
                                <p:cTn id="74" presetID="55" presetClass="entr" presetSubtype="0" fill="hold" grpId="0" nodeType="withEffect">
                                  <p:stCondLst>
                                    <p:cond delay="0"/>
                                  </p:stCondLst>
                                  <p:childTnLst>
                                    <p:set>
                                      <p:cBhvr>
                                        <p:cTn id="75" dur="1" fill="hold">
                                          <p:stCondLst>
                                            <p:cond delay="0"/>
                                          </p:stCondLst>
                                        </p:cTn>
                                        <p:tgtEl>
                                          <p:spTgt spid="4"/>
                                        </p:tgtEl>
                                        <p:attrNameLst>
                                          <p:attrName>style.visibility</p:attrName>
                                        </p:attrNameLst>
                                      </p:cBhvr>
                                      <p:to>
                                        <p:strVal val="visible"/>
                                      </p:to>
                                    </p:set>
                                    <p:anim calcmode="lin" valueType="num">
                                      <p:cBhvr>
                                        <p:cTn id="76" dur="500" fill="hold"/>
                                        <p:tgtEl>
                                          <p:spTgt spid="4"/>
                                        </p:tgtEl>
                                        <p:attrNameLst>
                                          <p:attrName>ppt_w</p:attrName>
                                        </p:attrNameLst>
                                      </p:cBhvr>
                                      <p:tavLst>
                                        <p:tav tm="0">
                                          <p:val>
                                            <p:strVal val="#ppt_w*0.70"/>
                                          </p:val>
                                        </p:tav>
                                        <p:tav tm="100000">
                                          <p:val>
                                            <p:strVal val="#ppt_w"/>
                                          </p:val>
                                        </p:tav>
                                      </p:tavLst>
                                    </p:anim>
                                    <p:anim calcmode="lin" valueType="num">
                                      <p:cBhvr>
                                        <p:cTn id="77" dur="500" fill="hold"/>
                                        <p:tgtEl>
                                          <p:spTgt spid="4"/>
                                        </p:tgtEl>
                                        <p:attrNameLst>
                                          <p:attrName>ppt_h</p:attrName>
                                        </p:attrNameLst>
                                      </p:cBhvr>
                                      <p:tavLst>
                                        <p:tav tm="0">
                                          <p:val>
                                            <p:strVal val="#ppt_h"/>
                                          </p:val>
                                        </p:tav>
                                        <p:tav tm="100000">
                                          <p:val>
                                            <p:strVal val="#ppt_h"/>
                                          </p:val>
                                        </p:tav>
                                      </p:tavLst>
                                    </p:anim>
                                    <p:animEffect transition="in" filter="fade">
                                      <p:cBhvr>
                                        <p:cTn id="78" dur="500"/>
                                        <p:tgtEl>
                                          <p:spTgt spid="4"/>
                                        </p:tgtEl>
                                      </p:cBhvr>
                                    </p:animEffect>
                                  </p:childTnLst>
                                </p:cTn>
                              </p:par>
                              <p:par>
                                <p:cTn id="79" presetID="55" presetClass="entr" presetSubtype="0" fill="hold" grpId="0" nodeType="withEffect">
                                  <p:stCondLst>
                                    <p:cond delay="0"/>
                                  </p:stCondLst>
                                  <p:childTnLst>
                                    <p:set>
                                      <p:cBhvr>
                                        <p:cTn id="80" dur="1" fill="hold">
                                          <p:stCondLst>
                                            <p:cond delay="0"/>
                                          </p:stCondLst>
                                        </p:cTn>
                                        <p:tgtEl>
                                          <p:spTgt spid="5"/>
                                        </p:tgtEl>
                                        <p:attrNameLst>
                                          <p:attrName>style.visibility</p:attrName>
                                        </p:attrNameLst>
                                      </p:cBhvr>
                                      <p:to>
                                        <p:strVal val="visible"/>
                                      </p:to>
                                    </p:set>
                                    <p:anim calcmode="lin" valueType="num">
                                      <p:cBhvr>
                                        <p:cTn id="81" dur="500" fill="hold"/>
                                        <p:tgtEl>
                                          <p:spTgt spid="5"/>
                                        </p:tgtEl>
                                        <p:attrNameLst>
                                          <p:attrName>ppt_w</p:attrName>
                                        </p:attrNameLst>
                                      </p:cBhvr>
                                      <p:tavLst>
                                        <p:tav tm="0">
                                          <p:val>
                                            <p:strVal val="#ppt_w*0.70"/>
                                          </p:val>
                                        </p:tav>
                                        <p:tav tm="100000">
                                          <p:val>
                                            <p:strVal val="#ppt_w"/>
                                          </p:val>
                                        </p:tav>
                                      </p:tavLst>
                                    </p:anim>
                                    <p:anim calcmode="lin" valueType="num">
                                      <p:cBhvr>
                                        <p:cTn id="82" dur="500" fill="hold"/>
                                        <p:tgtEl>
                                          <p:spTgt spid="5"/>
                                        </p:tgtEl>
                                        <p:attrNameLst>
                                          <p:attrName>ppt_h</p:attrName>
                                        </p:attrNameLst>
                                      </p:cBhvr>
                                      <p:tavLst>
                                        <p:tav tm="0">
                                          <p:val>
                                            <p:strVal val="#ppt_h"/>
                                          </p:val>
                                        </p:tav>
                                        <p:tav tm="100000">
                                          <p:val>
                                            <p:strVal val="#ppt_h"/>
                                          </p:val>
                                        </p:tav>
                                      </p:tavLst>
                                    </p:anim>
                                    <p:animEffect transition="in" filter="fade">
                                      <p:cBhvr>
                                        <p:cTn id="83" dur="500"/>
                                        <p:tgtEl>
                                          <p:spTgt spid="5"/>
                                        </p:tgtEl>
                                      </p:cBhvr>
                                    </p:animEffect>
                                  </p:childTnLst>
                                </p:cTn>
                              </p:par>
                              <p:par>
                                <p:cTn id="84" presetID="55" presetClass="entr" presetSubtype="0" fill="hold" grpId="0" nodeType="withEffect">
                                  <p:stCondLst>
                                    <p:cond delay="0"/>
                                  </p:stCondLst>
                                  <p:childTnLst>
                                    <p:set>
                                      <p:cBhvr>
                                        <p:cTn id="85" dur="1" fill="hold">
                                          <p:stCondLst>
                                            <p:cond delay="0"/>
                                          </p:stCondLst>
                                        </p:cTn>
                                        <p:tgtEl>
                                          <p:spTgt spid="6"/>
                                        </p:tgtEl>
                                        <p:attrNameLst>
                                          <p:attrName>style.visibility</p:attrName>
                                        </p:attrNameLst>
                                      </p:cBhvr>
                                      <p:to>
                                        <p:strVal val="visible"/>
                                      </p:to>
                                    </p:set>
                                    <p:anim calcmode="lin" valueType="num">
                                      <p:cBhvr>
                                        <p:cTn id="86" dur="500" fill="hold"/>
                                        <p:tgtEl>
                                          <p:spTgt spid="6"/>
                                        </p:tgtEl>
                                        <p:attrNameLst>
                                          <p:attrName>ppt_w</p:attrName>
                                        </p:attrNameLst>
                                      </p:cBhvr>
                                      <p:tavLst>
                                        <p:tav tm="0">
                                          <p:val>
                                            <p:strVal val="#ppt_w*0.70"/>
                                          </p:val>
                                        </p:tav>
                                        <p:tav tm="100000">
                                          <p:val>
                                            <p:strVal val="#ppt_w"/>
                                          </p:val>
                                        </p:tav>
                                      </p:tavLst>
                                    </p:anim>
                                    <p:anim calcmode="lin" valueType="num">
                                      <p:cBhvr>
                                        <p:cTn id="87" dur="500" fill="hold"/>
                                        <p:tgtEl>
                                          <p:spTgt spid="6"/>
                                        </p:tgtEl>
                                        <p:attrNameLst>
                                          <p:attrName>ppt_h</p:attrName>
                                        </p:attrNameLst>
                                      </p:cBhvr>
                                      <p:tavLst>
                                        <p:tav tm="0">
                                          <p:val>
                                            <p:strVal val="#ppt_h"/>
                                          </p:val>
                                        </p:tav>
                                        <p:tav tm="100000">
                                          <p:val>
                                            <p:strVal val="#ppt_h"/>
                                          </p:val>
                                        </p:tav>
                                      </p:tavLst>
                                    </p:anim>
                                    <p:animEffect transition="in" filter="fade">
                                      <p:cBhvr>
                                        <p:cTn id="88" dur="500"/>
                                        <p:tgtEl>
                                          <p:spTgt spid="6"/>
                                        </p:tgtEl>
                                      </p:cBhvr>
                                    </p:animEffect>
                                  </p:childTnLst>
                                </p:cTn>
                              </p:par>
                              <p:par>
                                <p:cTn id="89" presetID="17" presetClass="entr" presetSubtype="1" fill="hold" grpId="0" nodeType="withEffect">
                                  <p:stCondLst>
                                    <p:cond delay="0"/>
                                  </p:stCondLst>
                                  <p:childTnLst>
                                    <p:set>
                                      <p:cBhvr>
                                        <p:cTn id="90" dur="1" fill="hold">
                                          <p:stCondLst>
                                            <p:cond delay="0"/>
                                          </p:stCondLst>
                                        </p:cTn>
                                        <p:tgtEl>
                                          <p:spTgt spid="7"/>
                                        </p:tgtEl>
                                        <p:attrNameLst>
                                          <p:attrName>style.visibility</p:attrName>
                                        </p:attrNameLst>
                                      </p:cBhvr>
                                      <p:to>
                                        <p:strVal val="visible"/>
                                      </p:to>
                                    </p:set>
                                    <p:anim calcmode="lin" valueType="num">
                                      <p:cBhvr>
                                        <p:cTn id="91" dur="500" fill="hold"/>
                                        <p:tgtEl>
                                          <p:spTgt spid="7"/>
                                        </p:tgtEl>
                                        <p:attrNameLst>
                                          <p:attrName>ppt_x</p:attrName>
                                        </p:attrNameLst>
                                      </p:cBhvr>
                                      <p:tavLst>
                                        <p:tav tm="0">
                                          <p:val>
                                            <p:strVal val="#ppt_x"/>
                                          </p:val>
                                        </p:tav>
                                        <p:tav tm="100000">
                                          <p:val>
                                            <p:strVal val="#ppt_x"/>
                                          </p:val>
                                        </p:tav>
                                      </p:tavLst>
                                    </p:anim>
                                    <p:anim calcmode="lin" valueType="num">
                                      <p:cBhvr>
                                        <p:cTn id="92" dur="500" fill="hold"/>
                                        <p:tgtEl>
                                          <p:spTgt spid="7"/>
                                        </p:tgtEl>
                                        <p:attrNameLst>
                                          <p:attrName>ppt_y</p:attrName>
                                        </p:attrNameLst>
                                      </p:cBhvr>
                                      <p:tavLst>
                                        <p:tav tm="0">
                                          <p:val>
                                            <p:strVal val="#ppt_y-#ppt_h/2"/>
                                          </p:val>
                                        </p:tav>
                                        <p:tav tm="100000">
                                          <p:val>
                                            <p:strVal val="#ppt_y"/>
                                          </p:val>
                                        </p:tav>
                                      </p:tavLst>
                                    </p:anim>
                                    <p:anim calcmode="lin" valueType="num">
                                      <p:cBhvr>
                                        <p:cTn id="93" dur="500" fill="hold"/>
                                        <p:tgtEl>
                                          <p:spTgt spid="7"/>
                                        </p:tgtEl>
                                        <p:attrNameLst>
                                          <p:attrName>ppt_w</p:attrName>
                                        </p:attrNameLst>
                                      </p:cBhvr>
                                      <p:tavLst>
                                        <p:tav tm="0">
                                          <p:val>
                                            <p:strVal val="#ppt_w"/>
                                          </p:val>
                                        </p:tav>
                                        <p:tav tm="100000">
                                          <p:val>
                                            <p:strVal val="#ppt_w"/>
                                          </p:val>
                                        </p:tav>
                                      </p:tavLst>
                                    </p:anim>
                                    <p:anim calcmode="lin" valueType="num">
                                      <p:cBhvr>
                                        <p:cTn id="94" dur="500" fill="hold"/>
                                        <p:tgtEl>
                                          <p:spTgt spid="7"/>
                                        </p:tgtEl>
                                        <p:attrNameLst>
                                          <p:attrName>ppt_h</p:attrName>
                                        </p:attrNameLst>
                                      </p:cBhvr>
                                      <p:tavLst>
                                        <p:tav tm="0">
                                          <p:val>
                                            <p:fltVal val="0"/>
                                          </p:val>
                                        </p:tav>
                                        <p:tav tm="100000">
                                          <p:val>
                                            <p:strVal val="#ppt_h"/>
                                          </p:val>
                                        </p:tav>
                                      </p:tavLst>
                                    </p:anim>
                                  </p:childTnLst>
                                </p:cTn>
                              </p:par>
                              <p:par>
                                <p:cTn id="95" presetID="17" presetClass="entr" presetSubtype="1" fill="hold" grpId="0" nodeType="withEffect">
                                  <p:stCondLst>
                                    <p:cond delay="0"/>
                                  </p:stCondLst>
                                  <p:childTnLst>
                                    <p:set>
                                      <p:cBhvr>
                                        <p:cTn id="96" dur="1" fill="hold">
                                          <p:stCondLst>
                                            <p:cond delay="0"/>
                                          </p:stCondLst>
                                        </p:cTn>
                                        <p:tgtEl>
                                          <p:spTgt spid="8"/>
                                        </p:tgtEl>
                                        <p:attrNameLst>
                                          <p:attrName>style.visibility</p:attrName>
                                        </p:attrNameLst>
                                      </p:cBhvr>
                                      <p:to>
                                        <p:strVal val="visible"/>
                                      </p:to>
                                    </p:set>
                                    <p:anim calcmode="lin" valueType="num">
                                      <p:cBhvr>
                                        <p:cTn id="97" dur="500" fill="hold"/>
                                        <p:tgtEl>
                                          <p:spTgt spid="8"/>
                                        </p:tgtEl>
                                        <p:attrNameLst>
                                          <p:attrName>ppt_x</p:attrName>
                                        </p:attrNameLst>
                                      </p:cBhvr>
                                      <p:tavLst>
                                        <p:tav tm="0">
                                          <p:val>
                                            <p:strVal val="#ppt_x"/>
                                          </p:val>
                                        </p:tav>
                                        <p:tav tm="100000">
                                          <p:val>
                                            <p:strVal val="#ppt_x"/>
                                          </p:val>
                                        </p:tav>
                                      </p:tavLst>
                                    </p:anim>
                                    <p:anim calcmode="lin" valueType="num">
                                      <p:cBhvr>
                                        <p:cTn id="98" dur="500" fill="hold"/>
                                        <p:tgtEl>
                                          <p:spTgt spid="8"/>
                                        </p:tgtEl>
                                        <p:attrNameLst>
                                          <p:attrName>ppt_y</p:attrName>
                                        </p:attrNameLst>
                                      </p:cBhvr>
                                      <p:tavLst>
                                        <p:tav tm="0">
                                          <p:val>
                                            <p:strVal val="#ppt_y-#ppt_h/2"/>
                                          </p:val>
                                        </p:tav>
                                        <p:tav tm="100000">
                                          <p:val>
                                            <p:strVal val="#ppt_y"/>
                                          </p:val>
                                        </p:tav>
                                      </p:tavLst>
                                    </p:anim>
                                    <p:anim calcmode="lin" valueType="num">
                                      <p:cBhvr>
                                        <p:cTn id="99" dur="500" fill="hold"/>
                                        <p:tgtEl>
                                          <p:spTgt spid="8"/>
                                        </p:tgtEl>
                                        <p:attrNameLst>
                                          <p:attrName>ppt_w</p:attrName>
                                        </p:attrNameLst>
                                      </p:cBhvr>
                                      <p:tavLst>
                                        <p:tav tm="0">
                                          <p:val>
                                            <p:strVal val="#ppt_w"/>
                                          </p:val>
                                        </p:tav>
                                        <p:tav tm="100000">
                                          <p:val>
                                            <p:strVal val="#ppt_w"/>
                                          </p:val>
                                        </p:tav>
                                      </p:tavLst>
                                    </p:anim>
                                    <p:anim calcmode="lin" valueType="num">
                                      <p:cBhvr>
                                        <p:cTn id="100" dur="500" fill="hold"/>
                                        <p:tgtEl>
                                          <p:spTgt spid="8"/>
                                        </p:tgtEl>
                                        <p:attrNameLst>
                                          <p:attrName>ppt_h</p:attrName>
                                        </p:attrNameLst>
                                      </p:cBhvr>
                                      <p:tavLst>
                                        <p:tav tm="0">
                                          <p:val>
                                            <p:fltVal val="0"/>
                                          </p:val>
                                        </p:tav>
                                        <p:tav tm="100000">
                                          <p:val>
                                            <p:strVal val="#ppt_h"/>
                                          </p:val>
                                        </p:tav>
                                      </p:tavLst>
                                    </p:anim>
                                  </p:childTnLst>
                                </p:cTn>
                              </p:par>
                              <p:par>
                                <p:cTn id="101" presetID="17" presetClass="entr" presetSubtype="1" fill="hold" grpId="0" nodeType="withEffect">
                                  <p:stCondLst>
                                    <p:cond delay="0"/>
                                  </p:stCondLst>
                                  <p:childTnLst>
                                    <p:set>
                                      <p:cBhvr>
                                        <p:cTn id="102" dur="1" fill="hold">
                                          <p:stCondLst>
                                            <p:cond delay="0"/>
                                          </p:stCondLst>
                                        </p:cTn>
                                        <p:tgtEl>
                                          <p:spTgt spid="9"/>
                                        </p:tgtEl>
                                        <p:attrNameLst>
                                          <p:attrName>style.visibility</p:attrName>
                                        </p:attrNameLst>
                                      </p:cBhvr>
                                      <p:to>
                                        <p:strVal val="visible"/>
                                      </p:to>
                                    </p:set>
                                    <p:anim calcmode="lin" valueType="num">
                                      <p:cBhvr>
                                        <p:cTn id="103" dur="500" fill="hold"/>
                                        <p:tgtEl>
                                          <p:spTgt spid="9"/>
                                        </p:tgtEl>
                                        <p:attrNameLst>
                                          <p:attrName>ppt_x</p:attrName>
                                        </p:attrNameLst>
                                      </p:cBhvr>
                                      <p:tavLst>
                                        <p:tav tm="0">
                                          <p:val>
                                            <p:strVal val="#ppt_x"/>
                                          </p:val>
                                        </p:tav>
                                        <p:tav tm="100000">
                                          <p:val>
                                            <p:strVal val="#ppt_x"/>
                                          </p:val>
                                        </p:tav>
                                      </p:tavLst>
                                    </p:anim>
                                    <p:anim calcmode="lin" valueType="num">
                                      <p:cBhvr>
                                        <p:cTn id="104" dur="500" fill="hold"/>
                                        <p:tgtEl>
                                          <p:spTgt spid="9"/>
                                        </p:tgtEl>
                                        <p:attrNameLst>
                                          <p:attrName>ppt_y</p:attrName>
                                        </p:attrNameLst>
                                      </p:cBhvr>
                                      <p:tavLst>
                                        <p:tav tm="0">
                                          <p:val>
                                            <p:strVal val="#ppt_y-#ppt_h/2"/>
                                          </p:val>
                                        </p:tav>
                                        <p:tav tm="100000">
                                          <p:val>
                                            <p:strVal val="#ppt_y"/>
                                          </p:val>
                                        </p:tav>
                                      </p:tavLst>
                                    </p:anim>
                                    <p:anim calcmode="lin" valueType="num">
                                      <p:cBhvr>
                                        <p:cTn id="105" dur="500" fill="hold"/>
                                        <p:tgtEl>
                                          <p:spTgt spid="9"/>
                                        </p:tgtEl>
                                        <p:attrNameLst>
                                          <p:attrName>ppt_w</p:attrName>
                                        </p:attrNameLst>
                                      </p:cBhvr>
                                      <p:tavLst>
                                        <p:tav tm="0">
                                          <p:val>
                                            <p:strVal val="#ppt_w"/>
                                          </p:val>
                                        </p:tav>
                                        <p:tav tm="100000">
                                          <p:val>
                                            <p:strVal val="#ppt_w"/>
                                          </p:val>
                                        </p:tav>
                                      </p:tavLst>
                                    </p:anim>
                                    <p:anim calcmode="lin" valueType="num">
                                      <p:cBhvr>
                                        <p:cTn id="106" dur="500" fill="hold"/>
                                        <p:tgtEl>
                                          <p:spTgt spid="9"/>
                                        </p:tgtEl>
                                        <p:attrNameLst>
                                          <p:attrName>ppt_h</p:attrName>
                                        </p:attrNameLst>
                                      </p:cBhvr>
                                      <p:tavLst>
                                        <p:tav tm="0">
                                          <p:val>
                                            <p:fltVal val="0"/>
                                          </p:val>
                                        </p:tav>
                                        <p:tav tm="100000">
                                          <p:val>
                                            <p:strVal val="#ppt_h"/>
                                          </p:val>
                                        </p:tav>
                                      </p:tavLst>
                                    </p:anim>
                                  </p:childTnLst>
                                </p:cTn>
                              </p:par>
                              <p:par>
                                <p:cTn id="107" presetID="17" presetClass="entr" presetSubtype="1" fill="hold" grpId="0" nodeType="withEffect">
                                  <p:stCondLst>
                                    <p:cond delay="0"/>
                                  </p:stCondLst>
                                  <p:childTnLst>
                                    <p:set>
                                      <p:cBhvr>
                                        <p:cTn id="108" dur="1" fill="hold">
                                          <p:stCondLst>
                                            <p:cond delay="0"/>
                                          </p:stCondLst>
                                        </p:cTn>
                                        <p:tgtEl>
                                          <p:spTgt spid="10"/>
                                        </p:tgtEl>
                                        <p:attrNameLst>
                                          <p:attrName>style.visibility</p:attrName>
                                        </p:attrNameLst>
                                      </p:cBhvr>
                                      <p:to>
                                        <p:strVal val="visible"/>
                                      </p:to>
                                    </p:set>
                                    <p:anim calcmode="lin" valueType="num">
                                      <p:cBhvr>
                                        <p:cTn id="109" dur="500" fill="hold"/>
                                        <p:tgtEl>
                                          <p:spTgt spid="10"/>
                                        </p:tgtEl>
                                        <p:attrNameLst>
                                          <p:attrName>ppt_x</p:attrName>
                                        </p:attrNameLst>
                                      </p:cBhvr>
                                      <p:tavLst>
                                        <p:tav tm="0">
                                          <p:val>
                                            <p:strVal val="#ppt_x"/>
                                          </p:val>
                                        </p:tav>
                                        <p:tav tm="100000">
                                          <p:val>
                                            <p:strVal val="#ppt_x"/>
                                          </p:val>
                                        </p:tav>
                                      </p:tavLst>
                                    </p:anim>
                                    <p:anim calcmode="lin" valueType="num">
                                      <p:cBhvr>
                                        <p:cTn id="110" dur="500" fill="hold"/>
                                        <p:tgtEl>
                                          <p:spTgt spid="10"/>
                                        </p:tgtEl>
                                        <p:attrNameLst>
                                          <p:attrName>ppt_y</p:attrName>
                                        </p:attrNameLst>
                                      </p:cBhvr>
                                      <p:tavLst>
                                        <p:tav tm="0">
                                          <p:val>
                                            <p:strVal val="#ppt_y-#ppt_h/2"/>
                                          </p:val>
                                        </p:tav>
                                        <p:tav tm="100000">
                                          <p:val>
                                            <p:strVal val="#ppt_y"/>
                                          </p:val>
                                        </p:tav>
                                      </p:tavLst>
                                    </p:anim>
                                    <p:anim calcmode="lin" valueType="num">
                                      <p:cBhvr>
                                        <p:cTn id="111" dur="500" fill="hold"/>
                                        <p:tgtEl>
                                          <p:spTgt spid="10"/>
                                        </p:tgtEl>
                                        <p:attrNameLst>
                                          <p:attrName>ppt_w</p:attrName>
                                        </p:attrNameLst>
                                      </p:cBhvr>
                                      <p:tavLst>
                                        <p:tav tm="0">
                                          <p:val>
                                            <p:strVal val="#ppt_w"/>
                                          </p:val>
                                        </p:tav>
                                        <p:tav tm="100000">
                                          <p:val>
                                            <p:strVal val="#ppt_w"/>
                                          </p:val>
                                        </p:tav>
                                      </p:tavLst>
                                    </p:anim>
                                    <p:anim calcmode="lin" valueType="num">
                                      <p:cBhvr>
                                        <p:cTn id="112"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animBg="1"/>
      <p:bldP spid="19" grpId="0"/>
      <p:bldP spid="25" grpId="0"/>
      <p:bldP spid="31"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第六季授课要点</a:t>
            </a:r>
          </a:p>
        </p:txBody>
      </p:sp>
      <p:sp>
        <p:nvSpPr>
          <p:cNvPr id="3" name="内容占位符 2"/>
          <p:cNvSpPr>
            <a:spLocks noGrp="1"/>
          </p:cNvSpPr>
          <p:nvPr>
            <p:ph idx="1"/>
          </p:nvPr>
        </p:nvSpPr>
        <p:spPr>
          <a:xfrm>
            <a:off x="642910" y="1571612"/>
            <a:ext cx="7329510" cy="2295527"/>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认识平衡计分卡</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认识综合评价企业绩效的方法</a:t>
            </a:r>
          </a:p>
        </p:txBody>
      </p:sp>
    </p:spTree>
    <p:custDataLst>
      <p:tags r:id="rId1"/>
    </p:custDataLst>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第六季学生练习</a:t>
            </a:r>
          </a:p>
        </p:txBody>
      </p:sp>
      <p:sp>
        <p:nvSpPr>
          <p:cNvPr id="3" name="内容占位符 2"/>
          <p:cNvSpPr>
            <a:spLocks noGrp="1"/>
          </p:cNvSpPr>
          <p:nvPr>
            <p:ph idx="1"/>
          </p:nvPr>
        </p:nvSpPr>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记录第六季主要经营数据</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记录公司经营绩效并分析</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记录公司本季市场营销情况</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确定并记录公司在各细分市场的竞争对手</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记录主要竞争对手在各细分市场的销售量及占有率</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公司各方面管理问题分析</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第六季小组讨论</a:t>
            </a:r>
          </a:p>
        </p:txBody>
      </p:sp>
      <p:sp>
        <p:nvSpPr>
          <p:cNvPr id="3" name="内容占位符 2"/>
          <p:cNvSpPr>
            <a:spLocks noGrp="1"/>
          </p:cNvSpPr>
          <p:nvPr>
            <p:ph idx="1"/>
          </p:nvPr>
        </p:nvSpPr>
        <p:spPr>
          <a:xfrm>
            <a:off x="642910" y="1428736"/>
            <a:ext cx="7329510" cy="4879975"/>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总结本季度经营情况，制定下季经营策略</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思考题：</a:t>
            </a:r>
            <a:endParaRPr lang="en-US" altLang="zh-CN" sz="28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分析不同产品给公司带来的利润情况，如何提升盈利能力？</a:t>
            </a:r>
          </a:p>
          <a:p>
            <a:pPr lvl="1">
              <a:lnSpc>
                <a:spcPct val="150000"/>
              </a:lnSpc>
              <a:buFont typeface="Wingdings" pitchFamily="2" charset="2"/>
              <a:buChar char="l"/>
            </a:pPr>
            <a:r>
              <a:rPr lang="zh-CN" altLang="en-US" sz="2400" dirty="0">
                <a:latin typeface="楷体_GB2312" pitchFamily="49" charset="-122"/>
                <a:ea typeface="楷体_GB2312" pitchFamily="49" charset="-122"/>
              </a:rPr>
              <a:t>如何对不同产品的投资回报进行分析？</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如何对竞争对手进行系统分析？</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针对竞争对手的变化如何进行战略调整？</a:t>
            </a:r>
          </a:p>
        </p:txBody>
      </p:sp>
    </p:spTree>
    <p:custDataLst>
      <p:tags r:id="rId1"/>
    </p:custDataLst>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第六季教师点评</a:t>
            </a:r>
          </a:p>
        </p:txBody>
      </p:sp>
      <p:sp>
        <p:nvSpPr>
          <p:cNvPr id="3" name="内容占位符 2"/>
          <p:cNvSpPr>
            <a:spLocks noGrp="1"/>
          </p:cNvSpPr>
          <p:nvPr>
            <p:ph idx="1"/>
          </p:nvPr>
        </p:nvSpPr>
        <p:spPr>
          <a:xfrm>
            <a:off x="785786" y="1643050"/>
            <a:ext cx="6972320" cy="2714644"/>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分析各公司市场综合表现</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分析各公司财务综合表现</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分析各公司的优劣势及改进策略</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第六季学生练习</a:t>
            </a:r>
          </a:p>
        </p:txBody>
      </p:sp>
      <p:sp>
        <p:nvSpPr>
          <p:cNvPr id="3" name="内容占位符 2"/>
          <p:cNvSpPr>
            <a:spLocks noGrp="1"/>
          </p:cNvSpPr>
          <p:nvPr>
            <p:ph idx="1"/>
          </p:nvPr>
        </p:nvSpPr>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记录第六季主要经营数据</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记录公司经营绩效并分析</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记录公司本季市场营销情况</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确定并记录公司在各细分市场的竞争对手</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记录主要竞争对手在各细分市场的销售量及占有率</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公司各方面管理问题分析</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第六季小组讨论</a:t>
            </a:r>
          </a:p>
        </p:txBody>
      </p:sp>
      <p:sp>
        <p:nvSpPr>
          <p:cNvPr id="3" name="内容占位符 2"/>
          <p:cNvSpPr>
            <a:spLocks noGrp="1"/>
          </p:cNvSpPr>
          <p:nvPr>
            <p:ph idx="1"/>
          </p:nvPr>
        </p:nvSpPr>
        <p:spPr>
          <a:xfrm>
            <a:off x="457200" y="1419225"/>
            <a:ext cx="8043890" cy="4879975"/>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总结本季度经营情况，制定下季经营策略</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思考题：</a:t>
            </a:r>
            <a:endParaRPr lang="en-US" altLang="zh-CN" sz="28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分析不同产品给公司带来的利润情况，如何提升盈利能力？</a:t>
            </a:r>
          </a:p>
          <a:p>
            <a:pPr lvl="1">
              <a:lnSpc>
                <a:spcPct val="150000"/>
              </a:lnSpc>
              <a:buFont typeface="Wingdings" pitchFamily="2" charset="2"/>
              <a:buChar char="l"/>
            </a:pPr>
            <a:r>
              <a:rPr lang="zh-CN" altLang="en-US" sz="2400" dirty="0">
                <a:latin typeface="楷体_GB2312" pitchFamily="49" charset="-122"/>
                <a:ea typeface="楷体_GB2312" pitchFamily="49" charset="-122"/>
              </a:rPr>
              <a:t>如何对不同产品的投资回报进行分析？</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如何对竞争对手进行系统分析？</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针对竞争对手的变化如何进行战略调整？</a:t>
            </a:r>
          </a:p>
        </p:txBody>
      </p:sp>
    </p:spTree>
    <p:custDataLst>
      <p:tags r:id="rId1"/>
    </p:custDataLst>
  </p:cSld>
  <p:clrMapOvr>
    <a:masterClrMapping/>
  </p:clrMapOv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第六季教师点评</a:t>
            </a:r>
          </a:p>
        </p:txBody>
      </p:sp>
      <p:sp>
        <p:nvSpPr>
          <p:cNvPr id="3" name="内容占位符 2"/>
          <p:cNvSpPr>
            <a:spLocks noGrp="1"/>
          </p:cNvSpPr>
          <p:nvPr>
            <p:ph idx="1"/>
          </p:nvPr>
        </p:nvSpPr>
        <p:spPr>
          <a:xfrm>
            <a:off x="785786" y="1643050"/>
            <a:ext cx="7258072" cy="3867163"/>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分析各公司市场综合表现</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分析各公司财务综合表现</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分析各公司的优劣势及改进策略</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第七季模拟经营实战</a:t>
            </a:r>
          </a:p>
        </p:txBody>
      </p:sp>
      <p:pic>
        <p:nvPicPr>
          <p:cNvPr id="51203" name="图片 4" descr="BD05451_.wmf"/>
          <p:cNvPicPr>
            <a:picLocks noChangeAspect="1"/>
          </p:cNvPicPr>
          <p:nvPr/>
        </p:nvPicPr>
        <p:blipFill>
          <a:blip r:embed="rId3" cstate="print"/>
          <a:srcRect/>
          <a:stretch>
            <a:fillRect/>
          </a:stretch>
        </p:blipFill>
        <p:spPr bwMode="auto">
          <a:xfrm>
            <a:off x="1428750" y="2071688"/>
            <a:ext cx="6346825" cy="3511550"/>
          </a:xfrm>
          <a:prstGeom prst="rect">
            <a:avLst/>
          </a:prstGeom>
          <a:noFill/>
          <a:ln w="9525">
            <a:noFill/>
            <a:miter lim="800000"/>
            <a:headEnd/>
            <a:tailEnd/>
          </a:ln>
        </p:spPr>
      </p:pic>
    </p:spTree>
    <p:custDataLst>
      <p:tags r:id="rId1"/>
    </p:custDataLst>
  </p:cSld>
  <p:clrMapOvr>
    <a:masterClrMapping/>
  </p:clrMapOvr>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第七季时间安排</a:t>
            </a:r>
          </a:p>
        </p:txBody>
      </p:sp>
      <p:sp>
        <p:nvSpPr>
          <p:cNvPr id="3" name="内容占位符 2"/>
          <p:cNvSpPr>
            <a:spLocks noGrp="1"/>
          </p:cNvSpPr>
          <p:nvPr>
            <p:ph idx="1"/>
          </p:nvPr>
        </p:nvSpPr>
        <p:spPr>
          <a:xfrm>
            <a:off x="642910" y="1428736"/>
            <a:ext cx="6829444" cy="4879975"/>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总体时间安排：</a:t>
            </a:r>
            <a:r>
              <a:rPr lang="en-US" altLang="zh-CN" sz="2800" dirty="0">
                <a:latin typeface="楷体_GB2312" pitchFamily="49" charset="-122"/>
                <a:ea typeface="楷体_GB2312" pitchFamily="49" charset="-122"/>
              </a:rPr>
              <a:t>2</a:t>
            </a:r>
            <a:r>
              <a:rPr lang="zh-CN" altLang="en-US" sz="2800" dirty="0">
                <a:latin typeface="楷体_GB2312" pitchFamily="49" charset="-122"/>
                <a:ea typeface="楷体_GB2312" pitchFamily="49" charset="-122"/>
              </a:rPr>
              <a:t>－</a:t>
            </a:r>
            <a:r>
              <a:rPr lang="en-US" altLang="zh-CN" sz="2800" dirty="0">
                <a:latin typeface="楷体_GB2312" pitchFamily="49" charset="-122"/>
                <a:ea typeface="楷体_GB2312" pitchFamily="49" charset="-122"/>
              </a:rPr>
              <a:t>3</a:t>
            </a:r>
            <a:r>
              <a:rPr lang="zh-CN" altLang="en-US" sz="2800" dirty="0">
                <a:latin typeface="楷体_GB2312" pitchFamily="49" charset="-122"/>
                <a:ea typeface="楷体_GB2312" pitchFamily="49" charset="-122"/>
              </a:rPr>
              <a:t>小时</a:t>
            </a:r>
            <a:endParaRPr lang="en-US" altLang="zh-CN" sz="28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知识讲解，</a:t>
            </a:r>
            <a:r>
              <a:rPr lang="en-US" altLang="zh-CN" sz="2400" dirty="0">
                <a:latin typeface="楷体_GB2312" pitchFamily="49" charset="-122"/>
                <a:ea typeface="楷体_GB2312" pitchFamily="49" charset="-122"/>
              </a:rPr>
              <a:t>30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经营会议，</a:t>
            </a:r>
            <a:r>
              <a:rPr lang="en-US" altLang="zh-CN" sz="2400" dirty="0">
                <a:latin typeface="楷体_GB2312" pitchFamily="49" charset="-122"/>
                <a:ea typeface="楷体_GB2312" pitchFamily="49" charset="-122"/>
              </a:rPr>
              <a:t>30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模拟实战，</a:t>
            </a:r>
            <a:r>
              <a:rPr lang="en-US" altLang="zh-CN" sz="2400" dirty="0">
                <a:latin typeface="楷体_GB2312" pitchFamily="49" charset="-122"/>
                <a:ea typeface="楷体_GB2312" pitchFamily="49" charset="-122"/>
              </a:rPr>
              <a:t>60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讨论总结，</a:t>
            </a:r>
            <a:r>
              <a:rPr lang="en-US" altLang="zh-CN" sz="2400" dirty="0">
                <a:latin typeface="楷体_GB2312" pitchFamily="49" charset="-122"/>
                <a:ea typeface="楷体_GB2312" pitchFamily="49" charset="-122"/>
              </a:rPr>
              <a:t>30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分析点评，</a:t>
            </a:r>
            <a:r>
              <a:rPr lang="en-US" altLang="zh-CN" sz="2400" dirty="0">
                <a:latin typeface="楷体_GB2312" pitchFamily="49" charset="-122"/>
                <a:ea typeface="楷体_GB2312" pitchFamily="49" charset="-122"/>
              </a:rPr>
              <a:t>30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重点在于改进管理细节，提升绩效</a:t>
            </a:r>
          </a:p>
        </p:txBody>
      </p:sp>
    </p:spTree>
    <p:custDataLst>
      <p:tags r:id="rId1"/>
    </p:custDataLst>
  </p:cSld>
  <p:clrMapOvr>
    <a:masterClrMapping/>
  </p:clrMapOvr>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第七季</a:t>
            </a:r>
            <a:r>
              <a:rPr lang="en-US" altLang="zh-CN" dirty="0"/>
              <a:t>:</a:t>
            </a:r>
            <a:r>
              <a:rPr lang="zh-CN" altLang="en-US" dirty="0"/>
              <a:t>管理改进</a:t>
            </a:r>
          </a:p>
        </p:txBody>
      </p:sp>
      <p:sp>
        <p:nvSpPr>
          <p:cNvPr id="3" name="内容占位符 2"/>
          <p:cNvSpPr>
            <a:spLocks noGrp="1"/>
          </p:cNvSpPr>
          <p:nvPr>
            <p:ph idx="1"/>
          </p:nvPr>
        </p:nvSpPr>
        <p:spPr>
          <a:xfrm>
            <a:off x="571472" y="1428736"/>
            <a:ext cx="8186766" cy="4879975"/>
          </a:xfrm>
        </p:spPr>
        <p:txBody>
          <a:bodyPr>
            <a:normAutofit/>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透过各项指标与竞争对手的差距，分析企业内部管理中存在的问题，并不断完善改进</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透过市场表现分析竞争对手的策略，努力提升市场占有率</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提升企业整体盈利能力</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有效控制经营成本</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zh-CN" altLang="en-US" dirty="0"/>
              <a:t>大纲</a:t>
            </a:r>
          </a:p>
        </p:txBody>
      </p:sp>
      <p:grpSp>
        <p:nvGrpSpPr>
          <p:cNvPr id="3" name="Group 41"/>
          <p:cNvGrpSpPr>
            <a:grpSpLocks/>
          </p:cNvGrpSpPr>
          <p:nvPr/>
        </p:nvGrpSpPr>
        <p:grpSpPr bwMode="auto">
          <a:xfrm>
            <a:off x="2143108" y="1643050"/>
            <a:ext cx="4724400" cy="685800"/>
            <a:chOff x="1296" y="1824"/>
            <a:chExt cx="2976" cy="432"/>
          </a:xfrm>
        </p:grpSpPr>
        <p:sp>
          <p:nvSpPr>
            <p:cNvPr id="7" name="AutoShape 42"/>
            <p:cNvSpPr>
              <a:spLocks noChangeArrowheads="1"/>
            </p:cNvSpPr>
            <p:nvPr/>
          </p:nvSpPr>
          <p:spPr bwMode="gray">
            <a:xfrm>
              <a:off x="1536" y="1899"/>
              <a:ext cx="2736" cy="288"/>
            </a:xfrm>
            <a:prstGeom prst="roundRect">
              <a:avLst>
                <a:gd name="adj" fmla="val 16667"/>
              </a:avLst>
            </a:prstGeom>
            <a:noFill/>
            <a:ln w="28575" algn="ctr">
              <a:solidFill>
                <a:schemeClr val="accent2"/>
              </a:solidFill>
              <a:round/>
              <a:headEnd/>
              <a:tailEnd/>
            </a:ln>
            <a:effectLst>
              <a:outerShdw dist="99190" dir="2388334" algn="ctr" rotWithShape="0">
                <a:schemeClr val="bg2">
                  <a:alpha val="50000"/>
                </a:schemeClr>
              </a:outerShdw>
            </a:effectLst>
          </p:spPr>
          <p:txBody>
            <a:bodyPr wrap="none" anchor="ctr"/>
            <a:lstStyle/>
            <a:p>
              <a:pPr>
                <a:defRPr/>
              </a:pPr>
              <a:endParaRPr lang="zh-CN" altLang="en-US" sz="2800">
                <a:effectLst>
                  <a:outerShdw blurRad="38100" dist="38100" dir="2700000" algn="tl">
                    <a:srgbClr val="C0C0C0"/>
                  </a:outerShdw>
                </a:effectLst>
                <a:latin typeface="Arial" pitchFamily="34" charset="0"/>
              </a:endParaRPr>
            </a:p>
          </p:txBody>
        </p:sp>
        <p:sp>
          <p:nvSpPr>
            <p:cNvPr id="8" name="AutoShape 43"/>
            <p:cNvSpPr>
              <a:spLocks noChangeArrowheads="1"/>
            </p:cNvSpPr>
            <p:nvPr/>
          </p:nvSpPr>
          <p:spPr bwMode="gray">
            <a:xfrm>
              <a:off x="1296" y="1824"/>
              <a:ext cx="432" cy="432"/>
            </a:xfrm>
            <a:prstGeom prst="diamond">
              <a:avLst/>
            </a:prstGeom>
            <a:solidFill>
              <a:schemeClr val="accent2"/>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9" name="Text Box 44"/>
            <p:cNvSpPr txBox="1">
              <a:spLocks noChangeArrowheads="1"/>
            </p:cNvSpPr>
            <p:nvPr/>
          </p:nvSpPr>
          <p:spPr bwMode="gray">
            <a:xfrm>
              <a:off x="1680" y="1881"/>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认识营销之道</a:t>
              </a:r>
              <a:endParaRPr lang="en-US" altLang="zh-CN" sz="2800" b="1"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p:txBody>
        </p:sp>
        <p:sp>
          <p:nvSpPr>
            <p:cNvPr id="10" name="Text Box 45"/>
            <p:cNvSpPr txBox="1">
              <a:spLocks noChangeArrowheads="1"/>
            </p:cNvSpPr>
            <p:nvPr/>
          </p:nvSpPr>
          <p:spPr bwMode="gray">
            <a:xfrm>
              <a:off x="1402" y="1861"/>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1</a:t>
              </a:r>
            </a:p>
          </p:txBody>
        </p:sp>
      </p:grpSp>
      <p:grpSp>
        <p:nvGrpSpPr>
          <p:cNvPr id="4" name="Group 46"/>
          <p:cNvGrpSpPr>
            <a:grpSpLocks/>
          </p:cNvGrpSpPr>
          <p:nvPr/>
        </p:nvGrpSpPr>
        <p:grpSpPr bwMode="auto">
          <a:xfrm>
            <a:off x="2214546" y="2428868"/>
            <a:ext cx="4724400" cy="685800"/>
            <a:chOff x="1296" y="1824"/>
            <a:chExt cx="2976" cy="432"/>
          </a:xfrm>
        </p:grpSpPr>
        <p:sp>
          <p:nvSpPr>
            <p:cNvPr id="12" name="AutoShape 47"/>
            <p:cNvSpPr>
              <a:spLocks noChangeArrowheads="1"/>
            </p:cNvSpPr>
            <p:nvPr/>
          </p:nvSpPr>
          <p:spPr bwMode="gray">
            <a:xfrm>
              <a:off x="1536" y="1899"/>
              <a:ext cx="2736" cy="288"/>
            </a:xfrm>
            <a:prstGeom prst="roundRect">
              <a:avLst>
                <a:gd name="adj" fmla="val 16667"/>
              </a:avLst>
            </a:prstGeom>
            <a:noFill/>
            <a:ln w="28575" algn="ctr">
              <a:solidFill>
                <a:srgbClr val="FF0000"/>
              </a:solidFill>
              <a:round/>
              <a:headEnd/>
              <a:tailEnd/>
            </a:ln>
            <a:effectLst>
              <a:outerShdw dist="99190" dir="2388334" algn="ctr" rotWithShape="0">
                <a:schemeClr val="bg2">
                  <a:alpha val="50000"/>
                </a:schemeClr>
              </a:outerShdw>
            </a:effectLst>
          </p:spPr>
          <p:txBody>
            <a:bodyPr wrap="none" anchor="ctr"/>
            <a:lstStyle/>
            <a:p>
              <a:pPr>
                <a:defRPr/>
              </a:pPr>
              <a:endParaRPr lang="zh-CN" altLang="en-US" sz="2800">
                <a:effectLst>
                  <a:outerShdw blurRad="38100" dist="38100" dir="2700000" algn="tl">
                    <a:srgbClr val="C0C0C0"/>
                  </a:outerShdw>
                </a:effectLst>
                <a:latin typeface="Arial" pitchFamily="34" charset="0"/>
              </a:endParaRPr>
            </a:p>
          </p:txBody>
        </p:sp>
        <p:sp>
          <p:nvSpPr>
            <p:cNvPr id="13" name="AutoShape 48"/>
            <p:cNvSpPr>
              <a:spLocks noChangeArrowheads="1"/>
            </p:cNvSpPr>
            <p:nvPr/>
          </p:nvSpPr>
          <p:spPr bwMode="gray">
            <a:xfrm>
              <a:off x="1296" y="1824"/>
              <a:ext cx="432" cy="432"/>
            </a:xfrm>
            <a:prstGeom prst="diamond">
              <a:avLst/>
            </a:prstGeom>
            <a:solidFill>
              <a:srgbClr val="FF0000"/>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14" name="Text Box 49"/>
            <p:cNvSpPr txBox="1">
              <a:spLocks noChangeArrowheads="1"/>
            </p:cNvSpPr>
            <p:nvPr/>
          </p:nvSpPr>
          <p:spPr bwMode="gray">
            <a:xfrm>
              <a:off x="1680" y="1873"/>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主要功能模块</a:t>
              </a: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15" name="Text Box 50"/>
            <p:cNvSpPr txBox="1">
              <a:spLocks noChangeArrowheads="1"/>
            </p:cNvSpPr>
            <p:nvPr/>
          </p:nvSpPr>
          <p:spPr bwMode="gray">
            <a:xfrm>
              <a:off x="1402" y="1869"/>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2</a:t>
              </a:r>
            </a:p>
          </p:txBody>
        </p:sp>
      </p:grpSp>
      <p:grpSp>
        <p:nvGrpSpPr>
          <p:cNvPr id="5" name="Group 51"/>
          <p:cNvGrpSpPr>
            <a:grpSpLocks/>
          </p:cNvGrpSpPr>
          <p:nvPr/>
        </p:nvGrpSpPr>
        <p:grpSpPr bwMode="auto">
          <a:xfrm>
            <a:off x="2285984" y="3286124"/>
            <a:ext cx="4724400" cy="685800"/>
            <a:chOff x="1296" y="1824"/>
            <a:chExt cx="2976" cy="432"/>
          </a:xfrm>
        </p:grpSpPr>
        <p:sp>
          <p:nvSpPr>
            <p:cNvPr id="17" name="AutoShape 52"/>
            <p:cNvSpPr>
              <a:spLocks noChangeArrowheads="1"/>
            </p:cNvSpPr>
            <p:nvPr/>
          </p:nvSpPr>
          <p:spPr bwMode="gray">
            <a:xfrm>
              <a:off x="1536" y="1899"/>
              <a:ext cx="2736" cy="288"/>
            </a:xfrm>
            <a:prstGeom prst="roundRect">
              <a:avLst>
                <a:gd name="adj" fmla="val 16667"/>
              </a:avLst>
            </a:prstGeom>
            <a:noFill/>
            <a:ln w="28575" algn="ctr">
              <a:solidFill>
                <a:schemeClr val="hlink"/>
              </a:solidFill>
              <a:round/>
              <a:headEnd/>
              <a:tailEnd/>
            </a:ln>
            <a:effectLst>
              <a:outerShdw dist="99190" dir="2388334" algn="ctr" rotWithShape="0">
                <a:schemeClr val="bg2">
                  <a:alpha val="50000"/>
                </a:schemeClr>
              </a:outerShdw>
            </a:effectLst>
          </p:spPr>
          <p:txBody>
            <a:bodyPr wrap="none" anchor="ctr"/>
            <a:lstStyle/>
            <a:p>
              <a:pPr>
                <a:defRPr/>
              </a:pPr>
              <a:r>
                <a:rPr lang="zh-CN" altLang="en-US" sz="2800" b="1" dirty="0">
                  <a:effectLst>
                    <a:outerShdw blurRad="38100" dist="38100" dir="2700000" algn="tl">
                      <a:srgbClr val="C0C0C0"/>
                    </a:outerShdw>
                  </a:effectLst>
                  <a:latin typeface="黑体" pitchFamily="2" charset="-122"/>
                  <a:ea typeface="黑体" pitchFamily="2" charset="-122"/>
                </a:rPr>
                <a:t>    主要数据规则</a:t>
              </a:r>
            </a:p>
          </p:txBody>
        </p:sp>
        <p:sp>
          <p:nvSpPr>
            <p:cNvPr id="18" name="AutoShape 53"/>
            <p:cNvSpPr>
              <a:spLocks noChangeArrowheads="1"/>
            </p:cNvSpPr>
            <p:nvPr/>
          </p:nvSpPr>
          <p:spPr bwMode="gray">
            <a:xfrm>
              <a:off x="1296" y="1824"/>
              <a:ext cx="432" cy="432"/>
            </a:xfrm>
            <a:prstGeom prst="diamond">
              <a:avLst/>
            </a:prstGeom>
            <a:solidFill>
              <a:schemeClr va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19" name="Text Box 54"/>
            <p:cNvSpPr txBox="1">
              <a:spLocks noChangeArrowheads="1"/>
            </p:cNvSpPr>
            <p:nvPr/>
          </p:nvSpPr>
          <p:spPr bwMode="gray">
            <a:xfrm>
              <a:off x="1680" y="1885"/>
              <a:ext cx="2160" cy="330"/>
            </a:xfrm>
            <a:prstGeom prst="rect">
              <a:avLst/>
            </a:prstGeom>
            <a:noFill/>
            <a:ln w="9525" algn="ctr">
              <a:noFill/>
              <a:miter lim="800000"/>
              <a:headEnd/>
              <a:tailEnd/>
            </a:ln>
            <a:effectLst/>
          </p:spPr>
          <p:txBody>
            <a:bodyPr>
              <a:spAutoFit/>
            </a:bodyPr>
            <a:lstStyle/>
            <a:p>
              <a:pPr algn="ctr" eaLnBrk="0" hangingPunct="0">
                <a:defRPr/>
              </a:pP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20" name="Text Box 55"/>
            <p:cNvSpPr txBox="1">
              <a:spLocks noChangeArrowheads="1"/>
            </p:cNvSpPr>
            <p:nvPr/>
          </p:nvSpPr>
          <p:spPr bwMode="gray">
            <a:xfrm>
              <a:off x="1402" y="1869"/>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3</a:t>
              </a:r>
            </a:p>
          </p:txBody>
        </p:sp>
      </p:grpSp>
      <p:grpSp>
        <p:nvGrpSpPr>
          <p:cNvPr id="6" name="Group 56"/>
          <p:cNvGrpSpPr>
            <a:grpSpLocks/>
          </p:cNvGrpSpPr>
          <p:nvPr/>
        </p:nvGrpSpPr>
        <p:grpSpPr bwMode="auto">
          <a:xfrm>
            <a:off x="2285984" y="4143380"/>
            <a:ext cx="4724400" cy="685800"/>
            <a:chOff x="1296" y="1824"/>
            <a:chExt cx="2976" cy="432"/>
          </a:xfrm>
        </p:grpSpPr>
        <p:sp>
          <p:nvSpPr>
            <p:cNvPr id="22" name="AutoShape 57"/>
            <p:cNvSpPr>
              <a:spLocks noChangeArrowheads="1"/>
            </p:cNvSpPr>
            <p:nvPr/>
          </p:nvSpPr>
          <p:spPr bwMode="gray">
            <a:xfrm>
              <a:off x="1536" y="1899"/>
              <a:ext cx="2736" cy="288"/>
            </a:xfrm>
            <a:prstGeom prst="roundRect">
              <a:avLst>
                <a:gd name="adj" fmla="val 16667"/>
              </a:avLst>
            </a:prstGeom>
            <a:noFill/>
            <a:ln w="28575" algn="ctr">
              <a:solidFill>
                <a:srgbClr val="FFC000"/>
              </a:solidFill>
              <a:round/>
              <a:headEnd/>
              <a:tailEnd/>
            </a:ln>
            <a:effectLst>
              <a:outerShdw dist="99190" dir="2388334" algn="ctr" rotWithShape="0">
                <a:schemeClr val="bg2">
                  <a:alpha val="50000"/>
                </a:schemeClr>
              </a:outerShdw>
            </a:effectLst>
          </p:spPr>
          <p:txBody>
            <a:bodyPr wrap="none" anchor="ctr"/>
            <a:lstStyle/>
            <a:p>
              <a:pPr algn="ctr">
                <a:defRPr/>
              </a:pPr>
              <a:endParaRPr lang="zh-CN" altLang="zh-CN" sz="2800">
                <a:effectLst>
                  <a:outerShdw blurRad="38100" dist="38100" dir="2700000" algn="tl">
                    <a:srgbClr val="C0C0C0"/>
                  </a:outerShdw>
                </a:effectLst>
                <a:latin typeface="Arial" pitchFamily="34" charset="0"/>
              </a:endParaRPr>
            </a:p>
          </p:txBody>
        </p:sp>
        <p:sp>
          <p:nvSpPr>
            <p:cNvPr id="23" name="AutoShape 58"/>
            <p:cNvSpPr>
              <a:spLocks noChangeArrowheads="1"/>
            </p:cNvSpPr>
            <p:nvPr/>
          </p:nvSpPr>
          <p:spPr bwMode="gray">
            <a:xfrm>
              <a:off x="1296" y="1824"/>
              <a:ext cx="432" cy="432"/>
            </a:xfrm>
            <a:prstGeom prst="diamond">
              <a:avLst/>
            </a:prstGeom>
            <a:solidFill>
              <a:srgbClr val="FFC000"/>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24" name="Text Box 59"/>
            <p:cNvSpPr txBox="1">
              <a:spLocks noChangeArrowheads="1"/>
            </p:cNvSpPr>
            <p:nvPr/>
          </p:nvSpPr>
          <p:spPr bwMode="gray">
            <a:xfrm>
              <a:off x="1680" y="1869"/>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  各阶段授课重点</a:t>
              </a: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25" name="Text Box 60"/>
            <p:cNvSpPr txBox="1">
              <a:spLocks noChangeArrowheads="1"/>
            </p:cNvSpPr>
            <p:nvPr/>
          </p:nvSpPr>
          <p:spPr bwMode="gray">
            <a:xfrm>
              <a:off x="1402" y="1864"/>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4</a:t>
              </a:r>
            </a:p>
          </p:txBody>
        </p:sp>
      </p:grpSp>
      <p:grpSp>
        <p:nvGrpSpPr>
          <p:cNvPr id="11" name="Group 41"/>
          <p:cNvGrpSpPr>
            <a:grpSpLocks/>
          </p:cNvGrpSpPr>
          <p:nvPr/>
        </p:nvGrpSpPr>
        <p:grpSpPr bwMode="auto">
          <a:xfrm>
            <a:off x="2285984" y="5072074"/>
            <a:ext cx="4724400" cy="685800"/>
            <a:chOff x="1296" y="1824"/>
            <a:chExt cx="2976" cy="432"/>
          </a:xfrm>
        </p:grpSpPr>
        <p:sp>
          <p:nvSpPr>
            <p:cNvPr id="32" name="AutoShape 42"/>
            <p:cNvSpPr>
              <a:spLocks noChangeArrowheads="1"/>
            </p:cNvSpPr>
            <p:nvPr/>
          </p:nvSpPr>
          <p:spPr bwMode="gray">
            <a:xfrm>
              <a:off x="1536" y="1899"/>
              <a:ext cx="2736" cy="288"/>
            </a:xfrm>
            <a:prstGeom prst="roundRect">
              <a:avLst>
                <a:gd name="adj" fmla="val 16667"/>
              </a:avLst>
            </a:prstGeom>
            <a:noFill/>
            <a:ln w="28575" algn="ctr">
              <a:solidFill>
                <a:schemeClr val="accent2"/>
              </a:solidFill>
              <a:round/>
              <a:headEnd/>
              <a:tailEnd/>
            </a:ln>
            <a:effectLst>
              <a:outerShdw dist="99190" dir="2388334" algn="ctr" rotWithShape="0">
                <a:schemeClr val="bg2">
                  <a:alpha val="50000"/>
                </a:schemeClr>
              </a:outerShdw>
            </a:effectLst>
          </p:spPr>
          <p:txBody>
            <a:bodyPr wrap="none" anchor="ctr"/>
            <a:lstStyle/>
            <a:p>
              <a:pPr>
                <a:defRPr/>
              </a:pPr>
              <a:endParaRPr lang="zh-CN" altLang="en-US" sz="2800">
                <a:effectLst>
                  <a:outerShdw blurRad="38100" dist="38100" dir="2700000" algn="tl">
                    <a:srgbClr val="C0C0C0"/>
                  </a:outerShdw>
                </a:effectLst>
                <a:latin typeface="Arial" pitchFamily="34" charset="0"/>
              </a:endParaRPr>
            </a:p>
          </p:txBody>
        </p:sp>
        <p:sp>
          <p:nvSpPr>
            <p:cNvPr id="33" name="AutoShape 43"/>
            <p:cNvSpPr>
              <a:spLocks noChangeArrowheads="1"/>
            </p:cNvSpPr>
            <p:nvPr/>
          </p:nvSpPr>
          <p:spPr bwMode="gray">
            <a:xfrm>
              <a:off x="1296" y="1824"/>
              <a:ext cx="432" cy="432"/>
            </a:xfrm>
            <a:prstGeom prst="diamond">
              <a:avLst/>
            </a:prstGeom>
            <a:solidFill>
              <a:schemeClr val="accent2"/>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34" name="Text Box 44"/>
            <p:cNvSpPr txBox="1">
              <a:spLocks noChangeArrowheads="1"/>
            </p:cNvSpPr>
            <p:nvPr/>
          </p:nvSpPr>
          <p:spPr bwMode="gray">
            <a:xfrm>
              <a:off x="1680" y="1881"/>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分析点评举例</a:t>
              </a: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35" name="Text Box 45"/>
            <p:cNvSpPr txBox="1">
              <a:spLocks noChangeArrowheads="1"/>
            </p:cNvSpPr>
            <p:nvPr/>
          </p:nvSpPr>
          <p:spPr bwMode="gray">
            <a:xfrm>
              <a:off x="1296" y="1861"/>
              <a:ext cx="408" cy="368"/>
            </a:xfrm>
            <a:prstGeom prst="rect">
              <a:avLst/>
            </a:prstGeom>
            <a:noFill/>
            <a:ln w="9525" algn="ctr">
              <a:noFill/>
              <a:miter lim="800000"/>
              <a:headEnd/>
              <a:tailEnd/>
            </a:ln>
            <a:effectLst/>
          </p:spPr>
          <p:txBody>
            <a:bodyPr wrap="squar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5</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par>
                                <p:cTn id="11" presetID="9"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par>
                                <p:cTn id="14" presetID="9"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ssolv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第七季授课要点</a:t>
            </a:r>
          </a:p>
        </p:txBody>
      </p:sp>
      <p:sp>
        <p:nvSpPr>
          <p:cNvPr id="3" name="内容占位符 2"/>
          <p:cNvSpPr>
            <a:spLocks noGrp="1"/>
          </p:cNvSpPr>
          <p:nvPr>
            <p:ph idx="1"/>
          </p:nvPr>
        </p:nvSpPr>
        <p:spPr>
          <a:xfrm>
            <a:off x="714348" y="1500174"/>
            <a:ext cx="7115196" cy="3500462"/>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企业运作原理</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组织设计与分工</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战略制定与战略执行</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现金预算管理的基本方法</a:t>
            </a:r>
          </a:p>
        </p:txBody>
      </p:sp>
    </p:spTree>
    <p:custDataLst>
      <p:tags r:id="rId1"/>
    </p:custDataLst>
  </p:cSld>
  <p:clrMapOvr>
    <a:masterClrMapping/>
  </p:clrMapOvr>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第七季学生练习</a:t>
            </a:r>
          </a:p>
        </p:txBody>
      </p:sp>
      <p:sp>
        <p:nvSpPr>
          <p:cNvPr id="3" name="内容占位符 2"/>
          <p:cNvSpPr>
            <a:spLocks noGrp="1"/>
          </p:cNvSpPr>
          <p:nvPr>
            <p:ph idx="1"/>
          </p:nvPr>
        </p:nvSpPr>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记录第七季主要经营数据</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记录公司经营绩效并分析</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记录公司本季市场营销情况</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确定并记录公司在各细分市场的竞争对手</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记录主要竞争对手在各细分市场的销售量及占有率</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公司各方面管理问题分析</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第七季小组讨论</a:t>
            </a:r>
          </a:p>
        </p:txBody>
      </p:sp>
      <p:sp>
        <p:nvSpPr>
          <p:cNvPr id="3" name="内容占位符 2"/>
          <p:cNvSpPr>
            <a:spLocks noGrp="1"/>
          </p:cNvSpPr>
          <p:nvPr>
            <p:ph idx="1"/>
          </p:nvPr>
        </p:nvSpPr>
        <p:spPr/>
        <p:txBody>
          <a:bodyPr/>
          <a:lstStyle/>
          <a:p>
            <a:pPr>
              <a:buFont typeface="Wingdings" pitchFamily="2" charset="2"/>
              <a:buChar char="l"/>
            </a:pPr>
            <a:r>
              <a:rPr lang="zh-CN" altLang="en-US" sz="2800" dirty="0">
                <a:latin typeface="楷体_GB2312" pitchFamily="49" charset="-122"/>
                <a:ea typeface="楷体_GB2312" pitchFamily="49" charset="-122"/>
              </a:rPr>
              <a:t>总结本季度经营情况，制定下季经营策略</a:t>
            </a:r>
            <a:endParaRPr lang="en-US" altLang="zh-CN" sz="2800" dirty="0">
              <a:latin typeface="楷体_GB2312" pitchFamily="49" charset="-122"/>
              <a:ea typeface="楷体_GB2312" pitchFamily="49" charset="-122"/>
            </a:endParaRPr>
          </a:p>
          <a:p>
            <a:pPr>
              <a:buFont typeface="Wingdings" pitchFamily="2" charset="2"/>
              <a:buChar char="l"/>
            </a:pPr>
            <a:r>
              <a:rPr lang="zh-CN" altLang="en-US" sz="2800" dirty="0">
                <a:latin typeface="楷体_GB2312" pitchFamily="49" charset="-122"/>
                <a:ea typeface="楷体_GB2312" pitchFamily="49" charset="-122"/>
              </a:rPr>
              <a:t>思考题</a:t>
            </a:r>
            <a:r>
              <a:rPr lang="zh-CN" altLang="en-US" dirty="0">
                <a:latin typeface="楷体_GB2312" pitchFamily="49" charset="-122"/>
                <a:ea typeface="楷体_GB2312" pitchFamily="49" charset="-122"/>
              </a:rPr>
              <a:t>：</a:t>
            </a:r>
            <a:endParaRPr lang="en-US" altLang="zh-CN"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制订公司战略时应思考哪些问题？</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如何制订有效的公司发展战略？</a:t>
            </a:r>
          </a:p>
          <a:p>
            <a:pPr lvl="1">
              <a:lnSpc>
                <a:spcPct val="150000"/>
              </a:lnSpc>
              <a:buFont typeface="Wingdings" pitchFamily="2" charset="2"/>
              <a:buChar char="l"/>
            </a:pPr>
            <a:r>
              <a:rPr lang="zh-CN" altLang="en-US" sz="2400" dirty="0">
                <a:latin typeface="楷体_GB2312" pitchFamily="49" charset="-122"/>
                <a:ea typeface="楷体_GB2312" pitchFamily="49" charset="-122"/>
              </a:rPr>
              <a:t>如何确保公司经营战略的有效执行？</a:t>
            </a:r>
          </a:p>
          <a:p>
            <a:pPr lvl="1">
              <a:lnSpc>
                <a:spcPct val="150000"/>
              </a:lnSpc>
              <a:buFont typeface="Wingdings" pitchFamily="2" charset="2"/>
              <a:buChar char="l"/>
            </a:pPr>
            <a:r>
              <a:rPr lang="zh-CN" altLang="en-US" sz="2400" dirty="0">
                <a:latin typeface="楷体_GB2312" pitchFamily="49" charset="-122"/>
                <a:ea typeface="楷体_GB2312" pitchFamily="49" charset="-122"/>
              </a:rPr>
              <a:t>如何认识与有效控制公司经营风险？</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每位成员的分工与职责是什么？</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如何保障经营决策的有效性？</a:t>
            </a:r>
            <a:endParaRPr lang="en-US" altLang="zh-CN" sz="2400" dirty="0">
              <a:latin typeface="楷体_GB2312" pitchFamily="49" charset="-122"/>
              <a:ea typeface="楷体_GB2312" pitchFamily="49" charset="-122"/>
            </a:endParaRPr>
          </a:p>
          <a:p>
            <a:pPr lvl="1"/>
            <a:endParaRPr lang="zh-CN" altLang="en-US" dirty="0"/>
          </a:p>
        </p:txBody>
      </p:sp>
    </p:spTree>
    <p:custDataLst>
      <p:tags r:id="rId1"/>
    </p:custDataLst>
  </p:cSld>
  <p:clrMapOvr>
    <a:masterClrMapping/>
  </p:clrMapOvr>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第七季教师点评</a:t>
            </a:r>
          </a:p>
        </p:txBody>
      </p:sp>
      <p:sp>
        <p:nvSpPr>
          <p:cNvPr id="3" name="内容占位符 2"/>
          <p:cNvSpPr>
            <a:spLocks noGrp="1"/>
          </p:cNvSpPr>
          <p:nvPr>
            <p:ph idx="1"/>
          </p:nvPr>
        </p:nvSpPr>
        <p:spPr>
          <a:xfrm>
            <a:off x="500034" y="1500174"/>
            <a:ext cx="7758138" cy="3509973"/>
          </a:xfrm>
        </p:spPr>
        <p:txBody>
          <a:bodyPr/>
          <a:lstStyle/>
          <a:p>
            <a:pPr>
              <a:buFont typeface="Wingdings" pitchFamily="2" charset="2"/>
              <a:buChar char="l"/>
            </a:pPr>
            <a:r>
              <a:rPr lang="zh-CN" altLang="en-US" sz="2800" dirty="0">
                <a:latin typeface="楷体_GB2312" pitchFamily="49" charset="-122"/>
                <a:ea typeface="楷体_GB2312" pitchFamily="49" charset="-122"/>
              </a:rPr>
              <a:t>结合前期各公司表现，分析各公司的改进策略与方法</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第八季模拟经营实战</a:t>
            </a:r>
          </a:p>
        </p:txBody>
      </p:sp>
      <p:pic>
        <p:nvPicPr>
          <p:cNvPr id="51203" name="图片 4" descr="BD05451_.wmf"/>
          <p:cNvPicPr>
            <a:picLocks noChangeAspect="1"/>
          </p:cNvPicPr>
          <p:nvPr/>
        </p:nvPicPr>
        <p:blipFill>
          <a:blip r:embed="rId3" cstate="print"/>
          <a:srcRect/>
          <a:stretch>
            <a:fillRect/>
          </a:stretch>
        </p:blipFill>
        <p:spPr bwMode="auto">
          <a:xfrm>
            <a:off x="1428750" y="2071688"/>
            <a:ext cx="6346825" cy="3511550"/>
          </a:xfrm>
          <a:prstGeom prst="rect">
            <a:avLst/>
          </a:prstGeom>
          <a:noFill/>
          <a:ln w="9525">
            <a:noFill/>
            <a:miter lim="800000"/>
            <a:headEnd/>
            <a:tailEnd/>
          </a:ln>
        </p:spPr>
      </p:pic>
    </p:spTree>
    <p:custDataLst>
      <p:tags r:id="rId1"/>
    </p:custDataLst>
  </p:cSld>
  <p:clrMapOvr>
    <a:masterClrMapping/>
  </p:clrMapOv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第八季时间安排</a:t>
            </a:r>
          </a:p>
        </p:txBody>
      </p:sp>
      <p:sp>
        <p:nvSpPr>
          <p:cNvPr id="3" name="内容占位符 2"/>
          <p:cNvSpPr>
            <a:spLocks noGrp="1"/>
          </p:cNvSpPr>
          <p:nvPr>
            <p:ph idx="1"/>
          </p:nvPr>
        </p:nvSpPr>
        <p:spPr>
          <a:xfrm>
            <a:off x="785786" y="1571612"/>
            <a:ext cx="7215238" cy="4879975"/>
          </a:xfrm>
        </p:spPr>
        <p:txBody>
          <a:bodyPr/>
          <a:lstStyle/>
          <a:p>
            <a:pPr>
              <a:buFont typeface="Wingdings" pitchFamily="2" charset="2"/>
              <a:buChar char="l"/>
            </a:pPr>
            <a:r>
              <a:rPr lang="zh-CN" altLang="en-US" sz="2800" dirty="0">
                <a:latin typeface="楷体_GB2312" pitchFamily="49" charset="-122"/>
                <a:ea typeface="楷体_GB2312" pitchFamily="49" charset="-122"/>
              </a:rPr>
              <a:t>总体时间安排：</a:t>
            </a:r>
            <a:r>
              <a:rPr lang="en-US" altLang="zh-CN" sz="2800" dirty="0">
                <a:latin typeface="楷体_GB2312" pitchFamily="49" charset="-122"/>
                <a:ea typeface="楷体_GB2312" pitchFamily="49" charset="-122"/>
              </a:rPr>
              <a:t>2</a:t>
            </a:r>
            <a:r>
              <a:rPr lang="zh-CN" altLang="en-US" sz="2800" dirty="0">
                <a:latin typeface="楷体_GB2312" pitchFamily="49" charset="-122"/>
                <a:ea typeface="楷体_GB2312" pitchFamily="49" charset="-122"/>
              </a:rPr>
              <a:t>－</a:t>
            </a:r>
            <a:r>
              <a:rPr lang="en-US" altLang="zh-CN" sz="2800" dirty="0">
                <a:latin typeface="楷体_GB2312" pitchFamily="49" charset="-122"/>
                <a:ea typeface="楷体_GB2312" pitchFamily="49" charset="-122"/>
              </a:rPr>
              <a:t>3</a:t>
            </a:r>
            <a:r>
              <a:rPr lang="zh-CN" altLang="en-US" sz="2800" dirty="0">
                <a:latin typeface="楷体_GB2312" pitchFamily="49" charset="-122"/>
                <a:ea typeface="楷体_GB2312" pitchFamily="49" charset="-122"/>
              </a:rPr>
              <a:t>小时</a:t>
            </a:r>
            <a:endParaRPr lang="en-US" altLang="zh-CN" sz="28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t>知识讲解，</a:t>
            </a:r>
            <a:r>
              <a:rPr lang="en-US" altLang="zh-CN" sz="2400" dirty="0"/>
              <a:t>30</a:t>
            </a:r>
            <a:r>
              <a:rPr lang="zh-CN" altLang="en-US" sz="2400" dirty="0"/>
              <a:t>分钟</a:t>
            </a:r>
            <a:endParaRPr lang="en-US" altLang="zh-CN" sz="2400" dirty="0"/>
          </a:p>
          <a:p>
            <a:pPr lvl="1">
              <a:lnSpc>
                <a:spcPct val="150000"/>
              </a:lnSpc>
              <a:buFont typeface="Wingdings" pitchFamily="2" charset="2"/>
              <a:buChar char="l"/>
            </a:pPr>
            <a:r>
              <a:rPr lang="zh-CN" altLang="en-US" sz="2400" dirty="0"/>
              <a:t>经营会议，</a:t>
            </a:r>
            <a:r>
              <a:rPr lang="en-US" altLang="zh-CN" sz="2400" dirty="0"/>
              <a:t>30</a:t>
            </a:r>
            <a:r>
              <a:rPr lang="zh-CN" altLang="en-US" sz="2400" dirty="0"/>
              <a:t>分钟</a:t>
            </a:r>
            <a:endParaRPr lang="en-US" altLang="zh-CN" sz="2400" dirty="0"/>
          </a:p>
          <a:p>
            <a:pPr lvl="1">
              <a:lnSpc>
                <a:spcPct val="150000"/>
              </a:lnSpc>
              <a:buFont typeface="Wingdings" pitchFamily="2" charset="2"/>
              <a:buChar char="l"/>
            </a:pPr>
            <a:r>
              <a:rPr lang="zh-CN" altLang="en-US" sz="2400" dirty="0"/>
              <a:t>模拟实战，</a:t>
            </a:r>
            <a:r>
              <a:rPr lang="en-US" altLang="zh-CN" sz="2400" dirty="0"/>
              <a:t>60</a:t>
            </a:r>
            <a:r>
              <a:rPr lang="zh-CN" altLang="en-US" sz="2400" dirty="0"/>
              <a:t>分钟</a:t>
            </a:r>
            <a:endParaRPr lang="en-US" altLang="zh-CN" sz="2400" dirty="0"/>
          </a:p>
          <a:p>
            <a:pPr lvl="1">
              <a:lnSpc>
                <a:spcPct val="150000"/>
              </a:lnSpc>
              <a:buFont typeface="Wingdings" pitchFamily="2" charset="2"/>
              <a:buChar char="l"/>
            </a:pPr>
            <a:r>
              <a:rPr lang="zh-CN" altLang="en-US" sz="2400" dirty="0"/>
              <a:t>讨论总结，</a:t>
            </a:r>
            <a:r>
              <a:rPr lang="en-US" altLang="zh-CN" sz="2400" dirty="0"/>
              <a:t>30</a:t>
            </a:r>
            <a:r>
              <a:rPr lang="zh-CN" altLang="en-US" sz="2400" dirty="0"/>
              <a:t>分钟</a:t>
            </a:r>
            <a:endParaRPr lang="en-US" altLang="zh-CN" sz="2400" dirty="0"/>
          </a:p>
          <a:p>
            <a:pPr lvl="1">
              <a:lnSpc>
                <a:spcPct val="150000"/>
              </a:lnSpc>
              <a:buFont typeface="Wingdings" pitchFamily="2" charset="2"/>
              <a:buChar char="l"/>
            </a:pPr>
            <a:r>
              <a:rPr lang="zh-CN" altLang="en-US" sz="2400" dirty="0"/>
              <a:t>分析点评，</a:t>
            </a:r>
            <a:r>
              <a:rPr lang="en-US" altLang="zh-CN" sz="2400" dirty="0"/>
              <a:t>30</a:t>
            </a:r>
            <a:r>
              <a:rPr lang="zh-CN" altLang="en-US" sz="2400" dirty="0"/>
              <a:t>分钟</a:t>
            </a:r>
            <a:endParaRPr lang="en-US" altLang="zh-CN" sz="2400" dirty="0"/>
          </a:p>
          <a:p>
            <a:pPr>
              <a:buFont typeface="Wingdings" pitchFamily="2" charset="2"/>
              <a:buChar char="l"/>
            </a:pPr>
            <a:r>
              <a:rPr lang="zh-CN" altLang="en-US" sz="2800" dirty="0">
                <a:latin typeface="楷体_GB2312" pitchFamily="49" charset="-122"/>
                <a:ea typeface="楷体_GB2312" pitchFamily="49" charset="-122"/>
              </a:rPr>
              <a:t>重点在如何提升经营绩效与排名</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第八季</a:t>
            </a:r>
            <a:r>
              <a:rPr lang="en-US" altLang="zh-CN" dirty="0"/>
              <a:t>:</a:t>
            </a:r>
            <a:r>
              <a:rPr lang="zh-CN" altLang="en-US" dirty="0"/>
              <a:t>决战时刻</a:t>
            </a:r>
          </a:p>
        </p:txBody>
      </p:sp>
      <p:sp>
        <p:nvSpPr>
          <p:cNvPr id="3" name="内容占位符 2"/>
          <p:cNvSpPr>
            <a:spLocks noGrp="1"/>
          </p:cNvSpPr>
          <p:nvPr>
            <p:ph idx="1"/>
          </p:nvPr>
        </p:nvSpPr>
        <p:spPr>
          <a:xfrm>
            <a:off x="642910" y="1571612"/>
            <a:ext cx="6900882" cy="3786214"/>
          </a:xfrm>
        </p:spPr>
        <p:txBody>
          <a:bodyPr>
            <a:normAutofit/>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分析与竞争对手的主要差距及原因</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提升最终总体市场占有率</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努力提升各项财务指标</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优化生产结构</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控制库存</a:t>
            </a:r>
            <a:endParaRPr lang="en-US" altLang="zh-CN" sz="2800" dirty="0">
              <a:latin typeface="楷体_GB2312" pitchFamily="49" charset="-122"/>
              <a:ea typeface="楷体_GB2312" pitchFamily="49" charset="-122"/>
            </a:endParaRPr>
          </a:p>
          <a:p>
            <a:endParaRPr lang="en-US" altLang="zh-CN" dirty="0"/>
          </a:p>
        </p:txBody>
      </p:sp>
    </p:spTree>
    <p:custDataLst>
      <p:tags r:id="rId1"/>
    </p:custDataLst>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第八季学生练习</a:t>
            </a:r>
          </a:p>
        </p:txBody>
      </p:sp>
      <p:sp>
        <p:nvSpPr>
          <p:cNvPr id="3" name="内容占位符 2"/>
          <p:cNvSpPr>
            <a:spLocks noGrp="1"/>
          </p:cNvSpPr>
          <p:nvPr>
            <p:ph idx="1"/>
          </p:nvPr>
        </p:nvSpPr>
        <p:spPr>
          <a:xfrm>
            <a:off x="428596" y="1500174"/>
            <a:ext cx="8401080" cy="4879975"/>
          </a:xfrm>
        </p:spPr>
        <p:txBody>
          <a:bodyPr/>
          <a:lstStyle/>
          <a:p>
            <a:pPr lvl="0">
              <a:buFont typeface="Wingdings" pitchFamily="2" charset="2"/>
              <a:buChar char="l"/>
            </a:pPr>
            <a:r>
              <a:rPr lang="zh-CN" altLang="en-US" sz="2800" dirty="0">
                <a:latin typeface="楷体_GB2312" pitchFamily="49" charset="-122"/>
                <a:ea typeface="楷体_GB2312" pitchFamily="49" charset="-122"/>
              </a:rPr>
              <a:t>记录八轮模拟经营的各队成绩</a:t>
            </a:r>
            <a:endParaRPr lang="en-US" altLang="zh-CN" sz="2800" dirty="0">
              <a:latin typeface="楷体_GB2312" pitchFamily="49" charset="-122"/>
              <a:ea typeface="楷体_GB2312" pitchFamily="49" charset="-122"/>
            </a:endParaRPr>
          </a:p>
          <a:p>
            <a:pPr lvl="1">
              <a:buFont typeface="Wingdings" pitchFamily="2" charset="2"/>
              <a:buChar char="l"/>
            </a:pPr>
            <a:r>
              <a:rPr lang="zh-CN" altLang="en-US" sz="2400" dirty="0">
                <a:latin typeface="楷体_GB2312" pitchFamily="49" charset="-122"/>
                <a:ea typeface="楷体_GB2312" pitchFamily="49" charset="-122"/>
              </a:rPr>
              <a:t>所有公司的累计净利润及排名</a:t>
            </a:r>
          </a:p>
          <a:p>
            <a:pPr lvl="1">
              <a:buFont typeface="Wingdings" pitchFamily="2" charset="2"/>
              <a:buChar char="l"/>
            </a:pPr>
            <a:r>
              <a:rPr lang="zh-CN" altLang="en-US" sz="2400" dirty="0">
                <a:latin typeface="楷体_GB2312" pitchFamily="49" charset="-122"/>
                <a:ea typeface="楷体_GB2312" pitchFamily="49" charset="-122"/>
              </a:rPr>
              <a:t>所有公司的累计市场占有率及排名</a:t>
            </a:r>
            <a:endParaRPr lang="en-US" altLang="zh-CN" sz="2400" dirty="0">
              <a:latin typeface="楷体_GB2312" pitchFamily="49" charset="-122"/>
              <a:ea typeface="楷体_GB2312" pitchFamily="49" charset="-122"/>
            </a:endParaRPr>
          </a:p>
          <a:p>
            <a:pPr lvl="1">
              <a:buFont typeface="Wingdings" pitchFamily="2" charset="2"/>
              <a:buChar char="l"/>
            </a:pPr>
            <a:r>
              <a:rPr lang="zh-CN" altLang="en-US" sz="2400" dirty="0">
                <a:latin typeface="楷体_GB2312" pitchFamily="49" charset="-122"/>
                <a:ea typeface="楷体_GB2312" pitchFamily="49" charset="-122"/>
              </a:rPr>
              <a:t>所有公司的综合评价及排名</a:t>
            </a:r>
            <a:endParaRPr lang="en-US" altLang="zh-CN" sz="2400" dirty="0">
              <a:latin typeface="楷体_GB2312" pitchFamily="49" charset="-122"/>
              <a:ea typeface="楷体_GB2312" pitchFamily="49" charset="-122"/>
            </a:endParaRPr>
          </a:p>
          <a:p>
            <a:pPr>
              <a:buFont typeface="Wingdings" pitchFamily="2" charset="2"/>
              <a:buChar char="l"/>
            </a:pPr>
            <a:r>
              <a:rPr lang="zh-CN" altLang="en-US" sz="2800" dirty="0">
                <a:latin typeface="楷体_GB2312" pitchFamily="49" charset="-122"/>
                <a:ea typeface="楷体_GB2312" pitchFamily="49" charset="-122"/>
              </a:rPr>
              <a:t>总结互评各公司成功和失败的主要原因</a:t>
            </a:r>
            <a:endParaRPr lang="en-US" altLang="zh-CN" sz="2800" dirty="0">
              <a:latin typeface="楷体_GB2312" pitchFamily="49" charset="-122"/>
              <a:ea typeface="楷体_GB2312" pitchFamily="49" charset="-122"/>
            </a:endParaRPr>
          </a:p>
          <a:p>
            <a:pPr>
              <a:buFont typeface="Wingdings" pitchFamily="2" charset="2"/>
              <a:buChar char="l"/>
            </a:pPr>
            <a:r>
              <a:rPr lang="zh-CN" altLang="en-US" sz="2800" dirty="0">
                <a:latin typeface="楷体_GB2312" pitchFamily="49" charset="-122"/>
                <a:ea typeface="楷体_GB2312" pitchFamily="49" charset="-122"/>
              </a:rPr>
              <a:t>总结本企业在竞争过程中的战略、营销、生产、财务、研发等决策的得失，以及与竞争对手相比的差异分析</a:t>
            </a:r>
            <a:endParaRPr lang="en-US" altLang="zh-CN" sz="2800" dirty="0">
              <a:latin typeface="楷体_GB2312" pitchFamily="49" charset="-122"/>
              <a:ea typeface="楷体_GB2312" pitchFamily="49" charset="-122"/>
            </a:endParaRPr>
          </a:p>
          <a:p>
            <a:pPr>
              <a:buFont typeface="Wingdings" pitchFamily="2" charset="2"/>
              <a:buChar char="l"/>
            </a:pPr>
            <a:r>
              <a:rPr lang="zh-CN" altLang="en-US" sz="2800" dirty="0">
                <a:latin typeface="楷体_GB2312" pitchFamily="49" charset="-122"/>
                <a:ea typeface="楷体_GB2312" pitchFamily="49" charset="-122"/>
              </a:rPr>
              <a:t>完成实验课后的实习总结报告</a:t>
            </a:r>
          </a:p>
        </p:txBody>
      </p:sp>
    </p:spTree>
    <p:custDataLst>
      <p:tags r:id="rId1"/>
    </p:custDataLst>
  </p:cSld>
  <p:clrMapOvr>
    <a:masterClrMapping/>
  </p:clrMapOv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第八季小组讨论</a:t>
            </a:r>
          </a:p>
        </p:txBody>
      </p:sp>
      <p:sp>
        <p:nvSpPr>
          <p:cNvPr id="3" name="内容占位符 2"/>
          <p:cNvSpPr>
            <a:spLocks noGrp="1"/>
          </p:cNvSpPr>
          <p:nvPr>
            <p:ph idx="1"/>
          </p:nvPr>
        </p:nvSpPr>
        <p:spPr>
          <a:xfrm>
            <a:off x="514376" y="1500174"/>
            <a:ext cx="8272466" cy="4286280"/>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全部经营总结，分析优劣得失</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总结模拟运营的得失成败，思考在整个运营过程中，从战略、营销、生产、财务、研发、沟通等方面分析，我们哪些做的不好？哪里做的比较出色？竞争对手做的好的地方有哪些？ </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通过模拟演练我们学到了什么？</a:t>
            </a:r>
          </a:p>
        </p:txBody>
      </p:sp>
    </p:spTree>
    <p:custDataLst>
      <p:tags r:id="rId1"/>
    </p:custDataLst>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第八季教师点评</a:t>
            </a:r>
          </a:p>
        </p:txBody>
      </p:sp>
      <p:sp>
        <p:nvSpPr>
          <p:cNvPr id="3" name="内容占位符 2"/>
          <p:cNvSpPr>
            <a:spLocks noGrp="1"/>
          </p:cNvSpPr>
          <p:nvPr>
            <p:ph idx="1"/>
          </p:nvPr>
        </p:nvSpPr>
        <p:spPr>
          <a:xfrm>
            <a:off x="642910" y="1571612"/>
            <a:ext cx="6972320" cy="4879975"/>
          </a:xfrm>
        </p:spPr>
        <p:txBody>
          <a:bodyPr/>
          <a:lstStyle/>
          <a:p>
            <a:pPr>
              <a:buFont typeface="Wingdings" pitchFamily="2" charset="2"/>
              <a:buChar char="l"/>
            </a:pPr>
            <a:r>
              <a:rPr lang="zh-CN" altLang="en-US" sz="2800" dirty="0">
                <a:latin typeface="楷体_GB2312" pitchFamily="49" charset="-122"/>
                <a:ea typeface="楷体_GB2312" pitchFamily="49" charset="-122"/>
              </a:rPr>
              <a:t>整体运营情况总结分析</a:t>
            </a:r>
            <a:endParaRPr lang="en-US" altLang="zh-CN" sz="28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各公司市场策略与表现情况</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各公司财务预算管理与综合表现</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各公司经营策略总结分析</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各公司成败原因分析</a:t>
            </a:r>
            <a:endParaRPr lang="en-US" altLang="zh-CN" sz="24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txBody>
          <a:bodyPr/>
          <a:lstStyle/>
          <a:p>
            <a:pPr>
              <a:defRPr/>
            </a:pPr>
            <a:r>
              <a:rPr lang="en-US" altLang="zh-CN" dirty="0"/>
              <a:t>《</a:t>
            </a:r>
            <a:r>
              <a:rPr lang="zh-CN" altLang="en-US" dirty="0"/>
              <a:t>营销之道</a:t>
            </a:r>
            <a:r>
              <a:rPr lang="en-US" altLang="zh-CN" dirty="0"/>
              <a:t>》</a:t>
            </a:r>
            <a:r>
              <a:rPr lang="zh-CN" altLang="en-US" dirty="0"/>
              <a:t>训练的功能模块</a:t>
            </a:r>
          </a:p>
        </p:txBody>
      </p:sp>
      <p:pic>
        <p:nvPicPr>
          <p:cNvPr id="6" name="图片 3" descr="E:\生产制造.jpg"/>
          <p:cNvPicPr>
            <a:picLocks noChangeArrowheads="1"/>
          </p:cNvPicPr>
          <p:nvPr/>
        </p:nvPicPr>
        <p:blipFill>
          <a:blip r:embed="rId4" cstate="print"/>
          <a:srcRect/>
          <a:stretch>
            <a:fillRect/>
          </a:stretch>
        </p:blipFill>
        <p:spPr bwMode="auto">
          <a:xfrm>
            <a:off x="1857356" y="1643050"/>
            <a:ext cx="2295525" cy="1457325"/>
          </a:xfrm>
          <a:prstGeom prst="rect">
            <a:avLst/>
          </a:prstGeom>
          <a:noFill/>
          <a:ln w="9525">
            <a:noFill/>
            <a:miter lim="800000"/>
            <a:headEnd/>
            <a:tailEnd/>
          </a:ln>
        </p:spPr>
      </p:pic>
      <p:sp>
        <p:nvSpPr>
          <p:cNvPr id="7" name="Text Box 9"/>
          <p:cNvSpPr txBox="1">
            <a:spLocks noChangeArrowheads="1"/>
          </p:cNvSpPr>
          <p:nvPr/>
        </p:nvSpPr>
        <p:spPr bwMode="auto">
          <a:xfrm>
            <a:off x="2571736" y="1285860"/>
            <a:ext cx="1714512" cy="461665"/>
          </a:xfrm>
          <a:prstGeom prst="rect">
            <a:avLst/>
          </a:prstGeom>
          <a:noFill/>
          <a:ln w="9525">
            <a:noFill/>
            <a:miter lim="800000"/>
            <a:headEnd/>
            <a:tailEnd/>
          </a:ln>
        </p:spPr>
        <p:txBody>
          <a:bodyPr wrap="square">
            <a:spAutoFit/>
          </a:bodyPr>
          <a:lstStyle/>
          <a:p>
            <a:pPr algn="ctr" latinLnBrk="1">
              <a:defRPr/>
            </a:pPr>
            <a:r>
              <a:rPr lang="zh-CN" altLang="en-US" sz="2400" b="1" dirty="0">
                <a:effectLst>
                  <a:outerShdw blurRad="38100" dist="38100" dir="2700000" algn="tl">
                    <a:srgbClr val="000000">
                      <a:alpha val="43137"/>
                    </a:srgbClr>
                  </a:outerShdw>
                </a:effectLst>
                <a:latin typeface="黑体" pitchFamily="2" charset="-122"/>
                <a:ea typeface="黑体" pitchFamily="2" charset="-122"/>
              </a:rPr>
              <a:t>市场调研</a:t>
            </a:r>
            <a:endParaRPr lang="zh-CN" altLang="zh-CN" sz="4800" b="1" dirty="0">
              <a:effectLst>
                <a:outerShdw blurRad="38100" dist="38100" dir="2700000" algn="tl">
                  <a:srgbClr val="000000">
                    <a:alpha val="43137"/>
                  </a:srgbClr>
                </a:outerShdw>
              </a:effectLst>
              <a:latin typeface="黑体" pitchFamily="2" charset="-122"/>
              <a:ea typeface="黑体" pitchFamily="2" charset="-122"/>
            </a:endParaRPr>
          </a:p>
        </p:txBody>
      </p:sp>
      <p:pic>
        <p:nvPicPr>
          <p:cNvPr id="8" name="图片 2" descr="E:\研发设计.JPG"/>
          <p:cNvPicPr>
            <a:picLocks noChangeArrowheads="1"/>
          </p:cNvPicPr>
          <p:nvPr/>
        </p:nvPicPr>
        <p:blipFill>
          <a:blip r:embed="rId5" cstate="print"/>
          <a:srcRect/>
          <a:stretch>
            <a:fillRect/>
          </a:stretch>
        </p:blipFill>
        <p:spPr bwMode="auto">
          <a:xfrm>
            <a:off x="5000628" y="1785926"/>
            <a:ext cx="2295525" cy="1457325"/>
          </a:xfrm>
          <a:prstGeom prst="rect">
            <a:avLst/>
          </a:prstGeom>
          <a:noFill/>
          <a:ln w="9525">
            <a:noFill/>
            <a:miter lim="800000"/>
            <a:headEnd/>
            <a:tailEnd/>
          </a:ln>
        </p:spPr>
      </p:pic>
      <p:sp>
        <p:nvSpPr>
          <p:cNvPr id="9" name="Text Box 10"/>
          <p:cNvSpPr txBox="1">
            <a:spLocks noChangeArrowheads="1"/>
          </p:cNvSpPr>
          <p:nvPr/>
        </p:nvSpPr>
        <p:spPr bwMode="auto">
          <a:xfrm>
            <a:off x="4857752" y="1357298"/>
            <a:ext cx="1928804" cy="461665"/>
          </a:xfrm>
          <a:prstGeom prst="rect">
            <a:avLst/>
          </a:prstGeom>
          <a:noFill/>
          <a:ln w="9525">
            <a:noFill/>
            <a:miter lim="800000"/>
            <a:headEnd/>
            <a:tailEnd/>
          </a:ln>
        </p:spPr>
        <p:txBody>
          <a:bodyPr wrap="square">
            <a:spAutoFit/>
          </a:bodyPr>
          <a:lstStyle/>
          <a:p>
            <a:pPr algn="ctr" latinLnBrk="1">
              <a:defRPr/>
            </a:pPr>
            <a:r>
              <a:rPr lang="zh-CN" altLang="en-US" sz="2400" b="1" dirty="0">
                <a:effectLst>
                  <a:outerShdw blurRad="38100" dist="38100" dir="2700000" algn="tl">
                    <a:srgbClr val="000000">
                      <a:alpha val="43137"/>
                    </a:srgbClr>
                  </a:outerShdw>
                </a:effectLst>
                <a:latin typeface="黑体" pitchFamily="2" charset="-122"/>
                <a:ea typeface="黑体" pitchFamily="2" charset="-122"/>
              </a:rPr>
              <a:t>需求分析</a:t>
            </a:r>
            <a:endParaRPr lang="zh-CN" altLang="zh-CN" sz="4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10" name="Oval 15"/>
          <p:cNvSpPr>
            <a:spLocks noChangeArrowheads="1"/>
          </p:cNvSpPr>
          <p:nvPr/>
        </p:nvSpPr>
        <p:spPr bwMode="auto">
          <a:xfrm>
            <a:off x="3214678" y="3214686"/>
            <a:ext cx="2714644" cy="1249357"/>
          </a:xfrm>
          <a:prstGeom prst="ellipse">
            <a:avLst/>
          </a:prstGeom>
          <a:solidFill>
            <a:srgbClr val="DBE5F1"/>
          </a:solidFill>
          <a:ln w="9525">
            <a:noFill/>
            <a:round/>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a:lstStyle/>
          <a:p>
            <a:pPr algn="ctr" latinLnBrk="1">
              <a:defRPr/>
            </a:pPr>
            <a:r>
              <a:rPr lang="zh-CN" altLang="en-US" sz="2800" b="1" dirty="0">
                <a:solidFill>
                  <a:srgbClr val="FF0000"/>
                </a:solidFill>
                <a:effectLst>
                  <a:outerShdw blurRad="38100" dist="38100" dir="2700000" algn="tl">
                    <a:srgbClr val="000000"/>
                  </a:outerShdw>
                </a:effectLst>
                <a:latin typeface="华文新魏" pitchFamily="2" charset="-122"/>
                <a:ea typeface="华文新魏" pitchFamily="2" charset="-122"/>
              </a:rPr>
              <a:t>营销之道</a:t>
            </a:r>
          </a:p>
          <a:p>
            <a:pPr algn="ctr" latinLnBrk="1">
              <a:defRPr/>
            </a:pPr>
            <a:r>
              <a:rPr lang="en-US" altLang="zh-CN" sz="1600" b="1" dirty="0">
                <a:solidFill>
                  <a:srgbClr val="FF0000"/>
                </a:solidFill>
                <a:effectLst>
                  <a:outerShdw blurRad="38100" dist="38100" dir="2700000" algn="tl">
                    <a:srgbClr val="000000"/>
                  </a:outerShdw>
                </a:effectLst>
                <a:latin typeface="Calibri" pitchFamily="34" charset="0"/>
              </a:rPr>
              <a:t>Business Simulation</a:t>
            </a:r>
            <a:endParaRPr lang="zh-CN" altLang="zh-CN" sz="3600" dirty="0">
              <a:solidFill>
                <a:srgbClr val="FF0000"/>
              </a:solidFill>
            </a:endParaRPr>
          </a:p>
        </p:txBody>
      </p:sp>
      <p:pic>
        <p:nvPicPr>
          <p:cNvPr id="11" name="图片 10" descr="E:\市场营销.jpg"/>
          <p:cNvPicPr>
            <a:picLocks noChangeArrowheads="1"/>
          </p:cNvPicPr>
          <p:nvPr/>
        </p:nvPicPr>
        <p:blipFill>
          <a:blip r:embed="rId6" cstate="print"/>
          <a:srcRect/>
          <a:stretch>
            <a:fillRect/>
          </a:stretch>
        </p:blipFill>
        <p:spPr bwMode="auto">
          <a:xfrm>
            <a:off x="357158" y="3357562"/>
            <a:ext cx="2295525" cy="1457325"/>
          </a:xfrm>
          <a:prstGeom prst="rect">
            <a:avLst/>
          </a:prstGeom>
          <a:noFill/>
          <a:ln w="9525">
            <a:noFill/>
            <a:miter lim="800000"/>
            <a:headEnd/>
            <a:tailEnd/>
          </a:ln>
        </p:spPr>
      </p:pic>
      <p:sp>
        <p:nvSpPr>
          <p:cNvPr id="12" name="Text Box 11"/>
          <p:cNvSpPr txBox="1">
            <a:spLocks noChangeArrowheads="1"/>
          </p:cNvSpPr>
          <p:nvPr/>
        </p:nvSpPr>
        <p:spPr bwMode="auto">
          <a:xfrm>
            <a:off x="428596" y="2928934"/>
            <a:ext cx="2285986" cy="461665"/>
          </a:xfrm>
          <a:prstGeom prst="rect">
            <a:avLst/>
          </a:prstGeom>
          <a:noFill/>
          <a:ln w="9525">
            <a:noFill/>
            <a:miter lim="800000"/>
            <a:headEnd/>
            <a:tailEnd/>
          </a:ln>
        </p:spPr>
        <p:txBody>
          <a:bodyPr wrap="square">
            <a:spAutoFit/>
          </a:bodyPr>
          <a:lstStyle/>
          <a:p>
            <a:pPr algn="ctr" latinLnBrk="1">
              <a:defRPr/>
            </a:pPr>
            <a:r>
              <a:rPr lang="zh-CN" altLang="en-US" sz="2400" b="1" dirty="0">
                <a:effectLst>
                  <a:outerShdw blurRad="38100" dist="38100" dir="2700000" algn="tl">
                    <a:srgbClr val="000000">
                      <a:alpha val="43137"/>
                    </a:srgbClr>
                  </a:outerShdw>
                </a:effectLst>
                <a:latin typeface="黑体" pitchFamily="2" charset="-122"/>
                <a:ea typeface="黑体" pitchFamily="2" charset="-122"/>
              </a:rPr>
              <a:t>营销组合</a:t>
            </a:r>
            <a:endParaRPr lang="zh-CN" altLang="zh-CN" sz="4800" b="1" dirty="0">
              <a:effectLst>
                <a:outerShdw blurRad="38100" dist="38100" dir="2700000" algn="tl">
                  <a:srgbClr val="000000">
                    <a:alpha val="43137"/>
                  </a:srgbClr>
                </a:outerShdw>
              </a:effectLst>
              <a:latin typeface="黑体" pitchFamily="2" charset="-122"/>
              <a:ea typeface="黑体" pitchFamily="2" charset="-122"/>
            </a:endParaRPr>
          </a:p>
        </p:txBody>
      </p:sp>
      <p:pic>
        <p:nvPicPr>
          <p:cNvPr id="13" name="图片 4" descr="E:\人力资源.jpg"/>
          <p:cNvPicPr>
            <a:picLocks noChangeArrowheads="1"/>
          </p:cNvPicPr>
          <p:nvPr/>
        </p:nvPicPr>
        <p:blipFill>
          <a:blip r:embed="rId7" cstate="print"/>
          <a:srcRect/>
          <a:stretch>
            <a:fillRect/>
          </a:stretch>
        </p:blipFill>
        <p:spPr bwMode="auto">
          <a:xfrm>
            <a:off x="1643042" y="5143512"/>
            <a:ext cx="2295525" cy="1457325"/>
          </a:xfrm>
          <a:prstGeom prst="rect">
            <a:avLst/>
          </a:prstGeom>
          <a:noFill/>
          <a:ln w="9525">
            <a:noFill/>
            <a:miter lim="800000"/>
            <a:headEnd/>
            <a:tailEnd/>
          </a:ln>
        </p:spPr>
      </p:pic>
      <p:sp>
        <p:nvSpPr>
          <p:cNvPr id="14" name="Text Box 13"/>
          <p:cNvSpPr txBox="1">
            <a:spLocks noChangeArrowheads="1"/>
          </p:cNvSpPr>
          <p:nvPr/>
        </p:nvSpPr>
        <p:spPr bwMode="auto">
          <a:xfrm>
            <a:off x="1214414" y="4786322"/>
            <a:ext cx="1571611" cy="461665"/>
          </a:xfrm>
          <a:prstGeom prst="rect">
            <a:avLst/>
          </a:prstGeom>
          <a:noFill/>
          <a:ln w="9525">
            <a:noFill/>
            <a:miter lim="800000"/>
            <a:headEnd/>
            <a:tailEnd/>
          </a:ln>
        </p:spPr>
        <p:txBody>
          <a:bodyPr wrap="square">
            <a:spAutoFit/>
          </a:bodyPr>
          <a:lstStyle/>
          <a:p>
            <a:pPr algn="ctr" latinLnBrk="1">
              <a:defRPr/>
            </a:pPr>
            <a:r>
              <a:rPr lang="zh-CN" altLang="en-US" sz="2400" b="1" dirty="0">
                <a:effectLst>
                  <a:outerShdw blurRad="38100" dist="38100" dir="2700000" algn="tl">
                    <a:srgbClr val="000000">
                      <a:alpha val="43137"/>
                    </a:srgbClr>
                  </a:outerShdw>
                </a:effectLst>
                <a:latin typeface="黑体" pitchFamily="2" charset="-122"/>
                <a:ea typeface="黑体" pitchFamily="2" charset="-122"/>
              </a:rPr>
              <a:t>战略规划</a:t>
            </a:r>
            <a:endParaRPr lang="zh-CN" altLang="zh-CN" sz="4800" b="1" dirty="0">
              <a:effectLst>
                <a:outerShdw blurRad="38100" dist="38100" dir="2700000" algn="tl">
                  <a:srgbClr val="000000">
                    <a:alpha val="43137"/>
                  </a:srgbClr>
                </a:outerShdw>
              </a:effectLst>
              <a:latin typeface="黑体" pitchFamily="2" charset="-122"/>
              <a:ea typeface="黑体" pitchFamily="2" charset="-122"/>
            </a:endParaRPr>
          </a:p>
        </p:txBody>
      </p:sp>
      <p:pic>
        <p:nvPicPr>
          <p:cNvPr id="15" name="图片 5" descr="E:\财务管理.jpg"/>
          <p:cNvPicPr>
            <a:picLocks noChangeArrowheads="1"/>
          </p:cNvPicPr>
          <p:nvPr/>
        </p:nvPicPr>
        <p:blipFill>
          <a:blip r:embed="rId8" cstate="print"/>
          <a:srcRect/>
          <a:stretch>
            <a:fillRect/>
          </a:stretch>
        </p:blipFill>
        <p:spPr bwMode="auto">
          <a:xfrm>
            <a:off x="6715140" y="3643314"/>
            <a:ext cx="2295525" cy="1457325"/>
          </a:xfrm>
          <a:prstGeom prst="rect">
            <a:avLst/>
          </a:prstGeom>
          <a:noFill/>
          <a:ln w="9525">
            <a:noFill/>
            <a:miter lim="800000"/>
            <a:headEnd/>
            <a:tailEnd/>
          </a:ln>
        </p:spPr>
      </p:pic>
      <p:sp>
        <p:nvSpPr>
          <p:cNvPr id="16" name="Text Box 12"/>
          <p:cNvSpPr txBox="1">
            <a:spLocks noChangeArrowheads="1"/>
          </p:cNvSpPr>
          <p:nvPr/>
        </p:nvSpPr>
        <p:spPr bwMode="auto">
          <a:xfrm>
            <a:off x="6286512" y="3214686"/>
            <a:ext cx="1928802" cy="461962"/>
          </a:xfrm>
          <a:prstGeom prst="rect">
            <a:avLst/>
          </a:prstGeom>
          <a:noFill/>
          <a:ln w="9525">
            <a:noFill/>
            <a:miter lim="800000"/>
            <a:headEnd/>
            <a:tailEnd/>
          </a:ln>
        </p:spPr>
        <p:txBody>
          <a:bodyPr wrap="square">
            <a:spAutoFit/>
          </a:bodyPr>
          <a:lstStyle/>
          <a:p>
            <a:pPr algn="ctr" latinLnBrk="1">
              <a:defRPr/>
            </a:pPr>
            <a:r>
              <a:rPr lang="zh-CN" altLang="en-US" sz="2400" b="1" dirty="0">
                <a:effectLst>
                  <a:outerShdw blurRad="38100" dist="38100" dir="2700000" algn="tl">
                    <a:srgbClr val="000000">
                      <a:alpha val="43137"/>
                    </a:srgbClr>
                  </a:outerShdw>
                </a:effectLst>
                <a:latin typeface="黑体" pitchFamily="2" charset="-122"/>
                <a:ea typeface="黑体" pitchFamily="2" charset="-122"/>
              </a:rPr>
              <a:t>市场定位</a:t>
            </a:r>
            <a:endParaRPr lang="zh-CN" altLang="zh-CN" sz="4800" b="1" dirty="0">
              <a:effectLst>
                <a:outerShdw blurRad="38100" dist="38100" dir="2700000" algn="tl">
                  <a:srgbClr val="000000">
                    <a:alpha val="43137"/>
                  </a:srgbClr>
                </a:outerShdw>
              </a:effectLst>
              <a:latin typeface="黑体" pitchFamily="2" charset="-122"/>
              <a:ea typeface="黑体" pitchFamily="2" charset="-122"/>
            </a:endParaRPr>
          </a:p>
        </p:txBody>
      </p:sp>
      <p:pic>
        <p:nvPicPr>
          <p:cNvPr id="17" name="图片 16" descr="E:\团队合作.jpg"/>
          <p:cNvPicPr>
            <a:picLocks noChangeArrowheads="1"/>
          </p:cNvPicPr>
          <p:nvPr/>
        </p:nvPicPr>
        <p:blipFill>
          <a:blip r:embed="rId9" cstate="print"/>
          <a:srcRect/>
          <a:stretch>
            <a:fillRect/>
          </a:stretch>
        </p:blipFill>
        <p:spPr bwMode="auto">
          <a:xfrm>
            <a:off x="4714876" y="5072074"/>
            <a:ext cx="2295525" cy="1457325"/>
          </a:xfrm>
          <a:prstGeom prst="rect">
            <a:avLst/>
          </a:prstGeom>
          <a:noFill/>
          <a:ln w="9525">
            <a:noFill/>
            <a:miter lim="800000"/>
            <a:headEnd/>
            <a:tailEnd/>
          </a:ln>
        </p:spPr>
      </p:pic>
      <p:sp>
        <p:nvSpPr>
          <p:cNvPr id="18" name="Text Box 14"/>
          <p:cNvSpPr txBox="1">
            <a:spLocks noChangeArrowheads="1"/>
          </p:cNvSpPr>
          <p:nvPr/>
        </p:nvSpPr>
        <p:spPr bwMode="auto">
          <a:xfrm>
            <a:off x="5143504" y="4572008"/>
            <a:ext cx="1928827" cy="461665"/>
          </a:xfrm>
          <a:prstGeom prst="rect">
            <a:avLst/>
          </a:prstGeom>
          <a:noFill/>
          <a:ln w="9525">
            <a:noFill/>
            <a:miter lim="800000"/>
            <a:headEnd/>
            <a:tailEnd/>
          </a:ln>
        </p:spPr>
        <p:txBody>
          <a:bodyPr wrap="square">
            <a:spAutoFit/>
          </a:bodyPr>
          <a:lstStyle/>
          <a:p>
            <a:pPr algn="ctr" latinLnBrk="1">
              <a:defRPr/>
            </a:pPr>
            <a:r>
              <a:rPr lang="zh-CN" altLang="en-US" sz="2400" b="1" dirty="0">
                <a:effectLst>
                  <a:outerShdw blurRad="38100" dist="38100" dir="2700000" algn="tl">
                    <a:srgbClr val="000000">
                      <a:alpha val="43137"/>
                    </a:srgbClr>
                  </a:outerShdw>
                </a:effectLst>
                <a:latin typeface="黑体" pitchFamily="2" charset="-122"/>
                <a:ea typeface="黑体" pitchFamily="2" charset="-122"/>
              </a:rPr>
              <a:t>团队合作</a:t>
            </a:r>
            <a:endParaRPr lang="zh-CN" altLang="zh-CN" sz="4800" b="1" dirty="0">
              <a:effectLst>
                <a:outerShdw blurRad="38100" dist="38100" dir="2700000" algn="tl">
                  <a:srgbClr val="000000">
                    <a:alpha val="43137"/>
                  </a:srgbClr>
                </a:outerShdw>
              </a:effectLst>
              <a:latin typeface="黑体" pitchFamily="2" charset="-122"/>
              <a:ea typeface="黑体"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5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1500"/>
                            </p:stCondLst>
                            <p:childTnLst>
                              <p:par>
                                <p:cTn id="33" presetID="10"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2500"/>
                            </p:stCondLst>
                            <p:childTnLst>
                              <p:par>
                                <p:cTn id="41" presetID="10" presetClass="entr" presetSubtype="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par>
                          <p:cTn id="48" fill="hold">
                            <p:stCondLst>
                              <p:cond delay="3500"/>
                            </p:stCondLst>
                            <p:childTnLst>
                              <p:par>
                                <p:cTn id="49" presetID="10" presetClass="entr" presetSubtype="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par>
                          <p:cTn id="52" fill="hold">
                            <p:stCondLst>
                              <p:cond delay="4000"/>
                            </p:stCondLst>
                            <p:childTnLst>
                              <p:par>
                                <p:cTn id="53" presetID="10"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p:bldP spid="14" grpId="0"/>
      <p:bldP spid="16" grpId="0"/>
      <p:bldP spid="18"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教师进行模拟实战训练总结</a:t>
            </a:r>
          </a:p>
        </p:txBody>
      </p:sp>
      <p:sp>
        <p:nvSpPr>
          <p:cNvPr id="3" name="内容占位符 2"/>
          <p:cNvSpPr>
            <a:spLocks noGrp="1"/>
          </p:cNvSpPr>
          <p:nvPr>
            <p:ph idx="1"/>
          </p:nvPr>
        </p:nvSpPr>
        <p:spPr>
          <a:xfrm>
            <a:off x="500034" y="1500174"/>
            <a:ext cx="7686700" cy="4879975"/>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各团队总体表现与最终成绩</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各团队主要经营得失与存在问题</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总结如何做好财务与业务的沟通与合作</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总结在企业运营中，如何运用各项财务管理技能改进企业管理，提升绩效</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zh-CN" altLang="en-US" dirty="0"/>
              <a:t>大纲</a:t>
            </a:r>
          </a:p>
        </p:txBody>
      </p:sp>
      <p:grpSp>
        <p:nvGrpSpPr>
          <p:cNvPr id="3" name="Group 41"/>
          <p:cNvGrpSpPr>
            <a:grpSpLocks/>
          </p:cNvGrpSpPr>
          <p:nvPr/>
        </p:nvGrpSpPr>
        <p:grpSpPr bwMode="auto">
          <a:xfrm>
            <a:off x="2143108" y="1643050"/>
            <a:ext cx="4724400" cy="685800"/>
            <a:chOff x="1296" y="1824"/>
            <a:chExt cx="2976" cy="432"/>
          </a:xfrm>
        </p:grpSpPr>
        <p:sp>
          <p:nvSpPr>
            <p:cNvPr id="7" name="AutoShape 42"/>
            <p:cNvSpPr>
              <a:spLocks noChangeArrowheads="1"/>
            </p:cNvSpPr>
            <p:nvPr/>
          </p:nvSpPr>
          <p:spPr bwMode="gray">
            <a:xfrm>
              <a:off x="1536" y="1899"/>
              <a:ext cx="2736" cy="288"/>
            </a:xfrm>
            <a:prstGeom prst="roundRect">
              <a:avLst>
                <a:gd name="adj" fmla="val 16667"/>
              </a:avLst>
            </a:prstGeom>
            <a:noFill/>
            <a:ln w="28575" algn="ctr">
              <a:solidFill>
                <a:schemeClr val="accent2"/>
              </a:solidFill>
              <a:round/>
              <a:headEnd/>
              <a:tailEnd/>
            </a:ln>
            <a:effectLst>
              <a:outerShdw dist="99190" dir="2388334" algn="ctr" rotWithShape="0">
                <a:schemeClr val="bg2">
                  <a:alpha val="50000"/>
                </a:schemeClr>
              </a:outerShdw>
            </a:effectLst>
          </p:spPr>
          <p:txBody>
            <a:bodyPr wrap="none" anchor="ctr"/>
            <a:lstStyle/>
            <a:p>
              <a:pPr>
                <a:defRPr/>
              </a:pPr>
              <a:endParaRPr lang="zh-CN" altLang="en-US" sz="2800">
                <a:effectLst>
                  <a:outerShdw blurRad="38100" dist="38100" dir="2700000" algn="tl">
                    <a:srgbClr val="C0C0C0"/>
                  </a:outerShdw>
                </a:effectLst>
                <a:latin typeface="Arial" pitchFamily="34" charset="0"/>
              </a:endParaRPr>
            </a:p>
          </p:txBody>
        </p:sp>
        <p:sp>
          <p:nvSpPr>
            <p:cNvPr id="8" name="AutoShape 43"/>
            <p:cNvSpPr>
              <a:spLocks noChangeArrowheads="1"/>
            </p:cNvSpPr>
            <p:nvPr/>
          </p:nvSpPr>
          <p:spPr bwMode="gray">
            <a:xfrm>
              <a:off x="1296" y="1824"/>
              <a:ext cx="432" cy="432"/>
            </a:xfrm>
            <a:prstGeom prst="diamond">
              <a:avLst/>
            </a:prstGeom>
            <a:solidFill>
              <a:schemeClr val="accent2"/>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9" name="Text Box 44"/>
            <p:cNvSpPr txBox="1">
              <a:spLocks noChangeArrowheads="1"/>
            </p:cNvSpPr>
            <p:nvPr/>
          </p:nvSpPr>
          <p:spPr bwMode="gray">
            <a:xfrm>
              <a:off x="1680" y="1881"/>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认识营销之道</a:t>
              </a:r>
              <a:endParaRPr lang="en-US" altLang="zh-CN" sz="2800" b="1"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p:txBody>
        </p:sp>
        <p:sp>
          <p:nvSpPr>
            <p:cNvPr id="10" name="Text Box 45"/>
            <p:cNvSpPr txBox="1">
              <a:spLocks noChangeArrowheads="1"/>
            </p:cNvSpPr>
            <p:nvPr/>
          </p:nvSpPr>
          <p:spPr bwMode="gray">
            <a:xfrm>
              <a:off x="1402" y="1861"/>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1</a:t>
              </a:r>
            </a:p>
          </p:txBody>
        </p:sp>
      </p:grpSp>
      <p:grpSp>
        <p:nvGrpSpPr>
          <p:cNvPr id="4" name="Group 46"/>
          <p:cNvGrpSpPr>
            <a:grpSpLocks/>
          </p:cNvGrpSpPr>
          <p:nvPr/>
        </p:nvGrpSpPr>
        <p:grpSpPr bwMode="auto">
          <a:xfrm>
            <a:off x="2214546" y="2428868"/>
            <a:ext cx="4724400" cy="685800"/>
            <a:chOff x="1296" y="1824"/>
            <a:chExt cx="2976" cy="432"/>
          </a:xfrm>
        </p:grpSpPr>
        <p:sp>
          <p:nvSpPr>
            <p:cNvPr id="12" name="AutoShape 47"/>
            <p:cNvSpPr>
              <a:spLocks noChangeArrowheads="1"/>
            </p:cNvSpPr>
            <p:nvPr/>
          </p:nvSpPr>
          <p:spPr bwMode="gray">
            <a:xfrm>
              <a:off x="1536" y="1899"/>
              <a:ext cx="2736" cy="288"/>
            </a:xfrm>
            <a:prstGeom prst="roundRect">
              <a:avLst>
                <a:gd name="adj" fmla="val 16667"/>
              </a:avLst>
            </a:prstGeom>
            <a:noFill/>
            <a:ln w="28575" algn="ctr">
              <a:solidFill>
                <a:srgbClr val="FF0000"/>
              </a:solidFill>
              <a:round/>
              <a:headEnd/>
              <a:tailEnd/>
            </a:ln>
            <a:effectLst>
              <a:outerShdw dist="99190" dir="2388334" algn="ctr" rotWithShape="0">
                <a:schemeClr val="bg2">
                  <a:alpha val="50000"/>
                </a:schemeClr>
              </a:outerShdw>
            </a:effectLst>
          </p:spPr>
          <p:txBody>
            <a:bodyPr wrap="none" anchor="ctr"/>
            <a:lstStyle/>
            <a:p>
              <a:pPr>
                <a:defRPr/>
              </a:pPr>
              <a:endParaRPr lang="zh-CN" altLang="en-US" sz="2800">
                <a:effectLst>
                  <a:outerShdw blurRad="38100" dist="38100" dir="2700000" algn="tl">
                    <a:srgbClr val="C0C0C0"/>
                  </a:outerShdw>
                </a:effectLst>
                <a:latin typeface="Arial" pitchFamily="34" charset="0"/>
              </a:endParaRPr>
            </a:p>
          </p:txBody>
        </p:sp>
        <p:sp>
          <p:nvSpPr>
            <p:cNvPr id="13" name="AutoShape 48"/>
            <p:cNvSpPr>
              <a:spLocks noChangeArrowheads="1"/>
            </p:cNvSpPr>
            <p:nvPr/>
          </p:nvSpPr>
          <p:spPr bwMode="gray">
            <a:xfrm>
              <a:off x="1296" y="1824"/>
              <a:ext cx="432" cy="432"/>
            </a:xfrm>
            <a:prstGeom prst="diamond">
              <a:avLst/>
            </a:prstGeom>
            <a:solidFill>
              <a:srgbClr val="FF0000"/>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14" name="Text Box 49"/>
            <p:cNvSpPr txBox="1">
              <a:spLocks noChangeArrowheads="1"/>
            </p:cNvSpPr>
            <p:nvPr/>
          </p:nvSpPr>
          <p:spPr bwMode="gray">
            <a:xfrm>
              <a:off x="1680" y="1873"/>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主要功能模块</a:t>
              </a: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15" name="Text Box 50"/>
            <p:cNvSpPr txBox="1">
              <a:spLocks noChangeArrowheads="1"/>
            </p:cNvSpPr>
            <p:nvPr/>
          </p:nvSpPr>
          <p:spPr bwMode="gray">
            <a:xfrm>
              <a:off x="1402" y="1869"/>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2</a:t>
              </a:r>
            </a:p>
          </p:txBody>
        </p:sp>
      </p:grpSp>
      <p:grpSp>
        <p:nvGrpSpPr>
          <p:cNvPr id="5" name="Group 51"/>
          <p:cNvGrpSpPr>
            <a:grpSpLocks/>
          </p:cNvGrpSpPr>
          <p:nvPr/>
        </p:nvGrpSpPr>
        <p:grpSpPr bwMode="auto">
          <a:xfrm>
            <a:off x="2285984" y="3286124"/>
            <a:ext cx="4724400" cy="685800"/>
            <a:chOff x="1296" y="1824"/>
            <a:chExt cx="2976" cy="432"/>
          </a:xfrm>
        </p:grpSpPr>
        <p:sp>
          <p:nvSpPr>
            <p:cNvPr id="17" name="AutoShape 52"/>
            <p:cNvSpPr>
              <a:spLocks noChangeArrowheads="1"/>
            </p:cNvSpPr>
            <p:nvPr/>
          </p:nvSpPr>
          <p:spPr bwMode="gray">
            <a:xfrm>
              <a:off x="1536" y="1899"/>
              <a:ext cx="2736" cy="288"/>
            </a:xfrm>
            <a:prstGeom prst="roundRect">
              <a:avLst>
                <a:gd name="adj" fmla="val 16667"/>
              </a:avLst>
            </a:prstGeom>
            <a:noFill/>
            <a:ln w="28575" algn="ctr">
              <a:solidFill>
                <a:schemeClr val="hlink"/>
              </a:solidFill>
              <a:round/>
              <a:headEnd/>
              <a:tailEnd/>
            </a:ln>
            <a:effectLst>
              <a:outerShdw dist="99190" dir="2388334" algn="ctr" rotWithShape="0">
                <a:schemeClr val="bg2">
                  <a:alpha val="50000"/>
                </a:schemeClr>
              </a:outerShdw>
            </a:effectLst>
          </p:spPr>
          <p:txBody>
            <a:bodyPr wrap="none" anchor="ctr"/>
            <a:lstStyle/>
            <a:p>
              <a:pPr>
                <a:defRPr/>
              </a:pPr>
              <a:r>
                <a:rPr lang="zh-CN" altLang="en-US" sz="2800" b="1" dirty="0">
                  <a:effectLst>
                    <a:outerShdw blurRad="38100" dist="38100" dir="2700000" algn="tl">
                      <a:srgbClr val="C0C0C0"/>
                    </a:outerShdw>
                  </a:effectLst>
                  <a:latin typeface="黑体" pitchFamily="2" charset="-122"/>
                  <a:ea typeface="黑体" pitchFamily="2" charset="-122"/>
                </a:rPr>
                <a:t>    主要数据规则</a:t>
              </a:r>
            </a:p>
          </p:txBody>
        </p:sp>
        <p:sp>
          <p:nvSpPr>
            <p:cNvPr id="18" name="AutoShape 53"/>
            <p:cNvSpPr>
              <a:spLocks noChangeArrowheads="1"/>
            </p:cNvSpPr>
            <p:nvPr/>
          </p:nvSpPr>
          <p:spPr bwMode="gray">
            <a:xfrm>
              <a:off x="1296" y="1824"/>
              <a:ext cx="432" cy="432"/>
            </a:xfrm>
            <a:prstGeom prst="diamond">
              <a:avLst/>
            </a:prstGeom>
            <a:solidFill>
              <a:schemeClr va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19" name="Text Box 54"/>
            <p:cNvSpPr txBox="1">
              <a:spLocks noChangeArrowheads="1"/>
            </p:cNvSpPr>
            <p:nvPr/>
          </p:nvSpPr>
          <p:spPr bwMode="gray">
            <a:xfrm>
              <a:off x="1680" y="1885"/>
              <a:ext cx="2160" cy="330"/>
            </a:xfrm>
            <a:prstGeom prst="rect">
              <a:avLst/>
            </a:prstGeom>
            <a:noFill/>
            <a:ln w="9525" algn="ctr">
              <a:noFill/>
              <a:miter lim="800000"/>
              <a:headEnd/>
              <a:tailEnd/>
            </a:ln>
            <a:effectLst/>
          </p:spPr>
          <p:txBody>
            <a:bodyPr>
              <a:spAutoFit/>
            </a:bodyPr>
            <a:lstStyle/>
            <a:p>
              <a:pPr algn="ctr" eaLnBrk="0" hangingPunct="0">
                <a:defRPr/>
              </a:pP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20" name="Text Box 55"/>
            <p:cNvSpPr txBox="1">
              <a:spLocks noChangeArrowheads="1"/>
            </p:cNvSpPr>
            <p:nvPr/>
          </p:nvSpPr>
          <p:spPr bwMode="gray">
            <a:xfrm>
              <a:off x="1402" y="1869"/>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3</a:t>
              </a:r>
            </a:p>
          </p:txBody>
        </p:sp>
      </p:grpSp>
      <p:grpSp>
        <p:nvGrpSpPr>
          <p:cNvPr id="6" name="Group 56"/>
          <p:cNvGrpSpPr>
            <a:grpSpLocks/>
          </p:cNvGrpSpPr>
          <p:nvPr/>
        </p:nvGrpSpPr>
        <p:grpSpPr bwMode="auto">
          <a:xfrm>
            <a:off x="2285984" y="4143380"/>
            <a:ext cx="4724400" cy="685800"/>
            <a:chOff x="1296" y="1824"/>
            <a:chExt cx="2976" cy="432"/>
          </a:xfrm>
        </p:grpSpPr>
        <p:sp>
          <p:nvSpPr>
            <p:cNvPr id="22" name="AutoShape 57"/>
            <p:cNvSpPr>
              <a:spLocks noChangeArrowheads="1"/>
            </p:cNvSpPr>
            <p:nvPr/>
          </p:nvSpPr>
          <p:spPr bwMode="gray">
            <a:xfrm>
              <a:off x="1536" y="1899"/>
              <a:ext cx="2736" cy="288"/>
            </a:xfrm>
            <a:prstGeom prst="roundRect">
              <a:avLst>
                <a:gd name="adj" fmla="val 16667"/>
              </a:avLst>
            </a:prstGeom>
            <a:noFill/>
            <a:ln w="28575" algn="ctr">
              <a:solidFill>
                <a:srgbClr val="FFC000"/>
              </a:solidFill>
              <a:round/>
              <a:headEnd/>
              <a:tailEnd/>
            </a:ln>
            <a:effectLst>
              <a:outerShdw dist="99190" dir="2388334" algn="ctr" rotWithShape="0">
                <a:schemeClr val="bg2">
                  <a:alpha val="50000"/>
                </a:schemeClr>
              </a:outerShdw>
            </a:effectLst>
          </p:spPr>
          <p:txBody>
            <a:bodyPr wrap="none" anchor="ctr"/>
            <a:lstStyle/>
            <a:p>
              <a:pPr algn="ctr">
                <a:defRPr/>
              </a:pPr>
              <a:endParaRPr lang="zh-CN" altLang="zh-CN" sz="2800">
                <a:effectLst>
                  <a:outerShdw blurRad="38100" dist="38100" dir="2700000" algn="tl">
                    <a:srgbClr val="C0C0C0"/>
                  </a:outerShdw>
                </a:effectLst>
                <a:latin typeface="Arial" pitchFamily="34" charset="0"/>
              </a:endParaRPr>
            </a:p>
          </p:txBody>
        </p:sp>
        <p:sp>
          <p:nvSpPr>
            <p:cNvPr id="23" name="AutoShape 58"/>
            <p:cNvSpPr>
              <a:spLocks noChangeArrowheads="1"/>
            </p:cNvSpPr>
            <p:nvPr/>
          </p:nvSpPr>
          <p:spPr bwMode="gray">
            <a:xfrm>
              <a:off x="1296" y="1824"/>
              <a:ext cx="432" cy="432"/>
            </a:xfrm>
            <a:prstGeom prst="diamond">
              <a:avLst/>
            </a:prstGeom>
            <a:solidFill>
              <a:srgbClr val="FFC000"/>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24" name="Text Box 59"/>
            <p:cNvSpPr txBox="1">
              <a:spLocks noChangeArrowheads="1"/>
            </p:cNvSpPr>
            <p:nvPr/>
          </p:nvSpPr>
          <p:spPr bwMode="gray">
            <a:xfrm>
              <a:off x="1680" y="1869"/>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  各阶段授课重点</a:t>
              </a: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25" name="Text Box 60"/>
            <p:cNvSpPr txBox="1">
              <a:spLocks noChangeArrowheads="1"/>
            </p:cNvSpPr>
            <p:nvPr/>
          </p:nvSpPr>
          <p:spPr bwMode="gray">
            <a:xfrm>
              <a:off x="1402" y="1864"/>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4</a:t>
              </a:r>
            </a:p>
          </p:txBody>
        </p:sp>
      </p:grpSp>
      <p:grpSp>
        <p:nvGrpSpPr>
          <p:cNvPr id="11" name="Group 41"/>
          <p:cNvGrpSpPr>
            <a:grpSpLocks/>
          </p:cNvGrpSpPr>
          <p:nvPr/>
        </p:nvGrpSpPr>
        <p:grpSpPr bwMode="auto">
          <a:xfrm>
            <a:off x="2285984" y="5072074"/>
            <a:ext cx="4724400" cy="685800"/>
            <a:chOff x="1296" y="1824"/>
            <a:chExt cx="2976" cy="432"/>
          </a:xfrm>
        </p:grpSpPr>
        <p:sp>
          <p:nvSpPr>
            <p:cNvPr id="32" name="AutoShape 42"/>
            <p:cNvSpPr>
              <a:spLocks noChangeArrowheads="1"/>
            </p:cNvSpPr>
            <p:nvPr/>
          </p:nvSpPr>
          <p:spPr bwMode="gray">
            <a:xfrm>
              <a:off x="1536" y="1899"/>
              <a:ext cx="2736" cy="288"/>
            </a:xfrm>
            <a:prstGeom prst="roundRect">
              <a:avLst>
                <a:gd name="adj" fmla="val 16667"/>
              </a:avLst>
            </a:prstGeom>
            <a:noFill/>
            <a:ln w="28575" algn="ctr">
              <a:solidFill>
                <a:schemeClr val="accent2"/>
              </a:solidFill>
              <a:round/>
              <a:headEnd/>
              <a:tailEnd/>
            </a:ln>
            <a:effectLst>
              <a:outerShdw dist="99190" dir="2388334" algn="ctr" rotWithShape="0">
                <a:schemeClr val="bg2">
                  <a:alpha val="50000"/>
                </a:schemeClr>
              </a:outerShdw>
            </a:effectLst>
          </p:spPr>
          <p:txBody>
            <a:bodyPr wrap="none" anchor="ctr"/>
            <a:lstStyle/>
            <a:p>
              <a:pPr>
                <a:defRPr/>
              </a:pPr>
              <a:endParaRPr lang="zh-CN" altLang="en-US" sz="2800">
                <a:effectLst>
                  <a:outerShdw blurRad="38100" dist="38100" dir="2700000" algn="tl">
                    <a:srgbClr val="C0C0C0"/>
                  </a:outerShdw>
                </a:effectLst>
                <a:latin typeface="Arial" pitchFamily="34" charset="0"/>
              </a:endParaRPr>
            </a:p>
          </p:txBody>
        </p:sp>
        <p:sp>
          <p:nvSpPr>
            <p:cNvPr id="33" name="AutoShape 43"/>
            <p:cNvSpPr>
              <a:spLocks noChangeArrowheads="1"/>
            </p:cNvSpPr>
            <p:nvPr/>
          </p:nvSpPr>
          <p:spPr bwMode="gray">
            <a:xfrm>
              <a:off x="1296" y="1824"/>
              <a:ext cx="432" cy="432"/>
            </a:xfrm>
            <a:prstGeom prst="diamond">
              <a:avLst/>
            </a:prstGeom>
            <a:solidFill>
              <a:schemeClr val="accent2"/>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34" name="Text Box 44"/>
            <p:cNvSpPr txBox="1">
              <a:spLocks noChangeArrowheads="1"/>
            </p:cNvSpPr>
            <p:nvPr/>
          </p:nvSpPr>
          <p:spPr bwMode="gray">
            <a:xfrm>
              <a:off x="1680" y="1881"/>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分析点评举例</a:t>
              </a: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35" name="Text Box 45"/>
            <p:cNvSpPr txBox="1">
              <a:spLocks noChangeArrowheads="1"/>
            </p:cNvSpPr>
            <p:nvPr/>
          </p:nvSpPr>
          <p:spPr bwMode="gray">
            <a:xfrm>
              <a:off x="1296" y="1861"/>
              <a:ext cx="408" cy="368"/>
            </a:xfrm>
            <a:prstGeom prst="rect">
              <a:avLst/>
            </a:prstGeom>
            <a:noFill/>
            <a:ln w="9525" algn="ctr">
              <a:noFill/>
              <a:miter lim="800000"/>
              <a:headEnd/>
              <a:tailEnd/>
            </a:ln>
            <a:effectLst/>
          </p:spPr>
          <p:txBody>
            <a:bodyPr wrap="squar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5</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华文楷体" pitchFamily="2" charset="-122"/>
                <a:ea typeface="华文楷体" pitchFamily="2" charset="-122"/>
              </a:rPr>
              <a:t>什么是点评</a:t>
            </a:r>
          </a:p>
        </p:txBody>
      </p:sp>
      <p:sp>
        <p:nvSpPr>
          <p:cNvPr id="3" name="内容占位符 2"/>
          <p:cNvSpPr>
            <a:spLocks noGrp="1"/>
          </p:cNvSpPr>
          <p:nvPr>
            <p:ph idx="1"/>
          </p:nvPr>
        </p:nvSpPr>
        <p:spPr>
          <a:xfrm>
            <a:off x="714348" y="1643050"/>
            <a:ext cx="7472386" cy="4286280"/>
          </a:xfrm>
        </p:spPr>
        <p:txBody>
          <a:bodyPr/>
          <a:lstStyle/>
          <a:p>
            <a:pPr>
              <a:buFont typeface="Wingdings" pitchFamily="2" charset="2"/>
              <a:buChar char="l"/>
            </a:pPr>
            <a:r>
              <a:rPr lang="zh-CN" altLang="en-US" sz="2800" dirty="0">
                <a:latin typeface="楷体_GB2312" pitchFamily="49" charset="-122"/>
                <a:ea typeface="楷体_GB2312" pitchFamily="49" charset="-122"/>
              </a:rPr>
              <a:t>点评时间：上周期结束后，本周期决策前</a:t>
            </a:r>
            <a:endParaRPr lang="en-US" altLang="zh-CN" sz="2800" dirty="0">
              <a:latin typeface="楷体_GB2312" pitchFamily="49" charset="-122"/>
              <a:ea typeface="楷体_GB2312" pitchFamily="49" charset="-122"/>
            </a:endParaRPr>
          </a:p>
          <a:p>
            <a:pPr>
              <a:buFont typeface="Wingdings" pitchFamily="2" charset="2"/>
              <a:buChar char="l"/>
            </a:pPr>
            <a:r>
              <a:rPr lang="zh-CN" altLang="en-US" sz="2800" dirty="0">
                <a:latin typeface="楷体_GB2312" pitchFamily="49" charset="-122"/>
                <a:ea typeface="楷体_GB2312" pitchFamily="49" charset="-122"/>
              </a:rPr>
              <a:t>点评方式：教师点评，学生自评，小组互评</a:t>
            </a:r>
            <a:endParaRPr lang="en-US" altLang="zh-CN" sz="2800" dirty="0">
              <a:latin typeface="楷体_GB2312" pitchFamily="49" charset="-122"/>
              <a:ea typeface="楷体_GB2312" pitchFamily="49" charset="-122"/>
            </a:endParaRPr>
          </a:p>
          <a:p>
            <a:pPr>
              <a:buFont typeface="Wingdings" pitchFamily="2" charset="2"/>
              <a:buChar char="l"/>
            </a:pPr>
            <a:r>
              <a:rPr lang="zh-CN" altLang="en-US" sz="2800" dirty="0">
                <a:latin typeface="楷体_GB2312" pitchFamily="49" charset="-122"/>
                <a:ea typeface="楷体_GB2312" pitchFamily="49" charset="-122"/>
              </a:rPr>
              <a:t>点评对象：市场第一，综合第一，成长最快，后起之秀等小组</a:t>
            </a:r>
            <a:endParaRPr lang="en-US" altLang="zh-CN" sz="2800" dirty="0">
              <a:latin typeface="楷体_GB2312" pitchFamily="49" charset="-122"/>
              <a:ea typeface="楷体_GB2312" pitchFamily="49" charset="-122"/>
            </a:endParaRPr>
          </a:p>
          <a:p>
            <a:pPr>
              <a:buFont typeface="Wingdings" pitchFamily="2" charset="2"/>
              <a:buChar char="l"/>
            </a:pPr>
            <a:r>
              <a:rPr lang="zh-CN" altLang="en-US" sz="2800" dirty="0">
                <a:latin typeface="楷体_GB2312" pitchFamily="49" charset="-122"/>
                <a:ea typeface="楷体_GB2312" pitchFamily="49" charset="-122"/>
              </a:rPr>
              <a:t>点评内容：综合评分，财务，市场，成长空间等方面</a:t>
            </a:r>
            <a:endParaRPr lang="en-US" altLang="zh-CN" sz="2800" dirty="0">
              <a:latin typeface="楷体_GB2312" pitchFamily="49" charset="-122"/>
              <a:ea typeface="楷体_GB2312" pitchFamily="49" charset="-122"/>
            </a:endParaRPr>
          </a:p>
          <a:p>
            <a:pPr>
              <a:buFont typeface="Wingdings" pitchFamily="2" charset="2"/>
              <a:buChar char="l"/>
            </a:pPr>
            <a:r>
              <a:rPr lang="zh-CN" altLang="en-US" sz="2800" dirty="0">
                <a:latin typeface="楷体_GB2312" pitchFamily="49" charset="-122"/>
                <a:ea typeface="楷体_GB2312" pitchFamily="49" charset="-122"/>
              </a:rPr>
              <a:t>点评目的：帮助学生分析形式，找出问题，为下一轮的营销活动提供改进方向</a:t>
            </a:r>
            <a:endParaRPr lang="en-US" altLang="zh-CN" sz="2800" dirty="0">
              <a:latin typeface="楷体_GB2312" pitchFamily="49" charset="-122"/>
              <a:ea typeface="楷体_GB2312" pitchFamily="49" charset="-122"/>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华文楷体" pitchFamily="2" charset="-122"/>
                <a:ea typeface="华文楷体" pitchFamily="2" charset="-122"/>
              </a:rPr>
              <a:t>教师点评</a:t>
            </a:r>
          </a:p>
        </p:txBody>
      </p:sp>
      <p:sp>
        <p:nvSpPr>
          <p:cNvPr id="3" name="内容占位符 2"/>
          <p:cNvSpPr>
            <a:spLocks noGrp="1"/>
          </p:cNvSpPr>
          <p:nvPr>
            <p:ph idx="1"/>
          </p:nvPr>
        </p:nvSpPr>
        <p:spPr/>
        <p:txBody>
          <a:bodyPr/>
          <a:lstStyle/>
          <a:p>
            <a:pPr>
              <a:buFont typeface="Wingdings" pitchFamily="2" charset="2"/>
              <a:buChar char="l"/>
            </a:pPr>
            <a:r>
              <a:rPr lang="zh-CN" altLang="en-US" sz="2800" dirty="0">
                <a:latin typeface="楷体_GB2312" pitchFamily="49" charset="-122"/>
                <a:ea typeface="楷体_GB2312" pitchFamily="49" charset="-122"/>
              </a:rPr>
              <a:t>综合分析报告</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综合绩效</a:t>
            </a:r>
            <a:r>
              <a:rPr lang="en-US" altLang="zh-CN" sz="2800" dirty="0">
                <a:latin typeface="楷体_GB2312" pitchFamily="49" charset="-122"/>
                <a:ea typeface="楷体_GB2312" pitchFamily="49" charset="-122"/>
              </a:rPr>
              <a:t>-</a:t>
            </a:r>
            <a:r>
              <a:rPr lang="zh-CN" altLang="en-US" sz="2800" dirty="0">
                <a:latin typeface="楷体_GB2312" pitchFamily="49" charset="-122"/>
                <a:ea typeface="楷体_GB2312" pitchFamily="49" charset="-122"/>
              </a:rPr>
              <a:t>综合表现</a:t>
            </a:r>
            <a:endParaRPr lang="en-US" altLang="zh-CN" sz="2800" dirty="0">
              <a:latin typeface="楷体_GB2312" pitchFamily="49" charset="-122"/>
              <a:ea typeface="楷体_GB2312" pitchFamily="49" charset="-122"/>
            </a:endParaRPr>
          </a:p>
          <a:p>
            <a:endParaRPr lang="zh-CN" altLang="en-US" dirty="0"/>
          </a:p>
        </p:txBody>
      </p:sp>
      <p:pic>
        <p:nvPicPr>
          <p:cNvPr id="50178" name="Picture 2"/>
          <p:cNvPicPr>
            <a:picLocks noChangeAspect="1" noChangeArrowheads="1"/>
          </p:cNvPicPr>
          <p:nvPr/>
        </p:nvPicPr>
        <p:blipFill>
          <a:blip r:embed="rId2" cstate="print"/>
          <a:srcRect/>
          <a:stretch>
            <a:fillRect/>
          </a:stretch>
        </p:blipFill>
        <p:spPr bwMode="auto">
          <a:xfrm>
            <a:off x="857224" y="2071678"/>
            <a:ext cx="7152360" cy="4232314"/>
          </a:xfrm>
          <a:prstGeom prst="rect">
            <a:avLst/>
          </a:prstGeom>
          <a:noFill/>
          <a:ln w="9525">
            <a:noFill/>
            <a:miter lim="800000"/>
            <a:headEnd/>
            <a:tailEnd/>
          </a:ln>
          <a:effectLst/>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华文楷体" pitchFamily="2" charset="-122"/>
                <a:ea typeface="华文楷体" pitchFamily="2" charset="-122"/>
              </a:rPr>
              <a:t>综合表现点评</a:t>
            </a:r>
          </a:p>
        </p:txBody>
      </p:sp>
      <p:sp>
        <p:nvSpPr>
          <p:cNvPr id="3" name="内容占位符 2"/>
          <p:cNvSpPr>
            <a:spLocks noGrp="1"/>
          </p:cNvSpPr>
          <p:nvPr>
            <p:ph idx="1"/>
          </p:nvPr>
        </p:nvSpPr>
        <p:spPr>
          <a:xfrm>
            <a:off x="571472" y="1428736"/>
            <a:ext cx="7972452" cy="4286279"/>
          </a:xfrm>
        </p:spPr>
        <p:txBody>
          <a:bodyPr/>
          <a:lstStyle/>
          <a:p>
            <a:pPr>
              <a:buNone/>
            </a:pPr>
            <a:r>
              <a:rPr lang="zh-CN" altLang="en-US" dirty="0"/>
              <a:t>主要点评：</a:t>
            </a:r>
            <a:endParaRPr lang="en-US" altLang="zh-CN" dirty="0"/>
          </a:p>
          <a:p>
            <a:pPr>
              <a:lnSpc>
                <a:spcPts val="3900"/>
              </a:lnSpc>
              <a:buFont typeface="Wingdings" pitchFamily="2" charset="2"/>
              <a:buChar char="l"/>
            </a:pPr>
            <a:r>
              <a:rPr lang="zh-CN" altLang="en-US" sz="2800" dirty="0">
                <a:latin typeface="楷体_GB2312" pitchFamily="49" charset="-122"/>
                <a:ea typeface="楷体_GB2312" pitchFamily="49" charset="-122"/>
              </a:rPr>
              <a:t>前三面最终得分在哪项表现上拉开的差距？</a:t>
            </a:r>
            <a:endParaRPr lang="en-US" altLang="zh-CN" sz="2800" dirty="0">
              <a:latin typeface="楷体_GB2312" pitchFamily="49" charset="-122"/>
              <a:ea typeface="楷体_GB2312" pitchFamily="49" charset="-122"/>
            </a:endParaRPr>
          </a:p>
          <a:p>
            <a:pPr>
              <a:lnSpc>
                <a:spcPts val="3900"/>
              </a:lnSpc>
              <a:buFont typeface="Wingdings" pitchFamily="2" charset="2"/>
              <a:buChar char="l"/>
            </a:pPr>
            <a:r>
              <a:rPr lang="zh-CN" altLang="en-US" sz="2800" dirty="0">
                <a:latin typeface="楷体_GB2312" pitchFamily="49" charset="-122"/>
                <a:ea typeface="楷体_GB2312" pitchFamily="49" charset="-122"/>
              </a:rPr>
              <a:t>后三名做的不好主要是哪几项表现不好？</a:t>
            </a:r>
            <a:endParaRPr lang="en-US" altLang="zh-CN" sz="2800" dirty="0">
              <a:latin typeface="楷体_GB2312" pitchFamily="49" charset="-122"/>
              <a:ea typeface="楷体_GB2312" pitchFamily="49" charset="-122"/>
            </a:endParaRPr>
          </a:p>
          <a:p>
            <a:pPr>
              <a:lnSpc>
                <a:spcPts val="3900"/>
              </a:lnSpc>
              <a:buFont typeface="Wingdings" pitchFamily="2" charset="2"/>
              <a:buChar char="l"/>
            </a:pPr>
            <a:r>
              <a:rPr lang="zh-CN" altLang="en-US" sz="2800" dirty="0">
                <a:latin typeface="楷体_GB2312" pitchFamily="49" charset="-122"/>
                <a:ea typeface="楷体_GB2312" pitchFamily="49" charset="-122"/>
              </a:rPr>
              <a:t>哪些小组财务预算没有做好导致紧急贷款扣分</a:t>
            </a:r>
            <a:endParaRPr lang="en-US" altLang="zh-CN" sz="2800" dirty="0">
              <a:latin typeface="楷体_GB2312" pitchFamily="49" charset="-122"/>
              <a:ea typeface="楷体_GB2312" pitchFamily="49" charset="-122"/>
            </a:endParaRPr>
          </a:p>
          <a:p>
            <a:pPr>
              <a:lnSpc>
                <a:spcPts val="3900"/>
              </a:lnSpc>
              <a:buFont typeface="Wingdings" pitchFamily="2" charset="2"/>
              <a:buChar char="l"/>
            </a:pPr>
            <a:r>
              <a:rPr lang="zh-CN" altLang="en-US" sz="2800" dirty="0">
                <a:latin typeface="楷体_GB2312" pitchFamily="49" charset="-122"/>
                <a:ea typeface="楷体_GB2312" pitchFamily="49" charset="-122"/>
              </a:rPr>
              <a:t>哪些小组名次上升比较快？可能的原因</a:t>
            </a:r>
            <a:endParaRPr lang="en-US" altLang="zh-CN" sz="2800" dirty="0">
              <a:latin typeface="楷体_GB2312" pitchFamily="49" charset="-122"/>
              <a:ea typeface="楷体_GB2312" pitchFamily="49" charset="-122"/>
            </a:endParaRPr>
          </a:p>
          <a:p>
            <a:pPr>
              <a:lnSpc>
                <a:spcPts val="3900"/>
              </a:lnSpc>
              <a:buFont typeface="Wingdings" pitchFamily="2" charset="2"/>
              <a:buChar char="l"/>
            </a:pPr>
            <a:r>
              <a:rPr lang="zh-CN" altLang="en-US" sz="2800" dirty="0">
                <a:latin typeface="楷体_GB2312" pitchFamily="49" charset="-122"/>
                <a:ea typeface="楷体_GB2312" pitchFamily="49" charset="-122"/>
              </a:rPr>
              <a:t>哪些小组名次落后了？可能的原因</a:t>
            </a:r>
            <a:endParaRPr lang="en-US" altLang="zh-CN" sz="2800" dirty="0">
              <a:latin typeface="楷体_GB2312" pitchFamily="49" charset="-122"/>
              <a:ea typeface="楷体_GB2312" pitchFamily="49" charset="-122"/>
            </a:endParaRPr>
          </a:p>
          <a:p>
            <a:pPr>
              <a:lnSpc>
                <a:spcPts val="3900"/>
              </a:lnSpc>
              <a:buFont typeface="Wingdings" pitchFamily="2" charset="2"/>
              <a:buChar char="l"/>
            </a:pPr>
            <a:r>
              <a:rPr lang="zh-CN" altLang="en-US" sz="2800" dirty="0">
                <a:latin typeface="楷体_GB2312" pitchFamily="49" charset="-122"/>
                <a:ea typeface="楷体_GB2312" pitchFamily="49" charset="-122"/>
              </a:rPr>
              <a:t>可以找一些小组分享心得</a:t>
            </a: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华文楷体" pitchFamily="2" charset="-122"/>
                <a:ea typeface="华文楷体" pitchFamily="2" charset="-122"/>
              </a:rPr>
              <a:t>综合表现的趋势</a:t>
            </a:r>
          </a:p>
        </p:txBody>
      </p:sp>
      <p:pic>
        <p:nvPicPr>
          <p:cNvPr id="51202" name="Picture 2"/>
          <p:cNvPicPr>
            <a:picLocks noChangeAspect="1" noChangeArrowheads="1"/>
          </p:cNvPicPr>
          <p:nvPr/>
        </p:nvPicPr>
        <p:blipFill>
          <a:blip r:embed="rId2" cstate="print"/>
          <a:srcRect/>
          <a:stretch>
            <a:fillRect/>
          </a:stretch>
        </p:blipFill>
        <p:spPr bwMode="auto">
          <a:xfrm>
            <a:off x="714348" y="1500174"/>
            <a:ext cx="8034330" cy="4632608"/>
          </a:xfrm>
          <a:prstGeom prst="rect">
            <a:avLst/>
          </a:prstGeom>
          <a:noFill/>
          <a:ln w="9525">
            <a:noFill/>
            <a:miter lim="800000"/>
            <a:headEnd/>
            <a:tailEnd/>
          </a:ln>
          <a:effectLst/>
        </p:spPr>
      </p:pic>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华文楷体" pitchFamily="2" charset="-122"/>
                <a:ea typeface="华文楷体" pitchFamily="2" charset="-122"/>
              </a:rPr>
              <a:t>教师点评</a:t>
            </a:r>
            <a:r>
              <a:rPr lang="en-US" altLang="zh-CN" dirty="0">
                <a:latin typeface="华文楷体" pitchFamily="2" charset="-122"/>
                <a:ea typeface="华文楷体" pitchFamily="2" charset="-122"/>
              </a:rPr>
              <a:t>2</a:t>
            </a:r>
            <a:endParaRPr lang="zh-CN" altLang="en-US" dirty="0">
              <a:latin typeface="华文楷体" pitchFamily="2" charset="-122"/>
              <a:ea typeface="华文楷体" pitchFamily="2" charset="-122"/>
            </a:endParaRPr>
          </a:p>
        </p:txBody>
      </p:sp>
      <p:sp>
        <p:nvSpPr>
          <p:cNvPr id="3" name="内容占位符 2"/>
          <p:cNvSpPr>
            <a:spLocks noGrp="1"/>
          </p:cNvSpPr>
          <p:nvPr>
            <p:ph idx="1"/>
          </p:nvPr>
        </p:nvSpPr>
        <p:spPr/>
        <p:txBody>
          <a:bodyPr/>
          <a:lstStyle/>
          <a:p>
            <a:pPr>
              <a:buNone/>
            </a:pPr>
            <a:r>
              <a:rPr lang="zh-CN" altLang="en-US" dirty="0"/>
              <a:t>盈利表现</a:t>
            </a:r>
            <a:r>
              <a:rPr lang="en-US" altLang="zh-CN" dirty="0"/>
              <a:t>:</a:t>
            </a:r>
          </a:p>
          <a:p>
            <a:endParaRPr lang="zh-CN" altLang="en-US" dirty="0"/>
          </a:p>
        </p:txBody>
      </p:sp>
      <p:pic>
        <p:nvPicPr>
          <p:cNvPr id="52227" name="Picture 3"/>
          <p:cNvPicPr>
            <a:picLocks noChangeAspect="1" noChangeArrowheads="1"/>
          </p:cNvPicPr>
          <p:nvPr/>
        </p:nvPicPr>
        <p:blipFill>
          <a:blip r:embed="rId2" cstate="print"/>
          <a:srcRect/>
          <a:stretch>
            <a:fillRect/>
          </a:stretch>
        </p:blipFill>
        <p:spPr bwMode="auto">
          <a:xfrm>
            <a:off x="1000100" y="1928802"/>
            <a:ext cx="7566125" cy="4464384"/>
          </a:xfrm>
          <a:prstGeom prst="rect">
            <a:avLst/>
          </a:prstGeom>
          <a:noFill/>
          <a:ln w="9525">
            <a:noFill/>
            <a:miter lim="800000"/>
            <a:headEnd/>
            <a:tailEnd/>
          </a:ln>
          <a:effectLst/>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如何改进管理提升绩效</a:t>
            </a:r>
          </a:p>
        </p:txBody>
      </p:sp>
      <p:sp>
        <p:nvSpPr>
          <p:cNvPr id="4" name="Rectangle 1030"/>
          <p:cNvSpPr>
            <a:spLocks noChangeArrowheads="1"/>
          </p:cNvSpPr>
          <p:nvPr/>
        </p:nvSpPr>
        <p:spPr bwMode="ltGray">
          <a:xfrm>
            <a:off x="307754" y="1670420"/>
            <a:ext cx="1383191" cy="533117"/>
          </a:xfrm>
          <a:prstGeom prst="rect">
            <a:avLst/>
          </a:prstGeom>
          <a:solidFill>
            <a:srgbClr val="FF0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400" dirty="0">
                <a:solidFill>
                  <a:schemeClr val="bg1"/>
                </a:solidFill>
                <a:effectLst>
                  <a:outerShdw blurRad="38100" dist="38100" dir="2700000" algn="tl">
                    <a:srgbClr val="000000">
                      <a:alpha val="43137"/>
                    </a:srgbClr>
                  </a:outerShdw>
                </a:effectLst>
                <a:latin typeface="华文楷体" pitchFamily="2" charset="-122"/>
                <a:ea typeface="华文楷体" pitchFamily="2" charset="-122"/>
              </a:rPr>
              <a:t>管理分析</a:t>
            </a:r>
          </a:p>
        </p:txBody>
      </p:sp>
      <p:sp>
        <p:nvSpPr>
          <p:cNvPr id="6" name="AutoShape 1032"/>
          <p:cNvSpPr>
            <a:spLocks noChangeArrowheads="1"/>
          </p:cNvSpPr>
          <p:nvPr/>
        </p:nvSpPr>
        <p:spPr bwMode="ltGray">
          <a:xfrm>
            <a:off x="2038320" y="1625778"/>
            <a:ext cx="144780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成本太高</a:t>
            </a:r>
          </a:p>
        </p:txBody>
      </p:sp>
      <p:sp>
        <p:nvSpPr>
          <p:cNvPr id="9" name="AutoShape 1033"/>
          <p:cNvSpPr>
            <a:spLocks noChangeArrowheads="1"/>
          </p:cNvSpPr>
          <p:nvPr/>
        </p:nvSpPr>
        <p:spPr bwMode="ltGray">
          <a:xfrm>
            <a:off x="285720" y="2562212"/>
            <a:ext cx="142876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销售不足</a:t>
            </a:r>
          </a:p>
        </p:txBody>
      </p:sp>
      <p:sp>
        <p:nvSpPr>
          <p:cNvPr id="12" name="Text Box 1041"/>
          <p:cNvSpPr txBox="1">
            <a:spLocks noChangeArrowheads="1"/>
          </p:cNvSpPr>
          <p:nvPr/>
        </p:nvSpPr>
        <p:spPr bwMode="ltGray">
          <a:xfrm>
            <a:off x="2071670" y="2571744"/>
            <a:ext cx="336550"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anchor="ctr">
            <a:spAutoFit/>
          </a:bodyPr>
          <a:lstStyle/>
          <a:p>
            <a:pP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否</a:t>
            </a:r>
          </a:p>
        </p:txBody>
      </p:sp>
      <p:sp>
        <p:nvSpPr>
          <p:cNvPr id="16" name="Text Box 1055"/>
          <p:cNvSpPr txBox="1">
            <a:spLocks noChangeArrowheads="1"/>
          </p:cNvSpPr>
          <p:nvPr/>
        </p:nvSpPr>
        <p:spPr bwMode="ltGray">
          <a:xfrm>
            <a:off x="3571868" y="3090862"/>
            <a:ext cx="800100"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不充分</a:t>
            </a:r>
          </a:p>
        </p:txBody>
      </p:sp>
      <p:sp>
        <p:nvSpPr>
          <p:cNvPr id="18" name="Line 1054"/>
          <p:cNvSpPr>
            <a:spLocks noChangeShapeType="1"/>
          </p:cNvSpPr>
          <p:nvPr/>
        </p:nvSpPr>
        <p:spPr bwMode="ltGray">
          <a:xfrm>
            <a:off x="3486120" y="3400412"/>
            <a:ext cx="1295400"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19" name="AutoShape 1056"/>
          <p:cNvSpPr>
            <a:spLocks noChangeArrowheads="1"/>
          </p:cNvSpPr>
          <p:nvPr/>
        </p:nvSpPr>
        <p:spPr bwMode="ltGray">
          <a:xfrm>
            <a:off x="4781520" y="3171812"/>
            <a:ext cx="1600200" cy="381000"/>
          </a:xfrm>
          <a:prstGeom prst="flowChartTerminator">
            <a:avLst/>
          </a:prstGeom>
          <a:solidFill>
            <a:srgbClr val="FFCCFF"/>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行业调整</a:t>
            </a:r>
          </a:p>
        </p:txBody>
      </p:sp>
      <p:sp>
        <p:nvSpPr>
          <p:cNvPr id="23" name="Text Box 1051"/>
          <p:cNvSpPr txBox="1">
            <a:spLocks noChangeArrowheads="1"/>
          </p:cNvSpPr>
          <p:nvPr/>
        </p:nvSpPr>
        <p:spPr bwMode="ltGray">
          <a:xfrm>
            <a:off x="1285852" y="3090862"/>
            <a:ext cx="390525"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是</a:t>
            </a:r>
          </a:p>
        </p:txBody>
      </p:sp>
      <p:sp>
        <p:nvSpPr>
          <p:cNvPr id="24" name="AutoShape 1059"/>
          <p:cNvSpPr>
            <a:spLocks noChangeArrowheads="1"/>
          </p:cNvSpPr>
          <p:nvPr/>
        </p:nvSpPr>
        <p:spPr bwMode="ltGray">
          <a:xfrm>
            <a:off x="2038320" y="3095612"/>
            <a:ext cx="144780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行业空间</a:t>
            </a:r>
          </a:p>
        </p:txBody>
      </p:sp>
      <p:sp>
        <p:nvSpPr>
          <p:cNvPr id="26" name="Line 1057"/>
          <p:cNvSpPr>
            <a:spLocks noChangeShapeType="1"/>
          </p:cNvSpPr>
          <p:nvPr/>
        </p:nvSpPr>
        <p:spPr bwMode="ltGray">
          <a:xfrm>
            <a:off x="2760633" y="3730612"/>
            <a:ext cx="0" cy="22860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27" name="Text Box 1058"/>
          <p:cNvSpPr txBox="1">
            <a:spLocks noChangeArrowheads="1"/>
          </p:cNvSpPr>
          <p:nvPr/>
        </p:nvSpPr>
        <p:spPr bwMode="ltGray">
          <a:xfrm>
            <a:off x="2724120" y="3629012"/>
            <a:ext cx="598488"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pPr>
            <a:r>
              <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rPr>
              <a:t>充分</a:t>
            </a:r>
          </a:p>
        </p:txBody>
      </p:sp>
      <p:sp>
        <p:nvSpPr>
          <p:cNvPr id="28" name="AutoShape 1060"/>
          <p:cNvSpPr>
            <a:spLocks noChangeArrowheads="1"/>
          </p:cNvSpPr>
          <p:nvPr/>
        </p:nvSpPr>
        <p:spPr bwMode="ltGray">
          <a:xfrm>
            <a:off x="2038320" y="3933812"/>
            <a:ext cx="144780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细分市场</a:t>
            </a:r>
          </a:p>
        </p:txBody>
      </p:sp>
      <p:sp>
        <p:nvSpPr>
          <p:cNvPr id="30" name="Text Box 1061"/>
          <p:cNvSpPr txBox="1">
            <a:spLocks noChangeArrowheads="1"/>
          </p:cNvSpPr>
          <p:nvPr/>
        </p:nvSpPr>
        <p:spPr bwMode="ltGray">
          <a:xfrm>
            <a:off x="3571868" y="3929066"/>
            <a:ext cx="800100"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不够大</a:t>
            </a:r>
          </a:p>
        </p:txBody>
      </p:sp>
      <p:sp>
        <p:nvSpPr>
          <p:cNvPr id="32" name="Line 1062"/>
          <p:cNvSpPr>
            <a:spLocks noChangeShapeType="1"/>
          </p:cNvSpPr>
          <p:nvPr/>
        </p:nvSpPr>
        <p:spPr bwMode="ltGray">
          <a:xfrm>
            <a:off x="3486120" y="4238613"/>
            <a:ext cx="1295400"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33" name="AutoShape 1063"/>
          <p:cNvSpPr>
            <a:spLocks noChangeArrowheads="1"/>
          </p:cNvSpPr>
          <p:nvPr/>
        </p:nvSpPr>
        <p:spPr bwMode="ltGray">
          <a:xfrm>
            <a:off x="4795808" y="4046525"/>
            <a:ext cx="1600200" cy="381000"/>
          </a:xfrm>
          <a:prstGeom prst="flowChartTerminator">
            <a:avLst/>
          </a:prstGeom>
          <a:solidFill>
            <a:srgbClr val="FFCCFF"/>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重新定位</a:t>
            </a:r>
          </a:p>
        </p:txBody>
      </p:sp>
      <p:sp>
        <p:nvSpPr>
          <p:cNvPr id="35" name="Text Box 1064"/>
          <p:cNvSpPr txBox="1">
            <a:spLocks noChangeArrowheads="1"/>
          </p:cNvSpPr>
          <p:nvPr/>
        </p:nvSpPr>
        <p:spPr bwMode="ltGray">
          <a:xfrm>
            <a:off x="2800320" y="4543412"/>
            <a:ext cx="598488"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够大</a:t>
            </a:r>
          </a:p>
        </p:txBody>
      </p:sp>
      <p:sp>
        <p:nvSpPr>
          <p:cNvPr id="36" name="Line 1066"/>
          <p:cNvSpPr>
            <a:spLocks noChangeShapeType="1"/>
          </p:cNvSpPr>
          <p:nvPr/>
        </p:nvSpPr>
        <p:spPr bwMode="ltGray">
          <a:xfrm>
            <a:off x="2774920" y="4554525"/>
            <a:ext cx="0" cy="22860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37" name="AutoShape 1067"/>
          <p:cNvSpPr>
            <a:spLocks noChangeArrowheads="1"/>
          </p:cNvSpPr>
          <p:nvPr/>
        </p:nvSpPr>
        <p:spPr bwMode="ltGray">
          <a:xfrm>
            <a:off x="2038320" y="4772012"/>
            <a:ext cx="144780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竞争能力</a:t>
            </a:r>
          </a:p>
        </p:txBody>
      </p:sp>
      <p:sp>
        <p:nvSpPr>
          <p:cNvPr id="39" name="Text Box 1071"/>
          <p:cNvSpPr txBox="1">
            <a:spLocks noChangeArrowheads="1"/>
          </p:cNvSpPr>
          <p:nvPr/>
        </p:nvSpPr>
        <p:spPr bwMode="ltGray">
          <a:xfrm>
            <a:off x="3562320" y="4786322"/>
            <a:ext cx="800100"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不够强</a:t>
            </a:r>
          </a:p>
        </p:txBody>
      </p:sp>
      <p:sp>
        <p:nvSpPr>
          <p:cNvPr id="40" name="Line 1072"/>
          <p:cNvSpPr>
            <a:spLocks noChangeShapeType="1"/>
          </p:cNvSpPr>
          <p:nvPr/>
        </p:nvSpPr>
        <p:spPr bwMode="ltGray">
          <a:xfrm>
            <a:off x="3486120" y="5076812"/>
            <a:ext cx="1295400"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41" name="AutoShape 1074"/>
          <p:cNvSpPr>
            <a:spLocks noChangeArrowheads="1"/>
          </p:cNvSpPr>
          <p:nvPr/>
        </p:nvSpPr>
        <p:spPr bwMode="ltGray">
          <a:xfrm>
            <a:off x="4781520" y="4772012"/>
            <a:ext cx="144780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内部改进</a:t>
            </a:r>
          </a:p>
        </p:txBody>
      </p:sp>
      <p:sp>
        <p:nvSpPr>
          <p:cNvPr id="43" name="Text Box 1079"/>
          <p:cNvSpPr txBox="1">
            <a:spLocks noChangeArrowheads="1"/>
          </p:cNvSpPr>
          <p:nvPr/>
        </p:nvSpPr>
        <p:spPr bwMode="ltGray">
          <a:xfrm>
            <a:off x="6272230" y="4786322"/>
            <a:ext cx="800100"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没可能</a:t>
            </a:r>
          </a:p>
        </p:txBody>
      </p:sp>
      <p:sp>
        <p:nvSpPr>
          <p:cNvPr id="44" name="Line 1080"/>
          <p:cNvSpPr>
            <a:spLocks noChangeShapeType="1"/>
          </p:cNvSpPr>
          <p:nvPr/>
        </p:nvSpPr>
        <p:spPr bwMode="ltGray">
          <a:xfrm>
            <a:off x="6229320" y="5076812"/>
            <a:ext cx="1295400"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45" name="AutoShape 1081"/>
          <p:cNvSpPr>
            <a:spLocks noChangeArrowheads="1"/>
          </p:cNvSpPr>
          <p:nvPr/>
        </p:nvSpPr>
        <p:spPr bwMode="ltGray">
          <a:xfrm>
            <a:off x="7524720" y="4772012"/>
            <a:ext cx="144780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对外合作</a:t>
            </a:r>
          </a:p>
        </p:txBody>
      </p:sp>
      <p:sp>
        <p:nvSpPr>
          <p:cNvPr id="47" name="Text Box 1082"/>
          <p:cNvSpPr txBox="1">
            <a:spLocks noChangeArrowheads="1"/>
          </p:cNvSpPr>
          <p:nvPr/>
        </p:nvSpPr>
        <p:spPr bwMode="ltGray">
          <a:xfrm>
            <a:off x="7500958" y="5357826"/>
            <a:ext cx="800100"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有可能</a:t>
            </a:r>
          </a:p>
        </p:txBody>
      </p:sp>
      <p:sp>
        <p:nvSpPr>
          <p:cNvPr id="48" name="Line 1083"/>
          <p:cNvSpPr>
            <a:spLocks noChangeShapeType="1"/>
          </p:cNvSpPr>
          <p:nvPr/>
        </p:nvSpPr>
        <p:spPr bwMode="ltGray">
          <a:xfrm>
            <a:off x="8247033" y="5391142"/>
            <a:ext cx="0" cy="306388"/>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49" name="AutoShape 1084"/>
          <p:cNvSpPr>
            <a:spLocks noChangeArrowheads="1"/>
          </p:cNvSpPr>
          <p:nvPr/>
        </p:nvSpPr>
        <p:spPr bwMode="ltGray">
          <a:xfrm>
            <a:off x="7448520" y="5686417"/>
            <a:ext cx="1600200" cy="400110"/>
          </a:xfrm>
          <a:prstGeom prst="flowChartProcess">
            <a:avLst/>
          </a:prstGeom>
          <a:solidFill>
            <a:srgbClr val="CCFFCC"/>
          </a:solidFill>
          <a:ln w="28575">
            <a:noFill/>
            <a:miter lim="800000"/>
            <a:headEnd/>
            <a:tailEnd/>
          </a:ln>
          <a:effectLst>
            <a:outerShdw blurRad="50800" dist="38100" dir="2700000" algn="tl" rotWithShape="0">
              <a:prstClr val="black">
                <a:alpha val="40000"/>
              </a:prstClr>
            </a:outerShdw>
          </a:effectLst>
        </p:spPr>
        <p:txBody>
          <a:bodyPr anchor="ctr">
            <a:spAutoFit/>
          </a:bodyP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合作伙伴</a:t>
            </a:r>
          </a:p>
        </p:txBody>
      </p:sp>
      <p:sp>
        <p:nvSpPr>
          <p:cNvPr id="54" name="Text Box 1075"/>
          <p:cNvSpPr txBox="1">
            <a:spLocks noChangeArrowheads="1"/>
          </p:cNvSpPr>
          <p:nvPr/>
        </p:nvSpPr>
        <p:spPr bwMode="ltGray">
          <a:xfrm>
            <a:off x="5429256" y="5357826"/>
            <a:ext cx="800100"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有可能</a:t>
            </a:r>
          </a:p>
        </p:txBody>
      </p:sp>
      <p:sp>
        <p:nvSpPr>
          <p:cNvPr id="55" name="Line 1076"/>
          <p:cNvSpPr>
            <a:spLocks noChangeShapeType="1"/>
          </p:cNvSpPr>
          <p:nvPr/>
        </p:nvSpPr>
        <p:spPr bwMode="ltGray">
          <a:xfrm>
            <a:off x="5503833" y="5391142"/>
            <a:ext cx="0" cy="306388"/>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56" name="AutoShape 1077"/>
          <p:cNvSpPr>
            <a:spLocks noChangeArrowheads="1"/>
          </p:cNvSpPr>
          <p:nvPr/>
        </p:nvSpPr>
        <p:spPr bwMode="ltGray">
          <a:xfrm>
            <a:off x="4781520" y="5675305"/>
            <a:ext cx="1600200" cy="400110"/>
          </a:xfrm>
          <a:prstGeom prst="flowChartProcess">
            <a:avLst/>
          </a:prstGeom>
          <a:solidFill>
            <a:srgbClr val="CCFFCC"/>
          </a:solidFill>
          <a:ln w="28575">
            <a:noFill/>
            <a:miter lim="800000"/>
            <a:headEnd/>
            <a:tailEnd/>
          </a:ln>
          <a:effectLst>
            <a:outerShdw blurRad="50800" dist="38100" dir="2700000" algn="tl" rotWithShape="0">
              <a:prstClr val="black">
                <a:alpha val="40000"/>
              </a:prstClr>
            </a:outerShdw>
          </a:effectLst>
        </p:spPr>
        <p:txBody>
          <a:bodyPr anchor="ctr">
            <a:spAutoFit/>
          </a:bodyP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快速改进</a:t>
            </a:r>
          </a:p>
        </p:txBody>
      </p:sp>
      <p:sp>
        <p:nvSpPr>
          <p:cNvPr id="52" name="Line 1078"/>
          <p:cNvSpPr>
            <a:spLocks noChangeShapeType="1"/>
          </p:cNvSpPr>
          <p:nvPr/>
        </p:nvSpPr>
        <p:spPr bwMode="ltGray">
          <a:xfrm>
            <a:off x="3562320" y="5838818"/>
            <a:ext cx="1219200" cy="0"/>
          </a:xfrm>
          <a:prstGeom prst="line">
            <a:avLst/>
          </a:prstGeom>
          <a:noFill/>
          <a:ln w="28575">
            <a:solidFill>
              <a:schemeClr val="tx2"/>
            </a:solidFill>
            <a:round/>
            <a:headEnd type="stealth" w="med" len="med"/>
            <a:tailEn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53" name="Text Box 1086"/>
          <p:cNvSpPr txBox="1">
            <a:spLocks noChangeArrowheads="1"/>
          </p:cNvSpPr>
          <p:nvPr/>
        </p:nvSpPr>
        <p:spPr bwMode="ltGray">
          <a:xfrm>
            <a:off x="3690935" y="5519754"/>
            <a:ext cx="595313"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成功</a:t>
            </a:r>
          </a:p>
        </p:txBody>
      </p:sp>
      <p:sp>
        <p:nvSpPr>
          <p:cNvPr id="58" name="Line 1087"/>
          <p:cNvSpPr>
            <a:spLocks noChangeShapeType="1"/>
          </p:cNvSpPr>
          <p:nvPr/>
        </p:nvSpPr>
        <p:spPr bwMode="ltGray">
          <a:xfrm>
            <a:off x="4476721" y="4238615"/>
            <a:ext cx="0" cy="1600201"/>
          </a:xfrm>
          <a:prstGeom prst="line">
            <a:avLst/>
          </a:prstGeom>
          <a:noFill/>
          <a:ln w="28575">
            <a:solidFill>
              <a:schemeClr val="tx2"/>
            </a:solidFill>
            <a:round/>
            <a:headEnd/>
            <a:tailEnd/>
          </a:ln>
          <a:effectLst>
            <a:outerShdw blurRad="50800" dist="38100" dir="2700000" algn="tl" rotWithShape="0">
              <a:prstClr val="black">
                <a:alpha val="40000"/>
              </a:prstClr>
            </a:outerShdw>
          </a:effectLst>
        </p:spPr>
        <p:txBody>
          <a:bodyPr wrap="none" anchor="ctr"/>
          <a:lstStyle/>
          <a:p>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59" name="Text Box 1088"/>
          <p:cNvSpPr txBox="1">
            <a:spLocks noChangeArrowheads="1"/>
          </p:cNvSpPr>
          <p:nvPr/>
        </p:nvSpPr>
        <p:spPr bwMode="ltGray">
          <a:xfrm>
            <a:off x="4426865" y="5000636"/>
            <a:ext cx="430887" cy="876202"/>
          </a:xfrm>
          <a:prstGeom prst="rect">
            <a:avLst/>
          </a:prstGeom>
          <a:noFill/>
          <a:ln w="28575">
            <a:noFill/>
            <a:miter lim="800000"/>
            <a:headEnd/>
            <a:tailEnd/>
          </a:ln>
          <a:effectLst>
            <a:outerShdw blurRad="50800" dist="38100" dir="2700000" algn="tl" rotWithShape="0">
              <a:prstClr val="black">
                <a:alpha val="40000"/>
              </a:prstClr>
            </a:outerShdw>
          </a:effectLst>
        </p:spPr>
        <p:txBody>
          <a:bodyPr vert="eaVert" wrap="none" anchor="ctr">
            <a:spAutoFit/>
          </a:bodyPr>
          <a:lstStyle/>
          <a:p>
            <a:pP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不成功</a:t>
            </a:r>
          </a:p>
        </p:txBody>
      </p:sp>
      <p:sp>
        <p:nvSpPr>
          <p:cNvPr id="61" name="Line 1089"/>
          <p:cNvSpPr>
            <a:spLocks noChangeShapeType="1"/>
          </p:cNvSpPr>
          <p:nvPr/>
        </p:nvSpPr>
        <p:spPr bwMode="ltGray">
          <a:xfrm>
            <a:off x="6381720" y="4238612"/>
            <a:ext cx="1905000" cy="0"/>
          </a:xfrm>
          <a:prstGeom prst="line">
            <a:avLst/>
          </a:prstGeom>
          <a:noFill/>
          <a:ln w="28575">
            <a:solidFill>
              <a:schemeClr val="tx2"/>
            </a:solidFill>
            <a:round/>
            <a:headEnd type="stealth" w="med" len="med"/>
            <a:tailEnd/>
          </a:ln>
          <a:effectLst>
            <a:outerShdw blurRad="50800" dist="38100" dir="2700000" algn="tl" rotWithShape="0">
              <a:prstClr val="black">
                <a:alpha val="40000"/>
              </a:prstClr>
            </a:outerShdw>
          </a:effectLst>
        </p:spPr>
        <p:txBody>
          <a:bodyPr wrap="none" anchor="ctr"/>
          <a:lstStyle/>
          <a:p>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62" name="Line 1090"/>
          <p:cNvSpPr>
            <a:spLocks noChangeShapeType="1"/>
          </p:cNvSpPr>
          <p:nvPr/>
        </p:nvSpPr>
        <p:spPr bwMode="ltGray">
          <a:xfrm>
            <a:off x="8274020" y="4251312"/>
            <a:ext cx="0" cy="533400"/>
          </a:xfrm>
          <a:prstGeom prst="line">
            <a:avLst/>
          </a:prstGeom>
          <a:noFill/>
          <a:ln w="28575">
            <a:solidFill>
              <a:schemeClr val="tx2"/>
            </a:solidFill>
            <a:round/>
            <a:headEnd/>
            <a:tailEnd/>
          </a:ln>
          <a:effectLst>
            <a:outerShdw blurRad="50800" dist="38100" dir="2700000" algn="tl" rotWithShape="0">
              <a:prstClr val="black">
                <a:alpha val="40000"/>
              </a:prstClr>
            </a:outerShdw>
          </a:effectLst>
        </p:spPr>
        <p:txBody>
          <a:bodyPr wrap="none" anchor="ctr"/>
          <a:lstStyle/>
          <a:p>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63" name="Text Box 1091"/>
          <p:cNvSpPr txBox="1">
            <a:spLocks noChangeArrowheads="1"/>
          </p:cNvSpPr>
          <p:nvPr/>
        </p:nvSpPr>
        <p:spPr bwMode="ltGray">
          <a:xfrm>
            <a:off x="7500958" y="4357694"/>
            <a:ext cx="800100"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没可能</a:t>
            </a:r>
          </a:p>
        </p:txBody>
      </p:sp>
      <p:sp>
        <p:nvSpPr>
          <p:cNvPr id="65" name="Line 1085"/>
          <p:cNvSpPr>
            <a:spLocks noChangeShapeType="1"/>
          </p:cNvSpPr>
          <p:nvPr/>
        </p:nvSpPr>
        <p:spPr bwMode="ltGray">
          <a:xfrm>
            <a:off x="6381720" y="5838810"/>
            <a:ext cx="1066800" cy="0"/>
          </a:xfrm>
          <a:prstGeom prst="line">
            <a:avLst/>
          </a:prstGeom>
          <a:noFill/>
          <a:ln w="28575">
            <a:solidFill>
              <a:schemeClr val="tx2"/>
            </a:solidFill>
            <a:round/>
            <a:headEnd type="stealth" w="med" len="med"/>
            <a:tailEnd/>
          </a:ln>
          <a:effectLst>
            <a:outerShdw blurRad="50800" dist="38100" dir="2700000" algn="tl" rotWithShape="0">
              <a:prstClr val="black">
                <a:alpha val="40000"/>
              </a:prstClr>
            </a:outerShdw>
          </a:effectLst>
        </p:spPr>
        <p:txBody>
          <a:bodyPr wrap="none" anchor="ctr"/>
          <a:lstStyle/>
          <a:p>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66" name="Text Box 1093"/>
          <p:cNvSpPr txBox="1">
            <a:spLocks noChangeArrowheads="1"/>
          </p:cNvSpPr>
          <p:nvPr/>
        </p:nvSpPr>
        <p:spPr bwMode="ltGray">
          <a:xfrm>
            <a:off x="6429388" y="5519754"/>
            <a:ext cx="595313"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成功</a:t>
            </a:r>
          </a:p>
        </p:txBody>
      </p:sp>
      <p:sp>
        <p:nvSpPr>
          <p:cNvPr id="68" name="Text Box 1094"/>
          <p:cNvSpPr txBox="1">
            <a:spLocks noChangeArrowheads="1"/>
          </p:cNvSpPr>
          <p:nvPr/>
        </p:nvSpPr>
        <p:spPr bwMode="ltGray">
          <a:xfrm>
            <a:off x="7003345" y="5000636"/>
            <a:ext cx="430887" cy="876202"/>
          </a:xfrm>
          <a:prstGeom prst="rect">
            <a:avLst/>
          </a:prstGeom>
          <a:noFill/>
          <a:ln w="28575">
            <a:noFill/>
            <a:miter lim="800000"/>
            <a:headEnd/>
            <a:tailEnd/>
          </a:ln>
          <a:effectLst>
            <a:outerShdw blurRad="50800" dist="38100" dir="2700000" algn="tl" rotWithShape="0">
              <a:prstClr val="black">
                <a:alpha val="40000"/>
              </a:prstClr>
            </a:outerShdw>
          </a:effectLst>
        </p:spPr>
        <p:txBody>
          <a:bodyPr vert="eaVert" wrap="none" anchor="ctr">
            <a:spAutoFit/>
          </a:bodyPr>
          <a:lstStyle/>
          <a:p>
            <a:pP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不成功</a:t>
            </a:r>
          </a:p>
        </p:txBody>
      </p:sp>
      <p:sp>
        <p:nvSpPr>
          <p:cNvPr id="69" name="Line 1095"/>
          <p:cNvSpPr>
            <a:spLocks noChangeShapeType="1"/>
          </p:cNvSpPr>
          <p:nvPr/>
        </p:nvSpPr>
        <p:spPr bwMode="ltGray">
          <a:xfrm>
            <a:off x="7067519" y="4238615"/>
            <a:ext cx="0" cy="1600201"/>
          </a:xfrm>
          <a:prstGeom prst="line">
            <a:avLst/>
          </a:prstGeom>
          <a:noFill/>
          <a:ln w="28575">
            <a:solidFill>
              <a:schemeClr val="tx2"/>
            </a:solidFill>
            <a:round/>
            <a:headEnd/>
            <a:tailEnd/>
          </a:ln>
          <a:effectLst>
            <a:outerShdw blurRad="50800" dist="38100" dir="2700000" algn="tl" rotWithShape="0">
              <a:prstClr val="black">
                <a:alpha val="40000"/>
              </a:prstClr>
            </a:outerShdw>
          </a:effectLst>
        </p:spPr>
        <p:txBody>
          <a:bodyPr wrap="none" anchor="ctr"/>
          <a:lstStyle/>
          <a:p>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71" name="Line 1068"/>
          <p:cNvSpPr>
            <a:spLocks noChangeShapeType="1"/>
          </p:cNvSpPr>
          <p:nvPr/>
        </p:nvSpPr>
        <p:spPr bwMode="ltGray">
          <a:xfrm>
            <a:off x="2762220" y="5432441"/>
            <a:ext cx="0" cy="282575"/>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72" name="Text Box 1069"/>
          <p:cNvSpPr txBox="1">
            <a:spLocks noChangeArrowheads="1"/>
          </p:cNvSpPr>
          <p:nvPr/>
        </p:nvSpPr>
        <p:spPr bwMode="ltGray">
          <a:xfrm>
            <a:off x="2800320" y="5338784"/>
            <a:ext cx="595313"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够强</a:t>
            </a:r>
          </a:p>
        </p:txBody>
      </p:sp>
      <p:sp>
        <p:nvSpPr>
          <p:cNvPr id="73" name="AutoShape 1097"/>
          <p:cNvSpPr>
            <a:spLocks noChangeArrowheads="1"/>
          </p:cNvSpPr>
          <p:nvPr/>
        </p:nvSpPr>
        <p:spPr bwMode="ltGray">
          <a:xfrm>
            <a:off x="1877982" y="5683272"/>
            <a:ext cx="1765324" cy="400110"/>
          </a:xfrm>
          <a:prstGeom prst="flowChartProcess">
            <a:avLst/>
          </a:prstGeom>
          <a:solidFill>
            <a:srgbClr val="CCFFCC"/>
          </a:solidFill>
          <a:ln w="28575">
            <a:noFill/>
            <a:miter lim="800000"/>
            <a:headEnd/>
            <a:tailEnd/>
          </a:ln>
          <a:effectLst>
            <a:outerShdw blurRad="50800" dist="38100" dir="2700000" algn="tl" rotWithShape="0">
              <a:prstClr val="black">
                <a:alpha val="40000"/>
              </a:prstClr>
            </a:outerShdw>
          </a:effectLst>
        </p:spPr>
        <p:txBody>
          <a:bodyPr wrap="square" anchor="ctr">
            <a:spAutoFit/>
          </a:bodyP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加大市场投入</a:t>
            </a:r>
          </a:p>
        </p:txBody>
      </p:sp>
      <p:sp>
        <p:nvSpPr>
          <p:cNvPr id="75" name="AutoShape 1096"/>
          <p:cNvSpPr>
            <a:spLocks noChangeArrowheads="1"/>
          </p:cNvSpPr>
          <p:nvPr/>
        </p:nvSpPr>
        <p:spPr bwMode="ltGray">
          <a:xfrm>
            <a:off x="285720" y="5691206"/>
            <a:ext cx="1143000" cy="381000"/>
          </a:xfrm>
          <a:prstGeom prst="flowChartTerminator">
            <a:avLst/>
          </a:prstGeom>
          <a:solidFill>
            <a:srgbClr val="FFCCFF"/>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提升收入</a:t>
            </a:r>
          </a:p>
        </p:txBody>
      </p:sp>
      <p:sp>
        <p:nvSpPr>
          <p:cNvPr id="76" name="Line 1098"/>
          <p:cNvSpPr>
            <a:spLocks noChangeShapeType="1"/>
          </p:cNvSpPr>
          <p:nvPr/>
        </p:nvSpPr>
        <p:spPr bwMode="ltGray">
          <a:xfrm>
            <a:off x="1428728" y="5870715"/>
            <a:ext cx="457200" cy="0"/>
          </a:xfrm>
          <a:prstGeom prst="line">
            <a:avLst/>
          </a:prstGeom>
          <a:noFill/>
          <a:ln w="28575">
            <a:solidFill>
              <a:schemeClr val="tx2"/>
            </a:solidFill>
            <a:round/>
            <a:headEnd type="stealth" w="med" len="med"/>
            <a:tailEnd/>
          </a:ln>
          <a:effectLst>
            <a:outerShdw blurRad="50800" dist="38100" dir="2700000" algn="tl" rotWithShape="0">
              <a:prstClr val="black">
                <a:alpha val="40000"/>
              </a:prstClr>
            </a:outerShdw>
          </a:effectLst>
        </p:spPr>
        <p:txBody>
          <a:bodyPr wrap="none" anchor="ctr"/>
          <a:lstStyle/>
          <a:p>
            <a:pPr algn="ctr"/>
            <a:endParaRPr lang="zh-CN" altLang="en-US" sz="20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81" name="Line 1036"/>
          <p:cNvSpPr>
            <a:spLocks noChangeShapeType="1"/>
          </p:cNvSpPr>
          <p:nvPr/>
        </p:nvSpPr>
        <p:spPr bwMode="ltGray">
          <a:xfrm>
            <a:off x="3486120" y="1952615"/>
            <a:ext cx="1295400"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82" name="Text Box 1037"/>
          <p:cNvSpPr txBox="1">
            <a:spLocks noChangeArrowheads="1"/>
          </p:cNvSpPr>
          <p:nvPr/>
        </p:nvSpPr>
        <p:spPr bwMode="ltGray">
          <a:xfrm>
            <a:off x="3786182" y="1662102"/>
            <a:ext cx="390525"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是</a:t>
            </a:r>
          </a:p>
        </p:txBody>
      </p:sp>
      <p:sp>
        <p:nvSpPr>
          <p:cNvPr id="83" name="AutoShape 1039"/>
          <p:cNvSpPr>
            <a:spLocks noChangeArrowheads="1"/>
          </p:cNvSpPr>
          <p:nvPr/>
        </p:nvSpPr>
        <p:spPr bwMode="ltGray">
          <a:xfrm>
            <a:off x="4781520" y="1285860"/>
            <a:ext cx="1600200" cy="1323439"/>
          </a:xfrm>
          <a:prstGeom prst="flowChartProcess">
            <a:avLst/>
          </a:prstGeom>
          <a:solidFill>
            <a:srgbClr val="CCFFCC"/>
          </a:solidFill>
          <a:ln w="28575">
            <a:noFill/>
            <a:miter lim="800000"/>
            <a:headEnd/>
            <a:tailEnd/>
          </a:ln>
          <a:effectLst>
            <a:outerShdw blurRad="50800" dist="38100" dir="2700000" algn="tl" rotWithShape="0">
              <a:prstClr val="black">
                <a:alpha val="40000"/>
              </a:prstClr>
            </a:outerShdw>
          </a:effectLst>
        </p:spPr>
        <p:txBody>
          <a:bodyPr anchor="ctr">
            <a:spAutoFit/>
          </a:bodyPr>
          <a:lstStyle/>
          <a:p>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控制成本</a:t>
            </a:r>
          </a:p>
          <a:p>
            <a:pPr algn="l"/>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a:t>
            </a:r>
            <a:r>
              <a:rPr lang="zh-CN" altLang="en-US" sz="2000"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产品</a:t>
            </a: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成本</a:t>
            </a:r>
          </a:p>
          <a:p>
            <a:pPr algn="l"/>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－销售成本</a:t>
            </a:r>
          </a:p>
          <a:p>
            <a:pPr algn="l"/>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－管理成本</a:t>
            </a:r>
          </a:p>
        </p:txBody>
      </p:sp>
      <p:sp>
        <p:nvSpPr>
          <p:cNvPr id="79" name="AutoShape 1099"/>
          <p:cNvSpPr>
            <a:spLocks noChangeArrowheads="1"/>
          </p:cNvSpPr>
          <p:nvPr/>
        </p:nvSpPr>
        <p:spPr bwMode="ltGray">
          <a:xfrm>
            <a:off x="6991320" y="1724015"/>
            <a:ext cx="1224018" cy="381000"/>
          </a:xfrm>
          <a:prstGeom prst="flowChartTerminator">
            <a:avLst/>
          </a:prstGeom>
          <a:solidFill>
            <a:srgbClr val="FFCCFF"/>
          </a:solidFill>
          <a:ln w="28575">
            <a:noFill/>
            <a:miter lim="800000"/>
            <a:headEnd/>
            <a:tailEnd/>
          </a:ln>
          <a:effectLst>
            <a:outerShdw blurRad="50800" dist="38100" dir="2700000" algn="tl" rotWithShape="0">
              <a:prstClr val="black">
                <a:alpha val="40000"/>
              </a:prstClr>
            </a:outerShdw>
          </a:effectLst>
        </p:spPr>
        <p:txBody>
          <a:bodyPr wrap="none" anchor="ctr"/>
          <a:lstStyle/>
          <a:p>
            <a:r>
              <a:rPr lang="zh-CN" altLang="en-US" sz="2000"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降低</a:t>
            </a: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成本</a:t>
            </a:r>
          </a:p>
        </p:txBody>
      </p:sp>
      <p:sp>
        <p:nvSpPr>
          <p:cNvPr id="80" name="Line 1100"/>
          <p:cNvSpPr>
            <a:spLocks noChangeShapeType="1"/>
          </p:cNvSpPr>
          <p:nvPr/>
        </p:nvSpPr>
        <p:spPr bwMode="ltGray">
          <a:xfrm>
            <a:off x="6381720" y="1952615"/>
            <a:ext cx="609600"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cxnSp>
        <p:nvCxnSpPr>
          <p:cNvPr id="85" name="形状 84"/>
          <p:cNvCxnSpPr>
            <a:stCxn id="9" idx="3"/>
            <a:endCxn id="6" idx="2"/>
          </p:cNvCxnSpPr>
          <p:nvPr/>
        </p:nvCxnSpPr>
        <p:spPr>
          <a:xfrm flipV="1">
            <a:off x="1714480" y="2235378"/>
            <a:ext cx="1047740" cy="631634"/>
          </a:xfrm>
          <a:prstGeom prst="bentConnector2">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87" name="肘形连接符 86"/>
          <p:cNvCxnSpPr>
            <a:stCxn id="4" idx="2"/>
            <a:endCxn id="9" idx="0"/>
          </p:cNvCxnSpPr>
          <p:nvPr/>
        </p:nvCxnSpPr>
        <p:spPr>
          <a:xfrm rot="16200000" flipH="1">
            <a:off x="820388" y="2382499"/>
            <a:ext cx="358675" cy="750"/>
          </a:xfrm>
          <a:prstGeom prst="bentConnector3">
            <a:avLst>
              <a:gd name="adj1" fmla="val 50000"/>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95" name="形状 94"/>
          <p:cNvCxnSpPr>
            <a:endCxn id="24" idx="1"/>
          </p:cNvCxnSpPr>
          <p:nvPr/>
        </p:nvCxnSpPr>
        <p:spPr>
          <a:xfrm rot="16200000" flipH="1">
            <a:off x="1390620" y="2752712"/>
            <a:ext cx="228600" cy="1066800"/>
          </a:xfrm>
          <a:prstGeom prst="bentConnector4">
            <a:avLst>
              <a:gd name="adj1" fmla="val 100000"/>
              <a:gd name="adj2" fmla="val 50000"/>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01" name="肘形连接符 100"/>
          <p:cNvCxnSpPr>
            <a:stCxn id="4" idx="3"/>
            <a:endCxn id="6" idx="1"/>
          </p:cNvCxnSpPr>
          <p:nvPr/>
        </p:nvCxnSpPr>
        <p:spPr>
          <a:xfrm flipV="1">
            <a:off x="1690945" y="1930578"/>
            <a:ext cx="347375" cy="6401"/>
          </a:xfrm>
          <a:prstGeom prst="bentConnector3">
            <a:avLst>
              <a:gd name="adj1" fmla="val 50000"/>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04" name="形状 103"/>
          <p:cNvCxnSpPr>
            <a:stCxn id="6" idx="2"/>
            <a:endCxn id="9" idx="3"/>
          </p:cNvCxnSpPr>
          <p:nvPr/>
        </p:nvCxnSpPr>
        <p:spPr>
          <a:xfrm rot="5400000">
            <a:off x="1922533" y="2027325"/>
            <a:ext cx="631634" cy="1047740"/>
          </a:xfrm>
          <a:prstGeom prst="bentConnector2">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fade">
                                      <p:cBhvr>
                                        <p:cTn id="12" dur="500"/>
                                        <p:tgtEl>
                                          <p:spTgt spid="8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fade">
                                      <p:cBhvr>
                                        <p:cTn id="21" dur="500"/>
                                        <p:tgtEl>
                                          <p:spTgt spid="101"/>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104"/>
                                        </p:tgtEl>
                                        <p:attrNameLst>
                                          <p:attrName>style.visibility</p:attrName>
                                        </p:attrNameLst>
                                      </p:cBhvr>
                                      <p:to>
                                        <p:strVal val="visible"/>
                                      </p:to>
                                    </p:set>
                                    <p:animEffect transition="in" filter="fade">
                                      <p:cBhvr>
                                        <p:cTn id="34" dur="500"/>
                                        <p:tgtEl>
                                          <p:spTgt spid="10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par>
                          <p:cTn id="40" fill="hold">
                            <p:stCondLst>
                              <p:cond delay="500"/>
                            </p:stCondLst>
                            <p:childTnLst>
                              <p:par>
                                <p:cTn id="41" presetID="10" presetClass="entr" presetSubtype="0" fill="hold" nodeType="after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500"/>
                                        <p:tgtEl>
                                          <p:spTgt spid="95"/>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500"/>
                                        <p:tgtEl>
                                          <p:spTgt spid="27"/>
                                        </p:tgtEl>
                                      </p:cBhvr>
                                    </p:animEffect>
                                  </p:childTnLst>
                                </p:cTn>
                              </p:par>
                            </p:childTnLst>
                          </p:cTn>
                        </p:par>
                        <p:par>
                          <p:cTn id="66" fill="hold">
                            <p:stCondLst>
                              <p:cond delay="500"/>
                            </p:stCondLst>
                            <p:childTnLst>
                              <p:par>
                                <p:cTn id="67" presetID="10" presetClass="entr" presetSubtype="0"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childTnLst>
                          </p:cTn>
                        </p:par>
                        <p:par>
                          <p:cTn id="70" fill="hold">
                            <p:stCondLst>
                              <p:cond delay="1000"/>
                            </p:stCondLst>
                            <p:childTnLst>
                              <p:par>
                                <p:cTn id="71" presetID="10" presetClass="entr" presetSubtype="0"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500"/>
                                        <p:tgtEl>
                                          <p:spTgt spid="30"/>
                                        </p:tgtEl>
                                      </p:cBhvr>
                                    </p:animEffect>
                                  </p:childTnLst>
                                </p:cTn>
                              </p:par>
                            </p:childTnLst>
                          </p:cTn>
                        </p:par>
                        <p:par>
                          <p:cTn id="79" fill="hold">
                            <p:stCondLst>
                              <p:cond delay="500"/>
                            </p:stCondLst>
                            <p:childTnLst>
                              <p:par>
                                <p:cTn id="80" presetID="10" presetClass="entr" presetSubtype="0"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500"/>
                                        <p:tgtEl>
                                          <p:spTgt spid="32"/>
                                        </p:tgtEl>
                                      </p:cBhvr>
                                    </p:animEffect>
                                  </p:childTnLst>
                                </p:cTn>
                              </p:par>
                            </p:childTnLst>
                          </p:cTn>
                        </p:par>
                        <p:par>
                          <p:cTn id="83" fill="hold">
                            <p:stCondLst>
                              <p:cond delay="1000"/>
                            </p:stCondLst>
                            <p:childTnLst>
                              <p:par>
                                <p:cTn id="84" presetID="10" presetClass="entr" presetSubtype="0" fill="hold" grpId="0" nodeType="after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fade">
                                      <p:cBhvr>
                                        <p:cTn id="86" dur="500"/>
                                        <p:tgtEl>
                                          <p:spTgt spid="33"/>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500"/>
                            </p:stCondLst>
                            <p:childTnLst>
                              <p:par>
                                <p:cTn id="93" presetID="10" presetClass="entr" presetSubtype="0"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fade">
                                      <p:cBhvr>
                                        <p:cTn id="95" dur="500"/>
                                        <p:tgtEl>
                                          <p:spTgt spid="36"/>
                                        </p:tgtEl>
                                      </p:cBhvr>
                                    </p:animEffect>
                                  </p:childTnLst>
                                </p:cTn>
                              </p:par>
                            </p:childTnLst>
                          </p:cTn>
                        </p:par>
                        <p:par>
                          <p:cTn id="96" fill="hold">
                            <p:stCondLst>
                              <p:cond delay="1000"/>
                            </p:stCondLst>
                            <p:childTnLst>
                              <p:par>
                                <p:cTn id="97" presetID="10" presetClass="entr" presetSubtype="0" fill="hold" grpId="0" nodeType="afterEffect">
                                  <p:stCondLst>
                                    <p:cond delay="0"/>
                                  </p:stCondLst>
                                  <p:childTnLst>
                                    <p:set>
                                      <p:cBhvr>
                                        <p:cTn id="98" dur="1" fill="hold">
                                          <p:stCondLst>
                                            <p:cond delay="0"/>
                                          </p:stCondLst>
                                        </p:cTn>
                                        <p:tgtEl>
                                          <p:spTgt spid="37"/>
                                        </p:tgtEl>
                                        <p:attrNameLst>
                                          <p:attrName>style.visibility</p:attrName>
                                        </p:attrNameLst>
                                      </p:cBhvr>
                                      <p:to>
                                        <p:strVal val="visible"/>
                                      </p:to>
                                    </p:set>
                                    <p:animEffect transition="in" filter="fade">
                                      <p:cBhvr>
                                        <p:cTn id="99" dur="500"/>
                                        <p:tgtEl>
                                          <p:spTgt spid="37"/>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72"/>
                                        </p:tgtEl>
                                        <p:attrNameLst>
                                          <p:attrName>style.visibility</p:attrName>
                                        </p:attrNameLst>
                                      </p:cBhvr>
                                      <p:to>
                                        <p:strVal val="visible"/>
                                      </p:to>
                                    </p:set>
                                    <p:animEffect transition="in" filter="fade">
                                      <p:cBhvr>
                                        <p:cTn id="104" dur="500"/>
                                        <p:tgtEl>
                                          <p:spTgt spid="72"/>
                                        </p:tgtEl>
                                      </p:cBhvr>
                                    </p:animEffect>
                                  </p:childTnLst>
                                </p:cTn>
                              </p:par>
                            </p:childTnLst>
                          </p:cTn>
                        </p:par>
                        <p:par>
                          <p:cTn id="105" fill="hold">
                            <p:stCondLst>
                              <p:cond delay="500"/>
                            </p:stCondLst>
                            <p:childTnLst>
                              <p:par>
                                <p:cTn id="106" presetID="10" presetClass="entr" presetSubtype="0" fill="hold" grpId="0" nodeType="afterEffect">
                                  <p:stCondLst>
                                    <p:cond delay="0"/>
                                  </p:stCondLst>
                                  <p:childTnLst>
                                    <p:set>
                                      <p:cBhvr>
                                        <p:cTn id="107" dur="1" fill="hold">
                                          <p:stCondLst>
                                            <p:cond delay="0"/>
                                          </p:stCondLst>
                                        </p:cTn>
                                        <p:tgtEl>
                                          <p:spTgt spid="71"/>
                                        </p:tgtEl>
                                        <p:attrNameLst>
                                          <p:attrName>style.visibility</p:attrName>
                                        </p:attrNameLst>
                                      </p:cBhvr>
                                      <p:to>
                                        <p:strVal val="visible"/>
                                      </p:to>
                                    </p:set>
                                    <p:animEffect transition="in" filter="fade">
                                      <p:cBhvr>
                                        <p:cTn id="108" dur="500"/>
                                        <p:tgtEl>
                                          <p:spTgt spid="71"/>
                                        </p:tgtEl>
                                      </p:cBhvr>
                                    </p:animEffect>
                                  </p:childTnLst>
                                </p:cTn>
                              </p:par>
                            </p:childTnLst>
                          </p:cTn>
                        </p:par>
                        <p:par>
                          <p:cTn id="109" fill="hold">
                            <p:stCondLst>
                              <p:cond delay="1000"/>
                            </p:stCondLst>
                            <p:childTnLst>
                              <p:par>
                                <p:cTn id="110" presetID="10" presetClass="entr" presetSubtype="0" fill="hold" grpId="0" nodeType="afterEffect">
                                  <p:stCondLst>
                                    <p:cond delay="0"/>
                                  </p:stCondLst>
                                  <p:childTnLst>
                                    <p:set>
                                      <p:cBhvr>
                                        <p:cTn id="111" dur="1" fill="hold">
                                          <p:stCondLst>
                                            <p:cond delay="0"/>
                                          </p:stCondLst>
                                        </p:cTn>
                                        <p:tgtEl>
                                          <p:spTgt spid="73"/>
                                        </p:tgtEl>
                                        <p:attrNameLst>
                                          <p:attrName>style.visibility</p:attrName>
                                        </p:attrNameLst>
                                      </p:cBhvr>
                                      <p:to>
                                        <p:strVal val="visible"/>
                                      </p:to>
                                    </p:set>
                                    <p:animEffect transition="in" filter="fade">
                                      <p:cBhvr>
                                        <p:cTn id="112" dur="500"/>
                                        <p:tgtEl>
                                          <p:spTgt spid="73"/>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76"/>
                                        </p:tgtEl>
                                        <p:attrNameLst>
                                          <p:attrName>style.visibility</p:attrName>
                                        </p:attrNameLst>
                                      </p:cBhvr>
                                      <p:to>
                                        <p:strVal val="visible"/>
                                      </p:to>
                                    </p:set>
                                    <p:animEffect transition="in" filter="fade">
                                      <p:cBhvr>
                                        <p:cTn id="117" dur="500"/>
                                        <p:tgtEl>
                                          <p:spTgt spid="76"/>
                                        </p:tgtEl>
                                      </p:cBhvr>
                                    </p:animEffect>
                                  </p:childTnLst>
                                </p:cTn>
                              </p:par>
                            </p:childTnLst>
                          </p:cTn>
                        </p:par>
                        <p:par>
                          <p:cTn id="118" fill="hold">
                            <p:stCondLst>
                              <p:cond delay="500"/>
                            </p:stCondLst>
                            <p:childTnLst>
                              <p:par>
                                <p:cTn id="119" presetID="10" presetClass="entr" presetSubtype="0" fill="hold" grpId="0" nodeType="afterEffect">
                                  <p:stCondLst>
                                    <p:cond delay="0"/>
                                  </p:stCondLst>
                                  <p:childTnLst>
                                    <p:set>
                                      <p:cBhvr>
                                        <p:cTn id="120" dur="1" fill="hold">
                                          <p:stCondLst>
                                            <p:cond delay="0"/>
                                          </p:stCondLst>
                                        </p:cTn>
                                        <p:tgtEl>
                                          <p:spTgt spid="75"/>
                                        </p:tgtEl>
                                        <p:attrNameLst>
                                          <p:attrName>style.visibility</p:attrName>
                                        </p:attrNameLst>
                                      </p:cBhvr>
                                      <p:to>
                                        <p:strVal val="visible"/>
                                      </p:to>
                                    </p:set>
                                    <p:animEffect transition="in" filter="fade">
                                      <p:cBhvr>
                                        <p:cTn id="121" dur="500"/>
                                        <p:tgtEl>
                                          <p:spTgt spid="75"/>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39"/>
                                        </p:tgtEl>
                                        <p:attrNameLst>
                                          <p:attrName>style.visibility</p:attrName>
                                        </p:attrNameLst>
                                      </p:cBhvr>
                                      <p:to>
                                        <p:strVal val="visible"/>
                                      </p:to>
                                    </p:set>
                                    <p:animEffect transition="in" filter="fade">
                                      <p:cBhvr>
                                        <p:cTn id="126" dur="500"/>
                                        <p:tgtEl>
                                          <p:spTgt spid="39"/>
                                        </p:tgtEl>
                                      </p:cBhvr>
                                    </p:animEffect>
                                  </p:childTnLst>
                                </p:cTn>
                              </p:par>
                            </p:childTnLst>
                          </p:cTn>
                        </p:par>
                        <p:par>
                          <p:cTn id="127" fill="hold">
                            <p:stCondLst>
                              <p:cond delay="500"/>
                            </p:stCondLst>
                            <p:childTnLst>
                              <p:par>
                                <p:cTn id="128" presetID="10" presetClass="entr" presetSubtype="0" fill="hold" grpId="0" nodeType="afterEffect">
                                  <p:stCondLst>
                                    <p:cond delay="0"/>
                                  </p:stCondLst>
                                  <p:childTnLst>
                                    <p:set>
                                      <p:cBhvr>
                                        <p:cTn id="129" dur="1" fill="hold">
                                          <p:stCondLst>
                                            <p:cond delay="0"/>
                                          </p:stCondLst>
                                        </p:cTn>
                                        <p:tgtEl>
                                          <p:spTgt spid="40"/>
                                        </p:tgtEl>
                                        <p:attrNameLst>
                                          <p:attrName>style.visibility</p:attrName>
                                        </p:attrNameLst>
                                      </p:cBhvr>
                                      <p:to>
                                        <p:strVal val="visible"/>
                                      </p:to>
                                    </p:set>
                                    <p:animEffect transition="in" filter="fade">
                                      <p:cBhvr>
                                        <p:cTn id="130" dur="500"/>
                                        <p:tgtEl>
                                          <p:spTgt spid="40"/>
                                        </p:tgtEl>
                                      </p:cBhvr>
                                    </p:animEffect>
                                  </p:childTnLst>
                                </p:cTn>
                              </p:par>
                            </p:childTnLst>
                          </p:cTn>
                        </p:par>
                        <p:par>
                          <p:cTn id="131" fill="hold">
                            <p:stCondLst>
                              <p:cond delay="1000"/>
                            </p:stCondLst>
                            <p:childTnLst>
                              <p:par>
                                <p:cTn id="132" presetID="10" presetClass="entr" presetSubtype="0" fill="hold" grpId="0" nodeType="afterEffect">
                                  <p:stCondLst>
                                    <p:cond delay="0"/>
                                  </p:stCondLst>
                                  <p:childTnLst>
                                    <p:set>
                                      <p:cBhvr>
                                        <p:cTn id="133" dur="1" fill="hold">
                                          <p:stCondLst>
                                            <p:cond delay="0"/>
                                          </p:stCondLst>
                                        </p:cTn>
                                        <p:tgtEl>
                                          <p:spTgt spid="41"/>
                                        </p:tgtEl>
                                        <p:attrNameLst>
                                          <p:attrName>style.visibility</p:attrName>
                                        </p:attrNameLst>
                                      </p:cBhvr>
                                      <p:to>
                                        <p:strVal val="visible"/>
                                      </p:to>
                                    </p:set>
                                    <p:animEffect transition="in" filter="fade">
                                      <p:cBhvr>
                                        <p:cTn id="134" dur="500"/>
                                        <p:tgtEl>
                                          <p:spTgt spid="41"/>
                                        </p:tgtEl>
                                      </p:cBhvr>
                                    </p:animEffect>
                                  </p:childTnLst>
                                </p:cTn>
                              </p:par>
                            </p:childTnLst>
                          </p:cTn>
                        </p:par>
                      </p:childTnLst>
                    </p:cTn>
                  </p:par>
                  <p:par>
                    <p:cTn id="135" fill="hold">
                      <p:stCondLst>
                        <p:cond delay="indefinite"/>
                      </p:stCondLst>
                      <p:childTnLst>
                        <p:par>
                          <p:cTn id="136" fill="hold">
                            <p:stCondLst>
                              <p:cond delay="0"/>
                            </p:stCondLst>
                            <p:childTnLst>
                              <p:par>
                                <p:cTn id="137" presetID="10" presetClass="entr" presetSubtype="0" fill="hold" grpId="0" nodeType="clickEffect">
                                  <p:stCondLst>
                                    <p:cond delay="0"/>
                                  </p:stCondLst>
                                  <p:childTnLst>
                                    <p:set>
                                      <p:cBhvr>
                                        <p:cTn id="138" dur="1" fill="hold">
                                          <p:stCondLst>
                                            <p:cond delay="0"/>
                                          </p:stCondLst>
                                        </p:cTn>
                                        <p:tgtEl>
                                          <p:spTgt spid="54"/>
                                        </p:tgtEl>
                                        <p:attrNameLst>
                                          <p:attrName>style.visibility</p:attrName>
                                        </p:attrNameLst>
                                      </p:cBhvr>
                                      <p:to>
                                        <p:strVal val="visible"/>
                                      </p:to>
                                    </p:set>
                                    <p:animEffect transition="in" filter="fade">
                                      <p:cBhvr>
                                        <p:cTn id="139" dur="500"/>
                                        <p:tgtEl>
                                          <p:spTgt spid="54"/>
                                        </p:tgtEl>
                                      </p:cBhvr>
                                    </p:animEffect>
                                  </p:childTnLst>
                                </p:cTn>
                              </p:par>
                            </p:childTnLst>
                          </p:cTn>
                        </p:par>
                        <p:par>
                          <p:cTn id="140" fill="hold">
                            <p:stCondLst>
                              <p:cond delay="500"/>
                            </p:stCondLst>
                            <p:childTnLst>
                              <p:par>
                                <p:cTn id="141" presetID="10" presetClass="entr" presetSubtype="0" fill="hold" grpId="0" nodeType="afterEffect">
                                  <p:stCondLst>
                                    <p:cond delay="0"/>
                                  </p:stCondLst>
                                  <p:childTnLst>
                                    <p:set>
                                      <p:cBhvr>
                                        <p:cTn id="142" dur="1" fill="hold">
                                          <p:stCondLst>
                                            <p:cond delay="0"/>
                                          </p:stCondLst>
                                        </p:cTn>
                                        <p:tgtEl>
                                          <p:spTgt spid="55"/>
                                        </p:tgtEl>
                                        <p:attrNameLst>
                                          <p:attrName>style.visibility</p:attrName>
                                        </p:attrNameLst>
                                      </p:cBhvr>
                                      <p:to>
                                        <p:strVal val="visible"/>
                                      </p:to>
                                    </p:set>
                                    <p:animEffect transition="in" filter="fade">
                                      <p:cBhvr>
                                        <p:cTn id="143" dur="500"/>
                                        <p:tgtEl>
                                          <p:spTgt spid="55"/>
                                        </p:tgtEl>
                                      </p:cBhvr>
                                    </p:animEffect>
                                  </p:childTnLst>
                                </p:cTn>
                              </p:par>
                            </p:childTnLst>
                          </p:cTn>
                        </p:par>
                        <p:par>
                          <p:cTn id="144" fill="hold">
                            <p:stCondLst>
                              <p:cond delay="1000"/>
                            </p:stCondLst>
                            <p:childTnLst>
                              <p:par>
                                <p:cTn id="145" presetID="10" presetClass="entr" presetSubtype="0" fill="hold" grpId="0" nodeType="afterEffect">
                                  <p:stCondLst>
                                    <p:cond delay="0"/>
                                  </p:stCondLst>
                                  <p:childTnLst>
                                    <p:set>
                                      <p:cBhvr>
                                        <p:cTn id="146" dur="1" fill="hold">
                                          <p:stCondLst>
                                            <p:cond delay="0"/>
                                          </p:stCondLst>
                                        </p:cTn>
                                        <p:tgtEl>
                                          <p:spTgt spid="56"/>
                                        </p:tgtEl>
                                        <p:attrNameLst>
                                          <p:attrName>style.visibility</p:attrName>
                                        </p:attrNameLst>
                                      </p:cBhvr>
                                      <p:to>
                                        <p:strVal val="visible"/>
                                      </p:to>
                                    </p:set>
                                    <p:animEffect transition="in" filter="fade">
                                      <p:cBhvr>
                                        <p:cTn id="147" dur="500"/>
                                        <p:tgtEl>
                                          <p:spTgt spid="56"/>
                                        </p:tgtEl>
                                      </p:cBhvr>
                                    </p:animEffect>
                                  </p:childTnLst>
                                </p:cTn>
                              </p:par>
                            </p:childTnLst>
                          </p:cTn>
                        </p:par>
                      </p:childTnLst>
                    </p:cTn>
                  </p:par>
                  <p:par>
                    <p:cTn id="148" fill="hold">
                      <p:stCondLst>
                        <p:cond delay="indefinite"/>
                      </p:stCondLst>
                      <p:childTnLst>
                        <p:par>
                          <p:cTn id="149" fill="hold">
                            <p:stCondLst>
                              <p:cond delay="0"/>
                            </p:stCondLst>
                            <p:childTnLst>
                              <p:par>
                                <p:cTn id="150" presetID="10" presetClass="entr" presetSubtype="0" fill="hold" grpId="0" nodeType="clickEffect">
                                  <p:stCondLst>
                                    <p:cond delay="0"/>
                                  </p:stCondLst>
                                  <p:childTnLst>
                                    <p:set>
                                      <p:cBhvr>
                                        <p:cTn id="151" dur="1" fill="hold">
                                          <p:stCondLst>
                                            <p:cond delay="0"/>
                                          </p:stCondLst>
                                        </p:cTn>
                                        <p:tgtEl>
                                          <p:spTgt spid="53"/>
                                        </p:tgtEl>
                                        <p:attrNameLst>
                                          <p:attrName>style.visibility</p:attrName>
                                        </p:attrNameLst>
                                      </p:cBhvr>
                                      <p:to>
                                        <p:strVal val="visible"/>
                                      </p:to>
                                    </p:set>
                                    <p:animEffect transition="in" filter="fade">
                                      <p:cBhvr>
                                        <p:cTn id="152" dur="500"/>
                                        <p:tgtEl>
                                          <p:spTgt spid="53"/>
                                        </p:tgtEl>
                                      </p:cBhvr>
                                    </p:animEffect>
                                  </p:childTnLst>
                                </p:cTn>
                              </p:par>
                            </p:childTnLst>
                          </p:cTn>
                        </p:par>
                        <p:par>
                          <p:cTn id="153" fill="hold">
                            <p:stCondLst>
                              <p:cond delay="500"/>
                            </p:stCondLst>
                            <p:childTnLst>
                              <p:par>
                                <p:cTn id="154" presetID="10" presetClass="entr" presetSubtype="0" fill="hold" grpId="0" nodeType="afterEffect">
                                  <p:stCondLst>
                                    <p:cond delay="0"/>
                                  </p:stCondLst>
                                  <p:childTnLst>
                                    <p:set>
                                      <p:cBhvr>
                                        <p:cTn id="155" dur="1" fill="hold">
                                          <p:stCondLst>
                                            <p:cond delay="0"/>
                                          </p:stCondLst>
                                        </p:cTn>
                                        <p:tgtEl>
                                          <p:spTgt spid="52"/>
                                        </p:tgtEl>
                                        <p:attrNameLst>
                                          <p:attrName>style.visibility</p:attrName>
                                        </p:attrNameLst>
                                      </p:cBhvr>
                                      <p:to>
                                        <p:strVal val="visible"/>
                                      </p:to>
                                    </p:set>
                                    <p:animEffect transition="in" filter="fade">
                                      <p:cBhvr>
                                        <p:cTn id="156" dur="500"/>
                                        <p:tgtEl>
                                          <p:spTgt spid="52"/>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grpId="0" nodeType="clickEffect">
                                  <p:stCondLst>
                                    <p:cond delay="0"/>
                                  </p:stCondLst>
                                  <p:childTnLst>
                                    <p:set>
                                      <p:cBhvr>
                                        <p:cTn id="160" dur="1" fill="hold">
                                          <p:stCondLst>
                                            <p:cond delay="0"/>
                                          </p:stCondLst>
                                        </p:cTn>
                                        <p:tgtEl>
                                          <p:spTgt spid="59"/>
                                        </p:tgtEl>
                                        <p:attrNameLst>
                                          <p:attrName>style.visibility</p:attrName>
                                        </p:attrNameLst>
                                      </p:cBhvr>
                                      <p:to>
                                        <p:strVal val="visible"/>
                                      </p:to>
                                    </p:set>
                                    <p:animEffect transition="in" filter="fade">
                                      <p:cBhvr>
                                        <p:cTn id="161" dur="500"/>
                                        <p:tgtEl>
                                          <p:spTgt spid="59"/>
                                        </p:tgtEl>
                                      </p:cBhvr>
                                    </p:animEffect>
                                  </p:childTnLst>
                                </p:cTn>
                              </p:par>
                            </p:childTnLst>
                          </p:cTn>
                        </p:par>
                        <p:par>
                          <p:cTn id="162" fill="hold">
                            <p:stCondLst>
                              <p:cond delay="500"/>
                            </p:stCondLst>
                            <p:childTnLst>
                              <p:par>
                                <p:cTn id="163" presetID="10" presetClass="entr" presetSubtype="0" fill="hold" grpId="0" nodeType="afterEffect">
                                  <p:stCondLst>
                                    <p:cond delay="0"/>
                                  </p:stCondLst>
                                  <p:childTnLst>
                                    <p:set>
                                      <p:cBhvr>
                                        <p:cTn id="164" dur="1" fill="hold">
                                          <p:stCondLst>
                                            <p:cond delay="0"/>
                                          </p:stCondLst>
                                        </p:cTn>
                                        <p:tgtEl>
                                          <p:spTgt spid="58"/>
                                        </p:tgtEl>
                                        <p:attrNameLst>
                                          <p:attrName>style.visibility</p:attrName>
                                        </p:attrNameLst>
                                      </p:cBhvr>
                                      <p:to>
                                        <p:strVal val="visible"/>
                                      </p:to>
                                    </p:set>
                                    <p:animEffect transition="in" filter="fade">
                                      <p:cBhvr>
                                        <p:cTn id="165" dur="500"/>
                                        <p:tgtEl>
                                          <p:spTgt spid="58"/>
                                        </p:tgtEl>
                                      </p:cBhvr>
                                    </p:animEffect>
                                  </p:childTnLst>
                                </p:cTn>
                              </p:par>
                            </p:childTnLst>
                          </p:cTn>
                        </p:par>
                      </p:childTnLst>
                    </p:cTn>
                  </p:par>
                  <p:par>
                    <p:cTn id="166" fill="hold">
                      <p:stCondLst>
                        <p:cond delay="indefinite"/>
                      </p:stCondLst>
                      <p:childTnLst>
                        <p:par>
                          <p:cTn id="167" fill="hold">
                            <p:stCondLst>
                              <p:cond delay="0"/>
                            </p:stCondLst>
                            <p:childTnLst>
                              <p:par>
                                <p:cTn id="168" presetID="10" presetClass="entr" presetSubtype="0" fill="hold" grpId="0" nodeType="clickEffect">
                                  <p:stCondLst>
                                    <p:cond delay="0"/>
                                  </p:stCondLst>
                                  <p:childTnLst>
                                    <p:set>
                                      <p:cBhvr>
                                        <p:cTn id="169" dur="1" fill="hold">
                                          <p:stCondLst>
                                            <p:cond delay="0"/>
                                          </p:stCondLst>
                                        </p:cTn>
                                        <p:tgtEl>
                                          <p:spTgt spid="43"/>
                                        </p:tgtEl>
                                        <p:attrNameLst>
                                          <p:attrName>style.visibility</p:attrName>
                                        </p:attrNameLst>
                                      </p:cBhvr>
                                      <p:to>
                                        <p:strVal val="visible"/>
                                      </p:to>
                                    </p:set>
                                    <p:animEffect transition="in" filter="fade">
                                      <p:cBhvr>
                                        <p:cTn id="170" dur="500"/>
                                        <p:tgtEl>
                                          <p:spTgt spid="43"/>
                                        </p:tgtEl>
                                      </p:cBhvr>
                                    </p:animEffect>
                                  </p:childTnLst>
                                </p:cTn>
                              </p:par>
                            </p:childTnLst>
                          </p:cTn>
                        </p:par>
                        <p:par>
                          <p:cTn id="171" fill="hold">
                            <p:stCondLst>
                              <p:cond delay="500"/>
                            </p:stCondLst>
                            <p:childTnLst>
                              <p:par>
                                <p:cTn id="172" presetID="10" presetClass="entr" presetSubtype="0" fill="hold" grpId="0" nodeType="afterEffect">
                                  <p:stCondLst>
                                    <p:cond delay="0"/>
                                  </p:stCondLst>
                                  <p:childTnLst>
                                    <p:set>
                                      <p:cBhvr>
                                        <p:cTn id="173" dur="1" fill="hold">
                                          <p:stCondLst>
                                            <p:cond delay="0"/>
                                          </p:stCondLst>
                                        </p:cTn>
                                        <p:tgtEl>
                                          <p:spTgt spid="44"/>
                                        </p:tgtEl>
                                        <p:attrNameLst>
                                          <p:attrName>style.visibility</p:attrName>
                                        </p:attrNameLst>
                                      </p:cBhvr>
                                      <p:to>
                                        <p:strVal val="visible"/>
                                      </p:to>
                                    </p:set>
                                    <p:animEffect transition="in" filter="fade">
                                      <p:cBhvr>
                                        <p:cTn id="174" dur="500"/>
                                        <p:tgtEl>
                                          <p:spTgt spid="44"/>
                                        </p:tgtEl>
                                      </p:cBhvr>
                                    </p:animEffect>
                                  </p:childTnLst>
                                </p:cTn>
                              </p:par>
                            </p:childTnLst>
                          </p:cTn>
                        </p:par>
                        <p:par>
                          <p:cTn id="175" fill="hold">
                            <p:stCondLst>
                              <p:cond delay="1000"/>
                            </p:stCondLst>
                            <p:childTnLst>
                              <p:par>
                                <p:cTn id="176" presetID="10" presetClass="entr" presetSubtype="0" fill="hold" grpId="0" nodeType="afterEffect">
                                  <p:stCondLst>
                                    <p:cond delay="0"/>
                                  </p:stCondLst>
                                  <p:childTnLst>
                                    <p:set>
                                      <p:cBhvr>
                                        <p:cTn id="177" dur="1" fill="hold">
                                          <p:stCondLst>
                                            <p:cond delay="0"/>
                                          </p:stCondLst>
                                        </p:cTn>
                                        <p:tgtEl>
                                          <p:spTgt spid="45"/>
                                        </p:tgtEl>
                                        <p:attrNameLst>
                                          <p:attrName>style.visibility</p:attrName>
                                        </p:attrNameLst>
                                      </p:cBhvr>
                                      <p:to>
                                        <p:strVal val="visible"/>
                                      </p:to>
                                    </p:set>
                                    <p:animEffect transition="in" filter="fade">
                                      <p:cBhvr>
                                        <p:cTn id="178" dur="500"/>
                                        <p:tgtEl>
                                          <p:spTgt spid="45"/>
                                        </p:tgtEl>
                                      </p:cBhvr>
                                    </p:animEffect>
                                  </p:childTnLst>
                                </p:cTn>
                              </p:par>
                            </p:childTnLst>
                          </p:cTn>
                        </p:par>
                      </p:childTnLst>
                    </p:cTn>
                  </p:par>
                  <p:par>
                    <p:cTn id="179" fill="hold">
                      <p:stCondLst>
                        <p:cond delay="indefinite"/>
                      </p:stCondLst>
                      <p:childTnLst>
                        <p:par>
                          <p:cTn id="180" fill="hold">
                            <p:stCondLst>
                              <p:cond delay="0"/>
                            </p:stCondLst>
                            <p:childTnLst>
                              <p:par>
                                <p:cTn id="181" presetID="10" presetClass="entr" presetSubtype="0" fill="hold" grpId="0" nodeType="clickEffect">
                                  <p:stCondLst>
                                    <p:cond delay="0"/>
                                  </p:stCondLst>
                                  <p:childTnLst>
                                    <p:set>
                                      <p:cBhvr>
                                        <p:cTn id="182" dur="1" fill="hold">
                                          <p:stCondLst>
                                            <p:cond delay="0"/>
                                          </p:stCondLst>
                                        </p:cTn>
                                        <p:tgtEl>
                                          <p:spTgt spid="63"/>
                                        </p:tgtEl>
                                        <p:attrNameLst>
                                          <p:attrName>style.visibility</p:attrName>
                                        </p:attrNameLst>
                                      </p:cBhvr>
                                      <p:to>
                                        <p:strVal val="visible"/>
                                      </p:to>
                                    </p:set>
                                    <p:animEffect transition="in" filter="fade">
                                      <p:cBhvr>
                                        <p:cTn id="183" dur="500"/>
                                        <p:tgtEl>
                                          <p:spTgt spid="63"/>
                                        </p:tgtEl>
                                      </p:cBhvr>
                                    </p:animEffect>
                                  </p:childTnLst>
                                </p:cTn>
                              </p:par>
                            </p:childTnLst>
                          </p:cTn>
                        </p:par>
                        <p:par>
                          <p:cTn id="184" fill="hold">
                            <p:stCondLst>
                              <p:cond delay="500"/>
                            </p:stCondLst>
                            <p:childTnLst>
                              <p:par>
                                <p:cTn id="185" presetID="10" presetClass="entr" presetSubtype="0" fill="hold" grpId="0" nodeType="afterEffect">
                                  <p:stCondLst>
                                    <p:cond delay="0"/>
                                  </p:stCondLst>
                                  <p:childTnLst>
                                    <p:set>
                                      <p:cBhvr>
                                        <p:cTn id="186" dur="1" fill="hold">
                                          <p:stCondLst>
                                            <p:cond delay="0"/>
                                          </p:stCondLst>
                                        </p:cTn>
                                        <p:tgtEl>
                                          <p:spTgt spid="62"/>
                                        </p:tgtEl>
                                        <p:attrNameLst>
                                          <p:attrName>style.visibility</p:attrName>
                                        </p:attrNameLst>
                                      </p:cBhvr>
                                      <p:to>
                                        <p:strVal val="visible"/>
                                      </p:to>
                                    </p:set>
                                    <p:animEffect transition="in" filter="fade">
                                      <p:cBhvr>
                                        <p:cTn id="187" dur="500"/>
                                        <p:tgtEl>
                                          <p:spTgt spid="62"/>
                                        </p:tgtEl>
                                      </p:cBhvr>
                                    </p:animEffect>
                                  </p:childTnLst>
                                </p:cTn>
                              </p:par>
                            </p:childTnLst>
                          </p:cTn>
                        </p:par>
                        <p:par>
                          <p:cTn id="188" fill="hold">
                            <p:stCondLst>
                              <p:cond delay="1000"/>
                            </p:stCondLst>
                            <p:childTnLst>
                              <p:par>
                                <p:cTn id="189" presetID="10" presetClass="entr" presetSubtype="0" fill="hold" grpId="0" nodeType="afterEffect">
                                  <p:stCondLst>
                                    <p:cond delay="0"/>
                                  </p:stCondLst>
                                  <p:childTnLst>
                                    <p:set>
                                      <p:cBhvr>
                                        <p:cTn id="190" dur="1" fill="hold">
                                          <p:stCondLst>
                                            <p:cond delay="0"/>
                                          </p:stCondLst>
                                        </p:cTn>
                                        <p:tgtEl>
                                          <p:spTgt spid="61"/>
                                        </p:tgtEl>
                                        <p:attrNameLst>
                                          <p:attrName>style.visibility</p:attrName>
                                        </p:attrNameLst>
                                      </p:cBhvr>
                                      <p:to>
                                        <p:strVal val="visible"/>
                                      </p:to>
                                    </p:set>
                                    <p:animEffect transition="in" filter="fade">
                                      <p:cBhvr>
                                        <p:cTn id="191" dur="500"/>
                                        <p:tgtEl>
                                          <p:spTgt spid="61"/>
                                        </p:tgtEl>
                                      </p:cBhvr>
                                    </p:animEffect>
                                  </p:childTnLst>
                                </p:cTn>
                              </p:par>
                            </p:childTnLst>
                          </p:cTn>
                        </p:par>
                      </p:childTnLst>
                    </p:cTn>
                  </p:par>
                  <p:par>
                    <p:cTn id="192" fill="hold">
                      <p:stCondLst>
                        <p:cond delay="indefinite"/>
                      </p:stCondLst>
                      <p:childTnLst>
                        <p:par>
                          <p:cTn id="193" fill="hold">
                            <p:stCondLst>
                              <p:cond delay="0"/>
                            </p:stCondLst>
                            <p:childTnLst>
                              <p:par>
                                <p:cTn id="194" presetID="10" presetClass="entr" presetSubtype="0" fill="hold" grpId="0" nodeType="clickEffect">
                                  <p:stCondLst>
                                    <p:cond delay="0"/>
                                  </p:stCondLst>
                                  <p:childTnLst>
                                    <p:set>
                                      <p:cBhvr>
                                        <p:cTn id="195" dur="1" fill="hold">
                                          <p:stCondLst>
                                            <p:cond delay="0"/>
                                          </p:stCondLst>
                                        </p:cTn>
                                        <p:tgtEl>
                                          <p:spTgt spid="47"/>
                                        </p:tgtEl>
                                        <p:attrNameLst>
                                          <p:attrName>style.visibility</p:attrName>
                                        </p:attrNameLst>
                                      </p:cBhvr>
                                      <p:to>
                                        <p:strVal val="visible"/>
                                      </p:to>
                                    </p:set>
                                    <p:animEffect transition="in" filter="fade">
                                      <p:cBhvr>
                                        <p:cTn id="196" dur="500"/>
                                        <p:tgtEl>
                                          <p:spTgt spid="47"/>
                                        </p:tgtEl>
                                      </p:cBhvr>
                                    </p:animEffect>
                                  </p:childTnLst>
                                </p:cTn>
                              </p:par>
                            </p:childTnLst>
                          </p:cTn>
                        </p:par>
                        <p:par>
                          <p:cTn id="197" fill="hold">
                            <p:stCondLst>
                              <p:cond delay="500"/>
                            </p:stCondLst>
                            <p:childTnLst>
                              <p:par>
                                <p:cTn id="198" presetID="10" presetClass="entr" presetSubtype="0" fill="hold" grpId="0" nodeType="afterEffect">
                                  <p:stCondLst>
                                    <p:cond delay="0"/>
                                  </p:stCondLst>
                                  <p:childTnLst>
                                    <p:set>
                                      <p:cBhvr>
                                        <p:cTn id="199" dur="1" fill="hold">
                                          <p:stCondLst>
                                            <p:cond delay="0"/>
                                          </p:stCondLst>
                                        </p:cTn>
                                        <p:tgtEl>
                                          <p:spTgt spid="48"/>
                                        </p:tgtEl>
                                        <p:attrNameLst>
                                          <p:attrName>style.visibility</p:attrName>
                                        </p:attrNameLst>
                                      </p:cBhvr>
                                      <p:to>
                                        <p:strVal val="visible"/>
                                      </p:to>
                                    </p:set>
                                    <p:animEffect transition="in" filter="fade">
                                      <p:cBhvr>
                                        <p:cTn id="200" dur="500"/>
                                        <p:tgtEl>
                                          <p:spTgt spid="48"/>
                                        </p:tgtEl>
                                      </p:cBhvr>
                                    </p:animEffect>
                                  </p:childTnLst>
                                </p:cTn>
                              </p:par>
                            </p:childTnLst>
                          </p:cTn>
                        </p:par>
                        <p:par>
                          <p:cTn id="201" fill="hold">
                            <p:stCondLst>
                              <p:cond delay="1000"/>
                            </p:stCondLst>
                            <p:childTnLst>
                              <p:par>
                                <p:cTn id="202" presetID="10" presetClass="entr" presetSubtype="0" fill="hold" grpId="0" nodeType="afterEffect">
                                  <p:stCondLst>
                                    <p:cond delay="0"/>
                                  </p:stCondLst>
                                  <p:childTnLst>
                                    <p:set>
                                      <p:cBhvr>
                                        <p:cTn id="203" dur="1" fill="hold">
                                          <p:stCondLst>
                                            <p:cond delay="0"/>
                                          </p:stCondLst>
                                        </p:cTn>
                                        <p:tgtEl>
                                          <p:spTgt spid="49"/>
                                        </p:tgtEl>
                                        <p:attrNameLst>
                                          <p:attrName>style.visibility</p:attrName>
                                        </p:attrNameLst>
                                      </p:cBhvr>
                                      <p:to>
                                        <p:strVal val="visible"/>
                                      </p:to>
                                    </p:set>
                                    <p:animEffect transition="in" filter="fade">
                                      <p:cBhvr>
                                        <p:cTn id="204" dur="500"/>
                                        <p:tgtEl>
                                          <p:spTgt spid="49"/>
                                        </p:tgtEl>
                                      </p:cBhvr>
                                    </p:animEffect>
                                  </p:childTnLst>
                                </p:cTn>
                              </p:par>
                            </p:childTnLst>
                          </p:cTn>
                        </p:par>
                      </p:childTnLst>
                    </p:cTn>
                  </p:par>
                  <p:par>
                    <p:cTn id="205" fill="hold">
                      <p:stCondLst>
                        <p:cond delay="indefinite"/>
                      </p:stCondLst>
                      <p:childTnLst>
                        <p:par>
                          <p:cTn id="206" fill="hold">
                            <p:stCondLst>
                              <p:cond delay="0"/>
                            </p:stCondLst>
                            <p:childTnLst>
                              <p:par>
                                <p:cTn id="207" presetID="10" presetClass="entr" presetSubtype="0" fill="hold" grpId="0" nodeType="clickEffect">
                                  <p:stCondLst>
                                    <p:cond delay="0"/>
                                  </p:stCondLst>
                                  <p:childTnLst>
                                    <p:set>
                                      <p:cBhvr>
                                        <p:cTn id="208" dur="1" fill="hold">
                                          <p:stCondLst>
                                            <p:cond delay="0"/>
                                          </p:stCondLst>
                                        </p:cTn>
                                        <p:tgtEl>
                                          <p:spTgt spid="66"/>
                                        </p:tgtEl>
                                        <p:attrNameLst>
                                          <p:attrName>style.visibility</p:attrName>
                                        </p:attrNameLst>
                                      </p:cBhvr>
                                      <p:to>
                                        <p:strVal val="visible"/>
                                      </p:to>
                                    </p:set>
                                    <p:animEffect transition="in" filter="fade">
                                      <p:cBhvr>
                                        <p:cTn id="209" dur="500"/>
                                        <p:tgtEl>
                                          <p:spTgt spid="66"/>
                                        </p:tgtEl>
                                      </p:cBhvr>
                                    </p:animEffect>
                                  </p:childTnLst>
                                </p:cTn>
                              </p:par>
                            </p:childTnLst>
                          </p:cTn>
                        </p:par>
                        <p:par>
                          <p:cTn id="210" fill="hold">
                            <p:stCondLst>
                              <p:cond delay="500"/>
                            </p:stCondLst>
                            <p:childTnLst>
                              <p:par>
                                <p:cTn id="211" presetID="10" presetClass="entr" presetSubtype="0" fill="hold" grpId="0" nodeType="afterEffect">
                                  <p:stCondLst>
                                    <p:cond delay="0"/>
                                  </p:stCondLst>
                                  <p:childTnLst>
                                    <p:set>
                                      <p:cBhvr>
                                        <p:cTn id="212" dur="1" fill="hold">
                                          <p:stCondLst>
                                            <p:cond delay="0"/>
                                          </p:stCondLst>
                                        </p:cTn>
                                        <p:tgtEl>
                                          <p:spTgt spid="65"/>
                                        </p:tgtEl>
                                        <p:attrNameLst>
                                          <p:attrName>style.visibility</p:attrName>
                                        </p:attrNameLst>
                                      </p:cBhvr>
                                      <p:to>
                                        <p:strVal val="visible"/>
                                      </p:to>
                                    </p:set>
                                    <p:animEffect transition="in" filter="fade">
                                      <p:cBhvr>
                                        <p:cTn id="213" dur="500"/>
                                        <p:tgtEl>
                                          <p:spTgt spid="65"/>
                                        </p:tgtEl>
                                      </p:cBhvr>
                                    </p:animEffect>
                                  </p:childTnLst>
                                </p:cTn>
                              </p:par>
                            </p:childTnLst>
                          </p:cTn>
                        </p:par>
                      </p:childTnLst>
                    </p:cTn>
                  </p:par>
                  <p:par>
                    <p:cTn id="214" fill="hold">
                      <p:stCondLst>
                        <p:cond delay="indefinite"/>
                      </p:stCondLst>
                      <p:childTnLst>
                        <p:par>
                          <p:cTn id="215" fill="hold">
                            <p:stCondLst>
                              <p:cond delay="0"/>
                            </p:stCondLst>
                            <p:childTnLst>
                              <p:par>
                                <p:cTn id="216" presetID="10" presetClass="entr" presetSubtype="0" fill="hold" grpId="0" nodeType="clickEffect">
                                  <p:stCondLst>
                                    <p:cond delay="0"/>
                                  </p:stCondLst>
                                  <p:childTnLst>
                                    <p:set>
                                      <p:cBhvr>
                                        <p:cTn id="217" dur="1" fill="hold">
                                          <p:stCondLst>
                                            <p:cond delay="0"/>
                                          </p:stCondLst>
                                        </p:cTn>
                                        <p:tgtEl>
                                          <p:spTgt spid="68"/>
                                        </p:tgtEl>
                                        <p:attrNameLst>
                                          <p:attrName>style.visibility</p:attrName>
                                        </p:attrNameLst>
                                      </p:cBhvr>
                                      <p:to>
                                        <p:strVal val="visible"/>
                                      </p:to>
                                    </p:set>
                                    <p:animEffect transition="in" filter="fade">
                                      <p:cBhvr>
                                        <p:cTn id="218" dur="500"/>
                                        <p:tgtEl>
                                          <p:spTgt spid="68"/>
                                        </p:tgtEl>
                                      </p:cBhvr>
                                    </p:animEffect>
                                  </p:childTnLst>
                                </p:cTn>
                              </p:par>
                            </p:childTnLst>
                          </p:cTn>
                        </p:par>
                        <p:par>
                          <p:cTn id="219" fill="hold">
                            <p:stCondLst>
                              <p:cond delay="500"/>
                            </p:stCondLst>
                            <p:childTnLst>
                              <p:par>
                                <p:cTn id="220" presetID="10" presetClass="entr" presetSubtype="0" fill="hold" grpId="0" nodeType="afterEffect">
                                  <p:stCondLst>
                                    <p:cond delay="0"/>
                                  </p:stCondLst>
                                  <p:childTnLst>
                                    <p:set>
                                      <p:cBhvr>
                                        <p:cTn id="221" dur="1" fill="hold">
                                          <p:stCondLst>
                                            <p:cond delay="0"/>
                                          </p:stCondLst>
                                        </p:cTn>
                                        <p:tgtEl>
                                          <p:spTgt spid="69"/>
                                        </p:tgtEl>
                                        <p:attrNameLst>
                                          <p:attrName>style.visibility</p:attrName>
                                        </p:attrNameLst>
                                      </p:cBhvr>
                                      <p:to>
                                        <p:strVal val="visible"/>
                                      </p:to>
                                    </p:set>
                                    <p:animEffect transition="in" filter="fade">
                                      <p:cBhvr>
                                        <p:cTn id="222" dur="500"/>
                                        <p:tgtEl>
                                          <p:spTgt spid="69"/>
                                        </p:tgtEl>
                                      </p:cBhvr>
                                    </p:animEffect>
                                  </p:childTnLst>
                                </p:cTn>
                              </p:par>
                            </p:childTnLst>
                          </p:cTn>
                        </p:par>
                        <p:par>
                          <p:cTn id="223" fill="hold">
                            <p:stCondLst>
                              <p:cond delay="1000"/>
                            </p:stCondLst>
                            <p:childTnLst>
                              <p:par>
                                <p:cTn id="224" presetID="10" presetClass="entr" presetSubtype="0" fill="hold" nodeType="afterEffect">
                                  <p:stCondLst>
                                    <p:cond delay="0"/>
                                  </p:stCondLst>
                                  <p:childTnLst>
                                    <p:set>
                                      <p:cBhvr>
                                        <p:cTn id="225" dur="1" fill="hold">
                                          <p:stCondLst>
                                            <p:cond delay="0"/>
                                          </p:stCondLst>
                                        </p:cTn>
                                        <p:tgtEl>
                                          <p:spTgt spid="85"/>
                                        </p:tgtEl>
                                        <p:attrNameLst>
                                          <p:attrName>style.visibility</p:attrName>
                                        </p:attrNameLst>
                                      </p:cBhvr>
                                      <p:to>
                                        <p:strVal val="visible"/>
                                      </p:to>
                                    </p:set>
                                    <p:animEffect transition="in" filter="fade">
                                      <p:cBhvr>
                                        <p:cTn id="226" dur="500"/>
                                        <p:tgtEl>
                                          <p:spTgt spid="85"/>
                                        </p:tgtEl>
                                      </p:cBhvr>
                                    </p:animEffect>
                                  </p:childTnLst>
                                </p:cTn>
                              </p:par>
                            </p:childTnLst>
                          </p:cTn>
                        </p:par>
                      </p:childTnLst>
                    </p:cTn>
                  </p:par>
                  <p:par>
                    <p:cTn id="227" fill="hold">
                      <p:stCondLst>
                        <p:cond delay="indefinite"/>
                      </p:stCondLst>
                      <p:childTnLst>
                        <p:par>
                          <p:cTn id="228" fill="hold">
                            <p:stCondLst>
                              <p:cond delay="0"/>
                            </p:stCondLst>
                            <p:childTnLst>
                              <p:par>
                                <p:cTn id="229" presetID="10" presetClass="entr" presetSubtype="0" fill="hold" grpId="0" nodeType="clickEffect">
                                  <p:stCondLst>
                                    <p:cond delay="0"/>
                                  </p:stCondLst>
                                  <p:childTnLst>
                                    <p:set>
                                      <p:cBhvr>
                                        <p:cTn id="230" dur="1" fill="hold">
                                          <p:stCondLst>
                                            <p:cond delay="0"/>
                                          </p:stCondLst>
                                        </p:cTn>
                                        <p:tgtEl>
                                          <p:spTgt spid="82"/>
                                        </p:tgtEl>
                                        <p:attrNameLst>
                                          <p:attrName>style.visibility</p:attrName>
                                        </p:attrNameLst>
                                      </p:cBhvr>
                                      <p:to>
                                        <p:strVal val="visible"/>
                                      </p:to>
                                    </p:set>
                                    <p:animEffect transition="in" filter="fade">
                                      <p:cBhvr>
                                        <p:cTn id="231" dur="500"/>
                                        <p:tgtEl>
                                          <p:spTgt spid="82"/>
                                        </p:tgtEl>
                                      </p:cBhvr>
                                    </p:animEffect>
                                  </p:childTnLst>
                                </p:cTn>
                              </p:par>
                            </p:childTnLst>
                          </p:cTn>
                        </p:par>
                        <p:par>
                          <p:cTn id="232" fill="hold">
                            <p:stCondLst>
                              <p:cond delay="500"/>
                            </p:stCondLst>
                            <p:childTnLst>
                              <p:par>
                                <p:cTn id="233" presetID="10" presetClass="entr" presetSubtype="0" fill="hold" grpId="0" nodeType="afterEffect">
                                  <p:stCondLst>
                                    <p:cond delay="0"/>
                                  </p:stCondLst>
                                  <p:childTnLst>
                                    <p:set>
                                      <p:cBhvr>
                                        <p:cTn id="234" dur="1" fill="hold">
                                          <p:stCondLst>
                                            <p:cond delay="0"/>
                                          </p:stCondLst>
                                        </p:cTn>
                                        <p:tgtEl>
                                          <p:spTgt spid="81"/>
                                        </p:tgtEl>
                                        <p:attrNameLst>
                                          <p:attrName>style.visibility</p:attrName>
                                        </p:attrNameLst>
                                      </p:cBhvr>
                                      <p:to>
                                        <p:strVal val="visible"/>
                                      </p:to>
                                    </p:set>
                                    <p:animEffect transition="in" filter="fade">
                                      <p:cBhvr>
                                        <p:cTn id="235" dur="500"/>
                                        <p:tgtEl>
                                          <p:spTgt spid="81"/>
                                        </p:tgtEl>
                                      </p:cBhvr>
                                    </p:animEffect>
                                  </p:childTnLst>
                                </p:cTn>
                              </p:par>
                            </p:childTnLst>
                          </p:cTn>
                        </p:par>
                        <p:par>
                          <p:cTn id="236" fill="hold">
                            <p:stCondLst>
                              <p:cond delay="1000"/>
                            </p:stCondLst>
                            <p:childTnLst>
                              <p:par>
                                <p:cTn id="237" presetID="10" presetClass="entr" presetSubtype="0" fill="hold" grpId="0" nodeType="afterEffect">
                                  <p:stCondLst>
                                    <p:cond delay="0"/>
                                  </p:stCondLst>
                                  <p:childTnLst>
                                    <p:set>
                                      <p:cBhvr>
                                        <p:cTn id="238" dur="1" fill="hold">
                                          <p:stCondLst>
                                            <p:cond delay="0"/>
                                          </p:stCondLst>
                                        </p:cTn>
                                        <p:tgtEl>
                                          <p:spTgt spid="83"/>
                                        </p:tgtEl>
                                        <p:attrNameLst>
                                          <p:attrName>style.visibility</p:attrName>
                                        </p:attrNameLst>
                                      </p:cBhvr>
                                      <p:to>
                                        <p:strVal val="visible"/>
                                      </p:to>
                                    </p:set>
                                    <p:animEffect transition="in" filter="fade">
                                      <p:cBhvr>
                                        <p:cTn id="239" dur="500"/>
                                        <p:tgtEl>
                                          <p:spTgt spid="83"/>
                                        </p:tgtEl>
                                      </p:cBhvr>
                                    </p:animEffect>
                                  </p:childTnLst>
                                </p:cTn>
                              </p:par>
                            </p:childTnLst>
                          </p:cTn>
                        </p:par>
                      </p:childTnLst>
                    </p:cTn>
                  </p:par>
                  <p:par>
                    <p:cTn id="240" fill="hold">
                      <p:stCondLst>
                        <p:cond delay="indefinite"/>
                      </p:stCondLst>
                      <p:childTnLst>
                        <p:par>
                          <p:cTn id="241" fill="hold">
                            <p:stCondLst>
                              <p:cond delay="0"/>
                            </p:stCondLst>
                            <p:childTnLst>
                              <p:par>
                                <p:cTn id="242" presetID="10" presetClass="entr" presetSubtype="0" fill="hold" grpId="0" nodeType="clickEffect">
                                  <p:stCondLst>
                                    <p:cond delay="0"/>
                                  </p:stCondLst>
                                  <p:childTnLst>
                                    <p:set>
                                      <p:cBhvr>
                                        <p:cTn id="243" dur="1" fill="hold">
                                          <p:stCondLst>
                                            <p:cond delay="0"/>
                                          </p:stCondLst>
                                        </p:cTn>
                                        <p:tgtEl>
                                          <p:spTgt spid="80"/>
                                        </p:tgtEl>
                                        <p:attrNameLst>
                                          <p:attrName>style.visibility</p:attrName>
                                        </p:attrNameLst>
                                      </p:cBhvr>
                                      <p:to>
                                        <p:strVal val="visible"/>
                                      </p:to>
                                    </p:set>
                                    <p:animEffect transition="in" filter="fade">
                                      <p:cBhvr>
                                        <p:cTn id="244" dur="500"/>
                                        <p:tgtEl>
                                          <p:spTgt spid="80"/>
                                        </p:tgtEl>
                                      </p:cBhvr>
                                    </p:animEffect>
                                  </p:childTnLst>
                                </p:cTn>
                              </p:par>
                            </p:childTnLst>
                          </p:cTn>
                        </p:par>
                        <p:par>
                          <p:cTn id="245" fill="hold">
                            <p:stCondLst>
                              <p:cond delay="500"/>
                            </p:stCondLst>
                            <p:childTnLst>
                              <p:par>
                                <p:cTn id="246" presetID="10" presetClass="entr" presetSubtype="0" fill="hold" grpId="0" nodeType="afterEffect">
                                  <p:stCondLst>
                                    <p:cond delay="0"/>
                                  </p:stCondLst>
                                  <p:childTnLst>
                                    <p:set>
                                      <p:cBhvr>
                                        <p:cTn id="247" dur="1" fill="hold">
                                          <p:stCondLst>
                                            <p:cond delay="0"/>
                                          </p:stCondLst>
                                        </p:cTn>
                                        <p:tgtEl>
                                          <p:spTgt spid="79"/>
                                        </p:tgtEl>
                                        <p:attrNameLst>
                                          <p:attrName>style.visibility</p:attrName>
                                        </p:attrNameLst>
                                      </p:cBhvr>
                                      <p:to>
                                        <p:strVal val="visible"/>
                                      </p:to>
                                    </p:set>
                                    <p:animEffect transition="in" filter="fade">
                                      <p:cBhvr>
                                        <p:cTn id="248"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2" grpId="0"/>
      <p:bldP spid="16" grpId="0"/>
      <p:bldP spid="18" grpId="0" animBg="1"/>
      <p:bldP spid="19" grpId="0" animBg="1"/>
      <p:bldP spid="23" grpId="0"/>
      <p:bldP spid="24" grpId="0" animBg="1"/>
      <p:bldP spid="26" grpId="0" animBg="1"/>
      <p:bldP spid="27" grpId="0"/>
      <p:bldP spid="28" grpId="0" animBg="1"/>
      <p:bldP spid="30" grpId="0"/>
      <p:bldP spid="32" grpId="0" animBg="1"/>
      <p:bldP spid="33" grpId="0" animBg="1"/>
      <p:bldP spid="35" grpId="0"/>
      <p:bldP spid="36" grpId="0" animBg="1"/>
      <p:bldP spid="37" grpId="0" animBg="1"/>
      <p:bldP spid="39" grpId="0"/>
      <p:bldP spid="40" grpId="0" animBg="1"/>
      <p:bldP spid="41" grpId="0" animBg="1"/>
      <p:bldP spid="43" grpId="0"/>
      <p:bldP spid="44" grpId="0" animBg="1"/>
      <p:bldP spid="45" grpId="0" animBg="1"/>
      <p:bldP spid="47" grpId="0"/>
      <p:bldP spid="48" grpId="0" animBg="1"/>
      <p:bldP spid="49" grpId="0" animBg="1"/>
      <p:bldP spid="54" grpId="0"/>
      <p:bldP spid="55" grpId="0" animBg="1"/>
      <p:bldP spid="56" grpId="0" animBg="1"/>
      <p:bldP spid="52" grpId="0" animBg="1"/>
      <p:bldP spid="53" grpId="0"/>
      <p:bldP spid="58" grpId="0" animBg="1"/>
      <p:bldP spid="59" grpId="0"/>
      <p:bldP spid="61" grpId="0" animBg="1"/>
      <p:bldP spid="62" grpId="0" animBg="1"/>
      <p:bldP spid="63" grpId="0"/>
      <p:bldP spid="65" grpId="0" animBg="1"/>
      <p:bldP spid="66" grpId="0"/>
      <p:bldP spid="68" grpId="0"/>
      <p:bldP spid="69" grpId="0" animBg="1"/>
      <p:bldP spid="71" grpId="0" animBg="1"/>
      <p:bldP spid="72" grpId="0"/>
      <p:bldP spid="73" grpId="0" animBg="1"/>
      <p:bldP spid="75" grpId="0" animBg="1"/>
      <p:bldP spid="76" grpId="0" animBg="1"/>
      <p:bldP spid="81" grpId="0" animBg="1"/>
      <p:bldP spid="82" grpId="0"/>
      <p:bldP spid="83" grpId="0" animBg="1"/>
      <p:bldP spid="79" grpId="0" animBg="1"/>
      <p:bldP spid="80" grpId="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盈利表现</a:t>
            </a:r>
          </a:p>
        </p:txBody>
      </p:sp>
      <p:pic>
        <p:nvPicPr>
          <p:cNvPr id="50178" name="Picture 2"/>
          <p:cNvPicPr>
            <a:picLocks noChangeAspect="1" noChangeArrowheads="1"/>
          </p:cNvPicPr>
          <p:nvPr/>
        </p:nvPicPr>
        <p:blipFill>
          <a:blip r:embed="rId2" cstate="print"/>
          <a:srcRect/>
          <a:stretch>
            <a:fillRect/>
          </a:stretch>
        </p:blipFill>
        <p:spPr bwMode="auto">
          <a:xfrm>
            <a:off x="857224" y="1571612"/>
            <a:ext cx="7567602" cy="4603111"/>
          </a:xfrm>
          <a:prstGeom prst="rect">
            <a:avLst/>
          </a:prstGeom>
          <a:noFill/>
          <a:ln w="9525">
            <a:noFill/>
            <a:miter lim="800000"/>
            <a:headEnd/>
            <a:tailEnd/>
          </a:ln>
          <a:effectLst/>
        </p:spPr>
      </p:pic>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华文楷体" pitchFamily="2" charset="-122"/>
                <a:ea typeface="华文楷体" pitchFamily="2" charset="-122"/>
              </a:rPr>
              <a:t>市场表现</a:t>
            </a:r>
          </a:p>
        </p:txBody>
      </p:sp>
      <p:pic>
        <p:nvPicPr>
          <p:cNvPr id="53250" name="Picture 2"/>
          <p:cNvPicPr>
            <a:picLocks noChangeAspect="1" noChangeArrowheads="1"/>
          </p:cNvPicPr>
          <p:nvPr/>
        </p:nvPicPr>
        <p:blipFill>
          <a:blip r:embed="rId2" cstate="print"/>
          <a:srcRect/>
          <a:stretch>
            <a:fillRect/>
          </a:stretch>
        </p:blipFill>
        <p:spPr bwMode="auto">
          <a:xfrm>
            <a:off x="714348" y="1571612"/>
            <a:ext cx="7662853" cy="4510719"/>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dirty="0"/>
              <a:t>《</a:t>
            </a:r>
            <a:r>
              <a:rPr lang="zh-CN" altLang="en-US" dirty="0"/>
              <a:t>营销之道</a:t>
            </a:r>
            <a:r>
              <a:rPr lang="en-US" altLang="zh-CN" dirty="0"/>
              <a:t>》</a:t>
            </a:r>
            <a:r>
              <a:rPr lang="zh-CN" altLang="en-US" dirty="0"/>
              <a:t>系统网络架构</a:t>
            </a:r>
          </a:p>
        </p:txBody>
      </p:sp>
      <p:cxnSp>
        <p:nvCxnSpPr>
          <p:cNvPr id="3" name="直接连接符 2"/>
          <p:cNvCxnSpPr/>
          <p:nvPr/>
        </p:nvCxnSpPr>
        <p:spPr>
          <a:xfrm rot="5400000">
            <a:off x="1685132" y="2172493"/>
            <a:ext cx="641350" cy="500063"/>
          </a:xfrm>
          <a:prstGeom prst="line">
            <a:avLst/>
          </a:prstGeom>
        </p:spPr>
        <p:style>
          <a:lnRef idx="2">
            <a:schemeClr val="accent5"/>
          </a:lnRef>
          <a:fillRef idx="0">
            <a:schemeClr val="accent5"/>
          </a:fillRef>
          <a:effectRef idx="1">
            <a:schemeClr val="accent5"/>
          </a:effectRef>
          <a:fontRef idx="minor">
            <a:schemeClr val="tx1"/>
          </a:fontRef>
        </p:style>
      </p:cxnSp>
      <p:cxnSp>
        <p:nvCxnSpPr>
          <p:cNvPr id="4" name="直接连接符 3"/>
          <p:cNvCxnSpPr/>
          <p:nvPr/>
        </p:nvCxnSpPr>
        <p:spPr>
          <a:xfrm rot="5400000">
            <a:off x="2542382" y="2172493"/>
            <a:ext cx="641350" cy="500063"/>
          </a:xfrm>
          <a:prstGeom prst="line">
            <a:avLst/>
          </a:prstGeom>
        </p:spPr>
        <p:style>
          <a:lnRef idx="2">
            <a:schemeClr val="accent5"/>
          </a:lnRef>
          <a:fillRef idx="0">
            <a:schemeClr val="accent5"/>
          </a:fillRef>
          <a:effectRef idx="1">
            <a:schemeClr val="accent5"/>
          </a:effectRef>
          <a:fontRef idx="minor">
            <a:schemeClr val="tx1"/>
          </a:fontRef>
        </p:style>
      </p:cxnSp>
      <p:cxnSp>
        <p:nvCxnSpPr>
          <p:cNvPr id="5" name="直接连接符 4"/>
          <p:cNvCxnSpPr/>
          <p:nvPr/>
        </p:nvCxnSpPr>
        <p:spPr>
          <a:xfrm rot="5400000">
            <a:off x="3399632" y="2172493"/>
            <a:ext cx="641350" cy="500063"/>
          </a:xfrm>
          <a:prstGeom prst="line">
            <a:avLst/>
          </a:prstGeom>
        </p:spPr>
        <p:style>
          <a:lnRef idx="2">
            <a:schemeClr val="accent5"/>
          </a:lnRef>
          <a:fillRef idx="0">
            <a:schemeClr val="accent5"/>
          </a:fillRef>
          <a:effectRef idx="1">
            <a:schemeClr val="accent5"/>
          </a:effectRef>
          <a:fontRef idx="minor">
            <a:schemeClr val="tx1"/>
          </a:fontRef>
        </p:style>
      </p:cxnSp>
      <p:cxnSp>
        <p:nvCxnSpPr>
          <p:cNvPr id="6" name="直接连接符 5"/>
          <p:cNvCxnSpPr/>
          <p:nvPr/>
        </p:nvCxnSpPr>
        <p:spPr>
          <a:xfrm rot="5400000">
            <a:off x="4256088" y="2173287"/>
            <a:ext cx="642938" cy="500063"/>
          </a:xfrm>
          <a:prstGeom prst="line">
            <a:avLst/>
          </a:prstGeom>
        </p:spPr>
        <p:style>
          <a:lnRef idx="2">
            <a:schemeClr val="accent5"/>
          </a:lnRef>
          <a:fillRef idx="0">
            <a:schemeClr val="accent5"/>
          </a:fillRef>
          <a:effectRef idx="1">
            <a:schemeClr val="accent5"/>
          </a:effectRef>
          <a:fontRef idx="minor">
            <a:schemeClr val="tx1"/>
          </a:fontRef>
        </p:style>
      </p:cxnSp>
      <p:cxnSp>
        <p:nvCxnSpPr>
          <p:cNvPr id="7" name="直接连接符 6"/>
          <p:cNvCxnSpPr/>
          <p:nvPr/>
        </p:nvCxnSpPr>
        <p:spPr>
          <a:xfrm rot="5400000">
            <a:off x="5114132" y="2172493"/>
            <a:ext cx="641350" cy="500063"/>
          </a:xfrm>
          <a:prstGeom prst="line">
            <a:avLst/>
          </a:prstGeom>
        </p:spPr>
        <p:style>
          <a:lnRef idx="2">
            <a:schemeClr val="accent5"/>
          </a:lnRef>
          <a:fillRef idx="0">
            <a:schemeClr val="accent5"/>
          </a:fillRef>
          <a:effectRef idx="1">
            <a:schemeClr val="accent5"/>
          </a:effectRef>
          <a:fontRef idx="minor">
            <a:schemeClr val="tx1"/>
          </a:fontRef>
        </p:style>
      </p:cxnSp>
      <p:pic>
        <p:nvPicPr>
          <p:cNvPr id="8" name="Picture 408" descr="服务器-2"/>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7297738" y="1409700"/>
            <a:ext cx="631825" cy="833438"/>
          </a:xfrm>
          <a:prstGeom prst="rect">
            <a:avLst/>
          </a:prstGeom>
          <a:noFill/>
          <a:ln w="9525">
            <a:noFill/>
            <a:miter lim="800000"/>
            <a:headEnd/>
            <a:tailEnd/>
          </a:ln>
        </p:spPr>
      </p:pic>
      <p:cxnSp>
        <p:nvCxnSpPr>
          <p:cNvPr id="9" name="直接连接符 8"/>
          <p:cNvCxnSpPr/>
          <p:nvPr/>
        </p:nvCxnSpPr>
        <p:spPr>
          <a:xfrm>
            <a:off x="1747838" y="2743200"/>
            <a:ext cx="6253162" cy="42863"/>
          </a:xfrm>
          <a:prstGeom prst="line">
            <a:avLst/>
          </a:prstGeom>
        </p:spPr>
        <p:style>
          <a:lnRef idx="2">
            <a:schemeClr val="accent5"/>
          </a:lnRef>
          <a:fillRef idx="0">
            <a:schemeClr val="accent5"/>
          </a:fillRef>
          <a:effectRef idx="1">
            <a:schemeClr val="accent5"/>
          </a:effectRef>
          <a:fontRef idx="minor">
            <a:schemeClr val="tx1"/>
          </a:fontRef>
        </p:style>
      </p:cxnSp>
      <p:pic>
        <p:nvPicPr>
          <p:cNvPr id="10" name="Picture 5" descr="E:\Jeff\My Pictures\PNG\20071120211541209.png"/>
          <p:cNvPicPr>
            <a:picLocks noChangeAspect="1" noChangeArrowheads="1"/>
          </p:cNvPicPr>
          <p:nvPr/>
        </p:nvPicPr>
        <p:blipFill>
          <a:blip r:embed="rId6" cstate="print"/>
          <a:srcRect/>
          <a:stretch>
            <a:fillRect/>
          </a:stretch>
        </p:blipFill>
        <p:spPr bwMode="auto">
          <a:xfrm>
            <a:off x="1785938" y="1984375"/>
            <a:ext cx="496887" cy="496888"/>
          </a:xfrm>
          <a:prstGeom prst="rect">
            <a:avLst/>
          </a:prstGeom>
          <a:noFill/>
          <a:ln w="9525">
            <a:noFill/>
            <a:miter lim="800000"/>
            <a:headEnd/>
            <a:tailEnd/>
          </a:ln>
        </p:spPr>
      </p:pic>
      <p:pic>
        <p:nvPicPr>
          <p:cNvPr id="11" name="Picture 5" descr="E:\Jeff\My Pictures\PNG\20071120211541209.png"/>
          <p:cNvPicPr>
            <a:picLocks noChangeAspect="1" noChangeArrowheads="1"/>
          </p:cNvPicPr>
          <p:nvPr/>
        </p:nvPicPr>
        <p:blipFill>
          <a:blip r:embed="rId6" cstate="print"/>
          <a:srcRect/>
          <a:stretch>
            <a:fillRect/>
          </a:stretch>
        </p:blipFill>
        <p:spPr bwMode="auto">
          <a:xfrm>
            <a:off x="2646363" y="1981200"/>
            <a:ext cx="496887" cy="496888"/>
          </a:xfrm>
          <a:prstGeom prst="rect">
            <a:avLst/>
          </a:prstGeom>
          <a:noFill/>
          <a:ln w="9525">
            <a:noFill/>
            <a:miter lim="800000"/>
            <a:headEnd/>
            <a:tailEnd/>
          </a:ln>
        </p:spPr>
      </p:pic>
      <p:pic>
        <p:nvPicPr>
          <p:cNvPr id="12" name="Picture 5" descr="E:\Jeff\My Pictures\PNG\20071120211541209.png"/>
          <p:cNvPicPr>
            <a:picLocks noChangeAspect="1" noChangeArrowheads="1"/>
          </p:cNvPicPr>
          <p:nvPr/>
        </p:nvPicPr>
        <p:blipFill>
          <a:blip r:embed="rId6" cstate="print"/>
          <a:srcRect/>
          <a:stretch>
            <a:fillRect/>
          </a:stretch>
        </p:blipFill>
        <p:spPr bwMode="auto">
          <a:xfrm>
            <a:off x="3503613" y="1981200"/>
            <a:ext cx="496887" cy="496888"/>
          </a:xfrm>
          <a:prstGeom prst="rect">
            <a:avLst/>
          </a:prstGeom>
          <a:noFill/>
          <a:ln w="9525">
            <a:noFill/>
            <a:miter lim="800000"/>
            <a:headEnd/>
            <a:tailEnd/>
          </a:ln>
        </p:spPr>
      </p:pic>
      <p:pic>
        <p:nvPicPr>
          <p:cNvPr id="13" name="Picture 5" descr="E:\Jeff\My Pictures\PNG\20071120211541209.png"/>
          <p:cNvPicPr>
            <a:picLocks noChangeAspect="1" noChangeArrowheads="1"/>
          </p:cNvPicPr>
          <p:nvPr/>
        </p:nvPicPr>
        <p:blipFill>
          <a:blip r:embed="rId6" cstate="print"/>
          <a:srcRect/>
          <a:stretch>
            <a:fillRect/>
          </a:stretch>
        </p:blipFill>
        <p:spPr bwMode="auto">
          <a:xfrm>
            <a:off x="4354513" y="1981200"/>
            <a:ext cx="496887" cy="496888"/>
          </a:xfrm>
          <a:prstGeom prst="rect">
            <a:avLst/>
          </a:prstGeom>
          <a:noFill/>
          <a:ln w="9525">
            <a:noFill/>
            <a:miter lim="800000"/>
            <a:headEnd/>
            <a:tailEnd/>
          </a:ln>
        </p:spPr>
      </p:pic>
      <p:pic>
        <p:nvPicPr>
          <p:cNvPr id="14" name="Picture 5" descr="E:\Jeff\My Pictures\PNG\20071120211541209.png"/>
          <p:cNvPicPr>
            <a:picLocks noChangeAspect="1" noChangeArrowheads="1"/>
          </p:cNvPicPr>
          <p:nvPr/>
        </p:nvPicPr>
        <p:blipFill>
          <a:blip r:embed="rId6" cstate="print"/>
          <a:srcRect/>
          <a:stretch>
            <a:fillRect/>
          </a:stretch>
        </p:blipFill>
        <p:spPr bwMode="auto">
          <a:xfrm>
            <a:off x="5218113" y="1981200"/>
            <a:ext cx="496887" cy="496888"/>
          </a:xfrm>
          <a:prstGeom prst="rect">
            <a:avLst/>
          </a:prstGeom>
          <a:noFill/>
          <a:ln w="9525">
            <a:noFill/>
            <a:miter lim="800000"/>
            <a:headEnd/>
            <a:tailEnd/>
          </a:ln>
        </p:spPr>
      </p:pic>
      <p:sp>
        <p:nvSpPr>
          <p:cNvPr id="15" name="TextBox 14"/>
          <p:cNvSpPr txBox="1"/>
          <p:nvPr/>
        </p:nvSpPr>
        <p:spPr>
          <a:xfrm>
            <a:off x="1785938" y="2857500"/>
            <a:ext cx="2968625" cy="461963"/>
          </a:xfrm>
          <a:prstGeom prst="rect">
            <a:avLst/>
          </a:prstGeom>
          <a:noFill/>
        </p:spPr>
        <p:txBody>
          <a:bodyPr wrap="none">
            <a:spAutoFit/>
          </a:bodyPr>
          <a:lstStyle/>
          <a:p>
            <a:pPr latinLnBrk="1">
              <a:defRPr/>
            </a:pPr>
            <a:r>
              <a:rPr lang="zh-CN" altLang="en-US" sz="2400" b="1" dirty="0">
                <a:solidFill>
                  <a:srgbClr val="000000"/>
                </a:solidFill>
                <a:effectLst>
                  <a:outerShdw blurRad="38100" dist="38100" dir="2700000" algn="tl">
                    <a:srgbClr val="000000">
                      <a:alpha val="43137"/>
                    </a:srgbClr>
                  </a:outerShdw>
                </a:effectLst>
                <a:latin typeface="黑体" pitchFamily="2" charset="-122"/>
                <a:ea typeface="黑体" pitchFamily="2" charset="-122"/>
              </a:rPr>
              <a:t>学生组建的虚拟企业</a:t>
            </a:r>
          </a:p>
        </p:txBody>
      </p:sp>
      <p:pic>
        <p:nvPicPr>
          <p:cNvPr id="16" name="Picture 6" descr="E:\PNG\Devices\140.png"/>
          <p:cNvPicPr>
            <a:picLocks noChangeAspect="1" noChangeArrowheads="1"/>
          </p:cNvPicPr>
          <p:nvPr/>
        </p:nvPicPr>
        <p:blipFill>
          <a:blip r:embed="rId7" cstate="print"/>
          <a:srcRect/>
          <a:stretch>
            <a:fillRect/>
          </a:stretch>
        </p:blipFill>
        <p:spPr bwMode="auto">
          <a:xfrm>
            <a:off x="7929563" y="2473325"/>
            <a:ext cx="455612" cy="455613"/>
          </a:xfrm>
          <a:prstGeom prst="rect">
            <a:avLst/>
          </a:prstGeom>
          <a:noFill/>
          <a:ln w="9525">
            <a:noFill/>
            <a:miter lim="800000"/>
            <a:headEnd/>
            <a:tailEnd/>
          </a:ln>
        </p:spPr>
      </p:pic>
      <p:sp>
        <p:nvSpPr>
          <p:cNvPr id="17" name="弧形 16"/>
          <p:cNvSpPr/>
          <p:nvPr/>
        </p:nvSpPr>
        <p:spPr>
          <a:xfrm>
            <a:off x="8070850" y="2284413"/>
            <a:ext cx="428625" cy="301625"/>
          </a:xfrm>
          <a:prstGeom prst="arc">
            <a:avLst/>
          </a:prstGeom>
        </p:spPr>
        <p:style>
          <a:lnRef idx="2">
            <a:schemeClr val="dk1"/>
          </a:lnRef>
          <a:fillRef idx="0">
            <a:schemeClr val="dk1"/>
          </a:fillRef>
          <a:effectRef idx="1">
            <a:schemeClr val="dk1"/>
          </a:effectRef>
          <a:fontRef idx="minor">
            <a:schemeClr val="tx1"/>
          </a:fontRef>
        </p:style>
        <p:txBody>
          <a:bodyPr anchor="ctr"/>
          <a:lstStyle/>
          <a:p>
            <a:pPr algn="ctr" latinLnBrk="1">
              <a:defRPr/>
            </a:pPr>
            <a:endParaRPr lang="zh-CN" altLang="en-US">
              <a:solidFill>
                <a:schemeClr val="bg1"/>
              </a:solidFill>
            </a:endParaRPr>
          </a:p>
        </p:txBody>
      </p:sp>
      <p:sp>
        <p:nvSpPr>
          <p:cNvPr id="18" name="弧形 17"/>
          <p:cNvSpPr/>
          <p:nvPr/>
        </p:nvSpPr>
        <p:spPr>
          <a:xfrm>
            <a:off x="8148638" y="2357438"/>
            <a:ext cx="280987" cy="223837"/>
          </a:xfrm>
          <a:prstGeom prst="arc">
            <a:avLst/>
          </a:prstGeom>
        </p:spPr>
        <p:style>
          <a:lnRef idx="2">
            <a:schemeClr val="dk1"/>
          </a:lnRef>
          <a:fillRef idx="0">
            <a:schemeClr val="dk1"/>
          </a:fillRef>
          <a:effectRef idx="1">
            <a:schemeClr val="dk1"/>
          </a:effectRef>
          <a:fontRef idx="minor">
            <a:schemeClr val="tx1"/>
          </a:fontRef>
        </p:style>
        <p:txBody>
          <a:bodyPr anchor="ctr"/>
          <a:lstStyle/>
          <a:p>
            <a:pPr algn="ctr" latinLnBrk="1">
              <a:defRPr/>
            </a:pPr>
            <a:endParaRPr lang="zh-CN" altLang="en-US">
              <a:solidFill>
                <a:schemeClr val="bg1"/>
              </a:solidFill>
            </a:endParaRPr>
          </a:p>
        </p:txBody>
      </p:sp>
      <p:cxnSp>
        <p:nvCxnSpPr>
          <p:cNvPr id="19" name="直接连接符 18"/>
          <p:cNvCxnSpPr/>
          <p:nvPr/>
        </p:nvCxnSpPr>
        <p:spPr>
          <a:xfrm rot="5400000">
            <a:off x="5607844" y="2393156"/>
            <a:ext cx="2143125" cy="1643063"/>
          </a:xfrm>
          <a:prstGeom prst="line">
            <a:avLst/>
          </a:prstGeom>
        </p:spPr>
        <p:style>
          <a:lnRef idx="2">
            <a:schemeClr val="accent5"/>
          </a:lnRef>
          <a:fillRef idx="0">
            <a:schemeClr val="accent5"/>
          </a:fillRef>
          <a:effectRef idx="1">
            <a:schemeClr val="accent5"/>
          </a:effectRef>
          <a:fontRef idx="minor">
            <a:schemeClr val="tx1"/>
          </a:fontRef>
        </p:style>
      </p:cxnSp>
      <p:graphicFrame>
        <p:nvGraphicFramePr>
          <p:cNvPr id="20" name="Object 2"/>
          <p:cNvGraphicFramePr>
            <a:graphicFrameLocks noChangeAspect="1"/>
          </p:cNvGraphicFramePr>
          <p:nvPr/>
        </p:nvGraphicFramePr>
        <p:xfrm>
          <a:off x="6715125" y="2609850"/>
          <a:ext cx="690563" cy="300038"/>
        </p:xfrm>
        <a:graphic>
          <a:graphicData uri="http://schemas.openxmlformats.org/presentationml/2006/ole">
            <mc:AlternateContent xmlns:mc="http://schemas.openxmlformats.org/markup-compatibility/2006">
              <mc:Choice xmlns:v="urn:schemas-microsoft-com:vml" Requires="v">
                <p:oleObj spid="_x0000_s50182" name="CorelDRAW" r:id="rId8" imgW="3111840" imgH="1350720" progId="">
                  <p:embed/>
                </p:oleObj>
              </mc:Choice>
              <mc:Fallback>
                <p:oleObj name="CorelDRAW" r:id="rId8" imgW="3111840" imgH="1350720" progId="">
                  <p:embed/>
                  <p:pic>
                    <p:nvPicPr>
                      <p:cNvPr id="0" name="Object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15125" y="2609850"/>
                        <a:ext cx="690563" cy="30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1" name="组合 54"/>
          <p:cNvGrpSpPr>
            <a:grpSpLocks/>
          </p:cNvGrpSpPr>
          <p:nvPr/>
        </p:nvGrpSpPr>
        <p:grpSpPr bwMode="auto">
          <a:xfrm>
            <a:off x="554038" y="3786188"/>
            <a:ext cx="1112837" cy="1104900"/>
            <a:chOff x="553865" y="3786190"/>
            <a:chExt cx="1112805" cy="1104607"/>
          </a:xfrm>
        </p:grpSpPr>
        <p:pic>
          <p:nvPicPr>
            <p:cNvPr id="22" name="Picture 6" descr="e:\jeff\My Pictures\卡通人物\BD07102_.wmf"/>
            <p:cNvPicPr>
              <a:picLocks noChangeAspect="1" noChangeArrowheads="1"/>
            </p:cNvPicPr>
            <p:nvPr/>
          </p:nvPicPr>
          <p:blipFill>
            <a:blip r:embed="rId10" cstate="print"/>
            <a:srcRect/>
            <a:stretch>
              <a:fillRect/>
            </a:stretch>
          </p:blipFill>
          <p:spPr bwMode="auto">
            <a:xfrm>
              <a:off x="571472" y="3786190"/>
              <a:ext cx="857256" cy="732984"/>
            </a:xfrm>
            <a:prstGeom prst="rect">
              <a:avLst/>
            </a:prstGeom>
            <a:noFill/>
            <a:ln w="9525">
              <a:noFill/>
              <a:miter lim="800000"/>
              <a:headEnd/>
              <a:tailEnd/>
            </a:ln>
          </p:spPr>
        </p:pic>
        <p:sp>
          <p:nvSpPr>
            <p:cNvPr id="23" name="TextBox 22"/>
            <p:cNvSpPr txBox="1"/>
            <p:nvPr/>
          </p:nvSpPr>
          <p:spPr>
            <a:xfrm>
              <a:off x="553865" y="4428957"/>
              <a:ext cx="1112805" cy="461840"/>
            </a:xfrm>
            <a:prstGeom prst="rect">
              <a:avLst/>
            </a:prstGeom>
            <a:noFill/>
          </p:spPr>
          <p:txBody>
            <a:bodyPr wrap="none">
              <a:spAutoFit/>
            </a:bodyPr>
            <a:lstStyle/>
            <a:p>
              <a:pPr latinLnBrk="1">
                <a:defRPr/>
              </a:pPr>
              <a:r>
                <a:rPr lang="zh-CN" altLang="en-US" sz="2400" b="1" dirty="0">
                  <a:solidFill>
                    <a:srgbClr val="000000"/>
                  </a:solidFill>
                  <a:effectLst>
                    <a:outerShdw blurRad="38100" dist="38100" dir="2700000" algn="tl">
                      <a:srgbClr val="000000">
                        <a:alpha val="43137"/>
                      </a:srgbClr>
                    </a:outerShdw>
                  </a:effectLst>
                  <a:latin typeface="黑体" pitchFamily="2" charset="-122"/>
                  <a:ea typeface="黑体" pitchFamily="2" charset="-122"/>
                </a:rPr>
                <a:t>专卖店</a:t>
              </a:r>
            </a:p>
          </p:txBody>
        </p:sp>
      </p:grpSp>
      <p:grpSp>
        <p:nvGrpSpPr>
          <p:cNvPr id="24" name="组合 53"/>
          <p:cNvGrpSpPr>
            <a:grpSpLocks/>
          </p:cNvGrpSpPr>
          <p:nvPr/>
        </p:nvGrpSpPr>
        <p:grpSpPr bwMode="auto">
          <a:xfrm>
            <a:off x="2070100" y="3786188"/>
            <a:ext cx="1255713" cy="1104900"/>
            <a:chOff x="428596" y="5143512"/>
            <a:chExt cx="1255681" cy="1104607"/>
          </a:xfrm>
        </p:grpSpPr>
        <p:pic>
          <p:nvPicPr>
            <p:cNvPr id="25" name="Picture 7" descr="e:\jeff\My Pictures\卡通人物\BD07131_.wmf"/>
            <p:cNvPicPr>
              <a:picLocks noChangeAspect="1" noChangeArrowheads="1"/>
            </p:cNvPicPr>
            <p:nvPr/>
          </p:nvPicPr>
          <p:blipFill>
            <a:blip r:embed="rId11" cstate="print"/>
            <a:srcRect/>
            <a:stretch>
              <a:fillRect/>
            </a:stretch>
          </p:blipFill>
          <p:spPr bwMode="auto">
            <a:xfrm>
              <a:off x="428596" y="5143512"/>
              <a:ext cx="1072978" cy="714380"/>
            </a:xfrm>
            <a:prstGeom prst="rect">
              <a:avLst/>
            </a:prstGeom>
            <a:noFill/>
            <a:ln w="9525">
              <a:noFill/>
              <a:miter lim="800000"/>
              <a:headEnd/>
              <a:tailEnd/>
            </a:ln>
          </p:spPr>
        </p:pic>
        <p:sp>
          <p:nvSpPr>
            <p:cNvPr id="26" name="TextBox 25"/>
            <p:cNvSpPr txBox="1"/>
            <p:nvPr/>
          </p:nvSpPr>
          <p:spPr>
            <a:xfrm>
              <a:off x="571467" y="5786279"/>
              <a:ext cx="1112810" cy="461840"/>
            </a:xfrm>
            <a:prstGeom prst="rect">
              <a:avLst/>
            </a:prstGeom>
            <a:noFill/>
          </p:spPr>
          <p:txBody>
            <a:bodyPr wrap="none">
              <a:spAutoFit/>
            </a:bodyPr>
            <a:lstStyle/>
            <a:p>
              <a:pPr latinLnBrk="1">
                <a:defRPr/>
              </a:pPr>
              <a:r>
                <a:rPr lang="zh-CN" altLang="en-US" sz="2400" b="1" dirty="0">
                  <a:solidFill>
                    <a:srgbClr val="000000"/>
                  </a:solidFill>
                  <a:effectLst>
                    <a:outerShdw blurRad="38100" dist="38100" dir="2700000" algn="tl">
                      <a:srgbClr val="000000">
                        <a:alpha val="43137"/>
                      </a:srgbClr>
                    </a:outerShdw>
                  </a:effectLst>
                  <a:latin typeface="黑体" pitchFamily="2" charset="-122"/>
                  <a:ea typeface="黑体" pitchFamily="2" charset="-122"/>
                </a:rPr>
                <a:t>大卖场</a:t>
              </a:r>
            </a:p>
          </p:txBody>
        </p:sp>
      </p:grpSp>
      <p:cxnSp>
        <p:nvCxnSpPr>
          <p:cNvPr id="27" name="直接连接符 26"/>
          <p:cNvCxnSpPr/>
          <p:nvPr/>
        </p:nvCxnSpPr>
        <p:spPr>
          <a:xfrm>
            <a:off x="571500" y="3500438"/>
            <a:ext cx="8072438" cy="1587"/>
          </a:xfrm>
          <a:prstGeom prst="line">
            <a:avLst/>
          </a:prstGeom>
          <a:ln>
            <a:solidFill>
              <a:srgbClr val="FFFF00"/>
            </a:solidFill>
            <a:prstDash val="sysDot"/>
          </a:ln>
        </p:spPr>
        <p:style>
          <a:lnRef idx="2">
            <a:schemeClr val="dk1"/>
          </a:lnRef>
          <a:fillRef idx="0">
            <a:schemeClr val="dk1"/>
          </a:fillRef>
          <a:effectRef idx="1">
            <a:schemeClr val="dk1"/>
          </a:effectRef>
          <a:fontRef idx="minor">
            <a:schemeClr val="tx1"/>
          </a:fontRef>
        </p:style>
      </p:cxnSp>
      <p:grpSp>
        <p:nvGrpSpPr>
          <p:cNvPr id="28" name="组合 59"/>
          <p:cNvGrpSpPr>
            <a:grpSpLocks/>
          </p:cNvGrpSpPr>
          <p:nvPr/>
        </p:nvGrpSpPr>
        <p:grpSpPr bwMode="auto">
          <a:xfrm>
            <a:off x="5387975" y="3714750"/>
            <a:ext cx="1112838" cy="1176338"/>
            <a:chOff x="5388021" y="3714752"/>
            <a:chExt cx="1112805" cy="1176045"/>
          </a:xfrm>
        </p:grpSpPr>
        <p:pic>
          <p:nvPicPr>
            <p:cNvPr id="29" name="Picture 3" descr="e:\jeff\My Pictures\PNG\Hardware\Laptop.png"/>
            <p:cNvPicPr>
              <a:picLocks noChangeAspect="1" noChangeArrowheads="1"/>
            </p:cNvPicPr>
            <p:nvPr/>
          </p:nvPicPr>
          <p:blipFill>
            <a:blip r:embed="rId12" cstate="print"/>
            <a:srcRect/>
            <a:stretch>
              <a:fillRect/>
            </a:stretch>
          </p:blipFill>
          <p:spPr bwMode="auto">
            <a:xfrm>
              <a:off x="5500694" y="3714752"/>
              <a:ext cx="798517" cy="798517"/>
            </a:xfrm>
            <a:prstGeom prst="rect">
              <a:avLst/>
            </a:prstGeom>
            <a:noFill/>
            <a:ln w="9525">
              <a:noFill/>
              <a:miter lim="800000"/>
              <a:headEnd/>
              <a:tailEnd/>
            </a:ln>
          </p:spPr>
        </p:pic>
        <p:sp>
          <p:nvSpPr>
            <p:cNvPr id="30" name="TextBox 29"/>
            <p:cNvSpPr txBox="1"/>
            <p:nvPr/>
          </p:nvSpPr>
          <p:spPr>
            <a:xfrm>
              <a:off x="5388021" y="4428949"/>
              <a:ext cx="1112805" cy="461848"/>
            </a:xfrm>
            <a:prstGeom prst="rect">
              <a:avLst/>
            </a:prstGeom>
            <a:noFill/>
          </p:spPr>
          <p:txBody>
            <a:bodyPr wrap="none">
              <a:spAutoFit/>
            </a:bodyPr>
            <a:lstStyle/>
            <a:p>
              <a:pPr latinLnBrk="1">
                <a:defRPr/>
              </a:pPr>
              <a:r>
                <a:rPr lang="zh-CN" altLang="en-US" sz="2400" b="1" dirty="0">
                  <a:solidFill>
                    <a:srgbClr val="000000"/>
                  </a:solidFill>
                  <a:effectLst>
                    <a:outerShdw blurRad="38100" dist="38100" dir="2700000" algn="tl">
                      <a:srgbClr val="000000">
                        <a:alpha val="43137"/>
                      </a:srgbClr>
                    </a:outerShdw>
                  </a:effectLst>
                  <a:latin typeface="黑体" pitchFamily="2" charset="-122"/>
                  <a:ea typeface="黑体" pitchFamily="2" charset="-122"/>
                </a:rPr>
                <a:t>教师端</a:t>
              </a:r>
            </a:p>
          </p:txBody>
        </p:sp>
      </p:grpSp>
      <p:grpSp>
        <p:nvGrpSpPr>
          <p:cNvPr id="31" name="组合 52"/>
          <p:cNvGrpSpPr>
            <a:grpSpLocks/>
          </p:cNvGrpSpPr>
          <p:nvPr/>
        </p:nvGrpSpPr>
        <p:grpSpPr bwMode="auto">
          <a:xfrm>
            <a:off x="3890963" y="3786188"/>
            <a:ext cx="1112837" cy="1104900"/>
            <a:chOff x="1839749" y="3929066"/>
            <a:chExt cx="1112805" cy="1104607"/>
          </a:xfrm>
        </p:grpSpPr>
        <p:pic>
          <p:nvPicPr>
            <p:cNvPr id="32" name="Picture 9" descr="e:\jeff\My Pictures\PNG\20080419180244603.png"/>
            <p:cNvPicPr>
              <a:picLocks noChangeAspect="1" noChangeArrowheads="1"/>
            </p:cNvPicPr>
            <p:nvPr/>
          </p:nvPicPr>
          <p:blipFill>
            <a:blip r:embed="rId13" cstate="print"/>
            <a:srcRect/>
            <a:stretch>
              <a:fillRect/>
            </a:stretch>
          </p:blipFill>
          <p:spPr bwMode="auto">
            <a:xfrm>
              <a:off x="1928794" y="3929066"/>
              <a:ext cx="747719" cy="747719"/>
            </a:xfrm>
            <a:prstGeom prst="rect">
              <a:avLst/>
            </a:prstGeom>
            <a:noFill/>
            <a:ln w="9525">
              <a:noFill/>
              <a:miter lim="800000"/>
              <a:headEnd/>
              <a:tailEnd/>
            </a:ln>
          </p:spPr>
        </p:pic>
        <p:sp>
          <p:nvSpPr>
            <p:cNvPr id="33" name="TextBox 32"/>
            <p:cNvSpPr txBox="1"/>
            <p:nvPr/>
          </p:nvSpPr>
          <p:spPr>
            <a:xfrm>
              <a:off x="1839749" y="4571833"/>
              <a:ext cx="1112805" cy="461840"/>
            </a:xfrm>
            <a:prstGeom prst="rect">
              <a:avLst/>
            </a:prstGeom>
            <a:noFill/>
          </p:spPr>
          <p:txBody>
            <a:bodyPr wrap="none">
              <a:spAutoFit/>
            </a:bodyPr>
            <a:lstStyle/>
            <a:p>
              <a:pPr latinLnBrk="1">
                <a:defRPr/>
              </a:pPr>
              <a:r>
                <a:rPr lang="zh-CN" altLang="en-US" sz="2400" b="1" dirty="0">
                  <a:solidFill>
                    <a:srgbClr val="000000"/>
                  </a:solidFill>
                  <a:effectLst>
                    <a:outerShdw blurRad="38100" dist="38100" dir="2700000" algn="tl">
                      <a:srgbClr val="000000">
                        <a:alpha val="43137"/>
                      </a:srgbClr>
                    </a:outerShdw>
                  </a:effectLst>
                  <a:latin typeface="黑体" pitchFamily="2" charset="-122"/>
                  <a:ea typeface="黑体" pitchFamily="2" charset="-122"/>
                </a:rPr>
                <a:t>代理商</a:t>
              </a:r>
            </a:p>
          </p:txBody>
        </p:sp>
      </p:grpSp>
      <p:grpSp>
        <p:nvGrpSpPr>
          <p:cNvPr id="34" name="组合 55"/>
          <p:cNvGrpSpPr>
            <a:grpSpLocks/>
          </p:cNvGrpSpPr>
          <p:nvPr/>
        </p:nvGrpSpPr>
        <p:grpSpPr bwMode="auto">
          <a:xfrm>
            <a:off x="5911850" y="5072063"/>
            <a:ext cx="1731963" cy="1236662"/>
            <a:chOff x="5912270" y="5072074"/>
            <a:chExt cx="1731564" cy="1236372"/>
          </a:xfrm>
        </p:grpSpPr>
        <p:sp>
          <p:nvSpPr>
            <p:cNvPr id="35" name="TextBox 34"/>
            <p:cNvSpPr txBox="1"/>
            <p:nvPr/>
          </p:nvSpPr>
          <p:spPr>
            <a:xfrm>
              <a:off x="5912270" y="5846592"/>
              <a:ext cx="1731564" cy="461854"/>
            </a:xfrm>
            <a:prstGeom prst="rect">
              <a:avLst/>
            </a:prstGeom>
            <a:noFill/>
          </p:spPr>
          <p:txBody>
            <a:bodyPr wrap="none">
              <a:spAutoFit/>
            </a:bodyPr>
            <a:lstStyle/>
            <a:p>
              <a:pPr latinLnBrk="1">
                <a:defRPr/>
              </a:pPr>
              <a:r>
                <a:rPr lang="zh-CN" altLang="en-US" sz="2400" b="1" dirty="0">
                  <a:solidFill>
                    <a:srgbClr val="000000"/>
                  </a:solidFill>
                  <a:effectLst>
                    <a:outerShdw blurRad="38100" dist="38100" dir="2700000" algn="tl">
                      <a:srgbClr val="000000">
                        <a:alpha val="43137"/>
                      </a:srgbClr>
                    </a:outerShdw>
                  </a:effectLst>
                  <a:latin typeface="黑体" pitchFamily="2" charset="-122"/>
                  <a:ea typeface="黑体" pitchFamily="2" charset="-122"/>
                </a:rPr>
                <a:t>互联网市场</a:t>
              </a:r>
            </a:p>
          </p:txBody>
        </p:sp>
        <p:pic>
          <p:nvPicPr>
            <p:cNvPr id="36" name="图片 49" descr="Network.png"/>
            <p:cNvPicPr>
              <a:picLocks noChangeAspect="1"/>
            </p:cNvPicPr>
            <p:nvPr/>
          </p:nvPicPr>
          <p:blipFill>
            <a:blip r:embed="rId14" cstate="print"/>
            <a:srcRect/>
            <a:stretch>
              <a:fillRect/>
            </a:stretch>
          </p:blipFill>
          <p:spPr bwMode="auto">
            <a:xfrm>
              <a:off x="6429388" y="5072074"/>
              <a:ext cx="795326" cy="795326"/>
            </a:xfrm>
            <a:prstGeom prst="rect">
              <a:avLst/>
            </a:prstGeom>
            <a:noFill/>
            <a:ln w="9525">
              <a:noFill/>
              <a:miter lim="800000"/>
              <a:headEnd/>
              <a:tailEnd/>
            </a:ln>
          </p:spPr>
        </p:pic>
      </p:grpSp>
      <p:grpSp>
        <p:nvGrpSpPr>
          <p:cNvPr id="37" name="组合 54"/>
          <p:cNvGrpSpPr>
            <a:grpSpLocks/>
          </p:cNvGrpSpPr>
          <p:nvPr/>
        </p:nvGrpSpPr>
        <p:grpSpPr bwMode="auto">
          <a:xfrm>
            <a:off x="3571875" y="5000625"/>
            <a:ext cx="1422400" cy="1308100"/>
            <a:chOff x="3571868" y="5000636"/>
            <a:chExt cx="1422184" cy="1307827"/>
          </a:xfrm>
        </p:grpSpPr>
        <p:sp>
          <p:nvSpPr>
            <p:cNvPr id="38" name="TextBox 37"/>
            <p:cNvSpPr txBox="1"/>
            <p:nvPr/>
          </p:nvSpPr>
          <p:spPr>
            <a:xfrm>
              <a:off x="3571868" y="5846597"/>
              <a:ext cx="1422184" cy="461866"/>
            </a:xfrm>
            <a:prstGeom prst="rect">
              <a:avLst/>
            </a:prstGeom>
            <a:noFill/>
          </p:spPr>
          <p:txBody>
            <a:bodyPr wrap="none">
              <a:spAutoFit/>
            </a:bodyPr>
            <a:lstStyle/>
            <a:p>
              <a:pPr latinLnBrk="1">
                <a:defRPr/>
              </a:pPr>
              <a:r>
                <a:rPr lang="zh-CN" altLang="en-US" sz="2400" b="1" dirty="0">
                  <a:solidFill>
                    <a:srgbClr val="000000"/>
                  </a:solidFill>
                  <a:effectLst>
                    <a:outerShdw blurRad="38100" dist="38100" dir="2700000" algn="tl">
                      <a:srgbClr val="000000">
                        <a:alpha val="43137"/>
                      </a:srgbClr>
                    </a:outerShdw>
                  </a:effectLst>
                  <a:latin typeface="黑体" pitchFamily="2" charset="-122"/>
                  <a:ea typeface="黑体" pitchFamily="2" charset="-122"/>
                </a:rPr>
                <a:t>国际市场</a:t>
              </a:r>
            </a:p>
          </p:txBody>
        </p:sp>
        <p:pic>
          <p:nvPicPr>
            <p:cNvPr id="39" name="图片 51" descr="internet.png"/>
            <p:cNvPicPr>
              <a:picLocks noChangeAspect="1"/>
            </p:cNvPicPr>
            <p:nvPr/>
          </p:nvPicPr>
          <p:blipFill>
            <a:blip r:embed="rId15" cstate="print"/>
            <a:srcRect/>
            <a:stretch>
              <a:fillRect/>
            </a:stretch>
          </p:blipFill>
          <p:spPr bwMode="auto">
            <a:xfrm>
              <a:off x="3857620" y="5000636"/>
              <a:ext cx="1000132" cy="1000132"/>
            </a:xfrm>
            <a:prstGeom prst="rect">
              <a:avLst/>
            </a:prstGeom>
            <a:noFill/>
            <a:ln w="9525">
              <a:noFill/>
              <a:miter lim="800000"/>
              <a:headEnd/>
              <a:tailEnd/>
            </a:ln>
          </p:spPr>
        </p:pic>
      </p:grpSp>
      <p:grpSp>
        <p:nvGrpSpPr>
          <p:cNvPr id="40" name="组合 53"/>
          <p:cNvGrpSpPr>
            <a:grpSpLocks/>
          </p:cNvGrpSpPr>
          <p:nvPr/>
        </p:nvGrpSpPr>
        <p:grpSpPr bwMode="auto">
          <a:xfrm>
            <a:off x="1306513" y="5143500"/>
            <a:ext cx="1422400" cy="1176338"/>
            <a:chOff x="1306918" y="5143512"/>
            <a:chExt cx="1422184" cy="1176045"/>
          </a:xfrm>
        </p:grpSpPr>
        <p:sp>
          <p:nvSpPr>
            <p:cNvPr id="41" name="TextBox 40"/>
            <p:cNvSpPr txBox="1"/>
            <p:nvPr/>
          </p:nvSpPr>
          <p:spPr>
            <a:xfrm>
              <a:off x="1306918" y="5857709"/>
              <a:ext cx="1422184" cy="461848"/>
            </a:xfrm>
            <a:prstGeom prst="rect">
              <a:avLst/>
            </a:prstGeom>
            <a:noFill/>
          </p:spPr>
          <p:txBody>
            <a:bodyPr wrap="none">
              <a:spAutoFit/>
            </a:bodyPr>
            <a:lstStyle/>
            <a:p>
              <a:pPr latinLnBrk="1">
                <a:defRPr/>
              </a:pPr>
              <a:r>
                <a:rPr lang="zh-CN" altLang="en-US" sz="2400" b="1" dirty="0">
                  <a:solidFill>
                    <a:srgbClr val="000000"/>
                  </a:solidFill>
                  <a:effectLst>
                    <a:outerShdw blurRad="38100" dist="38100" dir="2700000" algn="tl">
                      <a:srgbClr val="000000">
                        <a:alpha val="43137"/>
                      </a:srgbClr>
                    </a:outerShdw>
                  </a:effectLst>
                  <a:latin typeface="黑体" pitchFamily="2" charset="-122"/>
                  <a:ea typeface="黑体" pitchFamily="2" charset="-122"/>
                </a:rPr>
                <a:t>中国市场</a:t>
              </a:r>
            </a:p>
          </p:txBody>
        </p:sp>
        <p:pic>
          <p:nvPicPr>
            <p:cNvPr id="42" name="图片 52" descr="20080419180534464.png"/>
            <p:cNvPicPr>
              <a:picLocks noChangeAspect="1"/>
            </p:cNvPicPr>
            <p:nvPr/>
          </p:nvPicPr>
          <p:blipFill>
            <a:blip r:embed="rId16" cstate="print"/>
            <a:srcRect/>
            <a:stretch>
              <a:fillRect/>
            </a:stretch>
          </p:blipFill>
          <p:spPr bwMode="auto">
            <a:xfrm>
              <a:off x="1714480" y="5143512"/>
              <a:ext cx="785818" cy="785818"/>
            </a:xfrm>
            <a:prstGeom prst="rect">
              <a:avLst/>
            </a:prstGeom>
            <a:noFill/>
            <a:ln w="9525">
              <a:noFill/>
              <a:miter lim="800000"/>
              <a:headEnd/>
              <a:tailEnd/>
            </a:ln>
          </p:spPr>
        </p:pic>
      </p:gr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18" presetClass="entr" presetSubtype="12"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strips(downLeft)">
                                      <p:cBhvr>
                                        <p:cTn id="19" dur="500"/>
                                        <p:tgtEl>
                                          <p:spTgt spid="19"/>
                                        </p:tgtEl>
                                      </p:cBhvr>
                                    </p:animEffect>
                                  </p:childTnLst>
                                </p:cTn>
                              </p:par>
                            </p:childTnLst>
                          </p:cTn>
                        </p:par>
                        <p:par>
                          <p:cTn id="20" fill="hold">
                            <p:stCondLst>
                              <p:cond delay="1500"/>
                            </p:stCondLst>
                            <p:childTnLst>
                              <p:par>
                                <p:cTn id="21" presetID="53" presetClass="entr" presetSubtype="0"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childTnLst>
                          </p:cTn>
                        </p:par>
                        <p:par>
                          <p:cTn id="26" fill="hold">
                            <p:stCondLst>
                              <p:cond delay="2000"/>
                            </p:stCondLst>
                            <p:childTnLst>
                              <p:par>
                                <p:cTn id="27" presetID="17" presetClass="entr" presetSubtype="2"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ppt_x</p:attrName>
                                        </p:attrNameLst>
                                      </p:cBhvr>
                                      <p:tavLst>
                                        <p:tav tm="0">
                                          <p:val>
                                            <p:strVal val="#ppt_x+#ppt_w/2"/>
                                          </p:val>
                                        </p:tav>
                                        <p:tav tm="100000">
                                          <p:val>
                                            <p:strVal val="#ppt_x"/>
                                          </p:val>
                                        </p:tav>
                                      </p:tavLst>
                                    </p:anim>
                                    <p:anim calcmode="lin" valueType="num">
                                      <p:cBhvr>
                                        <p:cTn id="30" dur="500" fill="hold"/>
                                        <p:tgtEl>
                                          <p:spTgt spid="9"/>
                                        </p:tgtEl>
                                        <p:attrNameLst>
                                          <p:attrName>ppt_y</p:attrName>
                                        </p:attrNameLst>
                                      </p:cBhvr>
                                      <p:tavLst>
                                        <p:tav tm="0">
                                          <p:val>
                                            <p:strVal val="#ppt_y"/>
                                          </p:val>
                                        </p:tav>
                                        <p:tav tm="100000">
                                          <p:val>
                                            <p:strVal val="#ppt_y"/>
                                          </p:val>
                                        </p:tav>
                                      </p:tavLst>
                                    </p:anim>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53" presetClass="entr" presetSubtype="0"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childTnLst>
                          </p:cTn>
                        </p:par>
                        <p:par>
                          <p:cTn id="39" fill="hold">
                            <p:stCondLst>
                              <p:cond delay="3000"/>
                            </p:stCondLst>
                            <p:childTnLst>
                              <p:par>
                                <p:cTn id="40" presetID="18" presetClass="entr" presetSubtype="3"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strips(upRight)">
                                      <p:cBhvr>
                                        <p:cTn id="42" dur="500"/>
                                        <p:tgtEl>
                                          <p:spTgt spid="18"/>
                                        </p:tgtEl>
                                      </p:cBhvr>
                                    </p:animEffect>
                                  </p:childTnLst>
                                </p:cTn>
                              </p:par>
                            </p:childTnLst>
                          </p:cTn>
                        </p:par>
                        <p:par>
                          <p:cTn id="43" fill="hold">
                            <p:stCondLst>
                              <p:cond delay="3500"/>
                            </p:stCondLst>
                            <p:childTnLst>
                              <p:par>
                                <p:cTn id="44" presetID="18" presetClass="entr" presetSubtype="3"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strips(upRight)">
                                      <p:cBhvr>
                                        <p:cTn id="46" dur="500"/>
                                        <p:tgtEl>
                                          <p:spTgt spid="17"/>
                                        </p:tgtEl>
                                      </p:cBhvr>
                                    </p:animEffect>
                                  </p:childTnLst>
                                </p:cTn>
                              </p:par>
                            </p:childTnLst>
                          </p:cTn>
                        </p:par>
                        <p:par>
                          <p:cTn id="47" fill="hold">
                            <p:stCondLst>
                              <p:cond delay="4000"/>
                            </p:stCondLst>
                            <p:childTnLst>
                              <p:par>
                                <p:cTn id="48" presetID="53"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childTnLst>
                          </p:cTn>
                        </p:par>
                        <p:par>
                          <p:cTn id="53" fill="hold">
                            <p:stCondLst>
                              <p:cond delay="4500"/>
                            </p:stCondLst>
                            <p:childTnLst>
                              <p:par>
                                <p:cTn id="54" presetID="18" presetClass="entr" presetSubtype="3" fill="hold"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strips(upRight)">
                                      <p:cBhvr>
                                        <p:cTn id="56" dur="500"/>
                                        <p:tgtEl>
                                          <p:spTgt spid="3"/>
                                        </p:tgtEl>
                                      </p:cBhvr>
                                    </p:animEffect>
                                  </p:childTnLst>
                                </p:cTn>
                              </p:par>
                            </p:childTnLst>
                          </p:cTn>
                        </p:par>
                        <p:par>
                          <p:cTn id="57" fill="hold">
                            <p:stCondLst>
                              <p:cond delay="5000"/>
                            </p:stCondLst>
                            <p:childTnLst>
                              <p:par>
                                <p:cTn id="58" presetID="53" presetClass="entr" presetSubtype="0" fill="hold"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500" fill="hold"/>
                                        <p:tgtEl>
                                          <p:spTgt spid="10"/>
                                        </p:tgtEl>
                                        <p:attrNameLst>
                                          <p:attrName>ppt_w</p:attrName>
                                        </p:attrNameLst>
                                      </p:cBhvr>
                                      <p:tavLst>
                                        <p:tav tm="0">
                                          <p:val>
                                            <p:fltVal val="0"/>
                                          </p:val>
                                        </p:tav>
                                        <p:tav tm="100000">
                                          <p:val>
                                            <p:strVal val="#ppt_w"/>
                                          </p:val>
                                        </p:tav>
                                      </p:tavLst>
                                    </p:anim>
                                    <p:anim calcmode="lin" valueType="num">
                                      <p:cBhvr>
                                        <p:cTn id="61" dur="500" fill="hold"/>
                                        <p:tgtEl>
                                          <p:spTgt spid="10"/>
                                        </p:tgtEl>
                                        <p:attrNameLst>
                                          <p:attrName>ppt_h</p:attrName>
                                        </p:attrNameLst>
                                      </p:cBhvr>
                                      <p:tavLst>
                                        <p:tav tm="0">
                                          <p:val>
                                            <p:fltVal val="0"/>
                                          </p:val>
                                        </p:tav>
                                        <p:tav tm="100000">
                                          <p:val>
                                            <p:strVal val="#ppt_h"/>
                                          </p:val>
                                        </p:tav>
                                      </p:tavLst>
                                    </p:anim>
                                    <p:animEffect transition="in" filter="fade">
                                      <p:cBhvr>
                                        <p:cTn id="62" dur="500"/>
                                        <p:tgtEl>
                                          <p:spTgt spid="10"/>
                                        </p:tgtEl>
                                      </p:cBhvr>
                                    </p:animEffect>
                                  </p:childTnLst>
                                </p:cTn>
                              </p:par>
                            </p:childTnLst>
                          </p:cTn>
                        </p:par>
                        <p:par>
                          <p:cTn id="63" fill="hold">
                            <p:stCondLst>
                              <p:cond delay="5500"/>
                            </p:stCondLst>
                            <p:childTnLst>
                              <p:par>
                                <p:cTn id="64" presetID="18" presetClass="entr" presetSubtype="3" fill="hold" nodeType="after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strips(upRight)">
                                      <p:cBhvr>
                                        <p:cTn id="66" dur="500"/>
                                        <p:tgtEl>
                                          <p:spTgt spid="4"/>
                                        </p:tgtEl>
                                      </p:cBhvr>
                                    </p:animEffect>
                                  </p:childTnLst>
                                </p:cTn>
                              </p:par>
                            </p:childTnLst>
                          </p:cTn>
                        </p:par>
                        <p:par>
                          <p:cTn id="67" fill="hold">
                            <p:stCondLst>
                              <p:cond delay="6000"/>
                            </p:stCondLst>
                            <p:childTnLst>
                              <p:par>
                                <p:cTn id="68" presetID="53" presetClass="entr" presetSubtype="0" fill="hold" nodeType="after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p:cTn id="70" dur="500" fill="hold"/>
                                        <p:tgtEl>
                                          <p:spTgt spid="11"/>
                                        </p:tgtEl>
                                        <p:attrNameLst>
                                          <p:attrName>ppt_w</p:attrName>
                                        </p:attrNameLst>
                                      </p:cBhvr>
                                      <p:tavLst>
                                        <p:tav tm="0">
                                          <p:val>
                                            <p:fltVal val="0"/>
                                          </p:val>
                                        </p:tav>
                                        <p:tav tm="100000">
                                          <p:val>
                                            <p:strVal val="#ppt_w"/>
                                          </p:val>
                                        </p:tav>
                                      </p:tavLst>
                                    </p:anim>
                                    <p:anim calcmode="lin" valueType="num">
                                      <p:cBhvr>
                                        <p:cTn id="71" dur="500" fill="hold"/>
                                        <p:tgtEl>
                                          <p:spTgt spid="11"/>
                                        </p:tgtEl>
                                        <p:attrNameLst>
                                          <p:attrName>ppt_h</p:attrName>
                                        </p:attrNameLst>
                                      </p:cBhvr>
                                      <p:tavLst>
                                        <p:tav tm="0">
                                          <p:val>
                                            <p:fltVal val="0"/>
                                          </p:val>
                                        </p:tav>
                                        <p:tav tm="100000">
                                          <p:val>
                                            <p:strVal val="#ppt_h"/>
                                          </p:val>
                                        </p:tav>
                                      </p:tavLst>
                                    </p:anim>
                                    <p:animEffect transition="in" filter="fade">
                                      <p:cBhvr>
                                        <p:cTn id="72" dur="500"/>
                                        <p:tgtEl>
                                          <p:spTgt spid="11"/>
                                        </p:tgtEl>
                                      </p:cBhvr>
                                    </p:animEffect>
                                  </p:childTnLst>
                                </p:cTn>
                              </p:par>
                            </p:childTnLst>
                          </p:cTn>
                        </p:par>
                        <p:par>
                          <p:cTn id="73" fill="hold">
                            <p:stCondLst>
                              <p:cond delay="6500"/>
                            </p:stCondLst>
                            <p:childTnLst>
                              <p:par>
                                <p:cTn id="74" presetID="18" presetClass="entr" presetSubtype="3" fill="hold" nodeType="after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strips(upRight)">
                                      <p:cBhvr>
                                        <p:cTn id="76" dur="500"/>
                                        <p:tgtEl>
                                          <p:spTgt spid="5"/>
                                        </p:tgtEl>
                                      </p:cBhvr>
                                    </p:animEffect>
                                  </p:childTnLst>
                                </p:cTn>
                              </p:par>
                            </p:childTnLst>
                          </p:cTn>
                        </p:par>
                        <p:par>
                          <p:cTn id="77" fill="hold">
                            <p:stCondLst>
                              <p:cond delay="7000"/>
                            </p:stCondLst>
                            <p:childTnLst>
                              <p:par>
                                <p:cTn id="78" presetID="53" presetClass="entr" presetSubtype="0" fill="hold" nodeType="afterEffect">
                                  <p:stCondLst>
                                    <p:cond delay="0"/>
                                  </p:stCondLst>
                                  <p:childTnLst>
                                    <p:set>
                                      <p:cBhvr>
                                        <p:cTn id="79" dur="1" fill="hold">
                                          <p:stCondLst>
                                            <p:cond delay="0"/>
                                          </p:stCondLst>
                                        </p:cTn>
                                        <p:tgtEl>
                                          <p:spTgt spid="12"/>
                                        </p:tgtEl>
                                        <p:attrNameLst>
                                          <p:attrName>style.visibility</p:attrName>
                                        </p:attrNameLst>
                                      </p:cBhvr>
                                      <p:to>
                                        <p:strVal val="visible"/>
                                      </p:to>
                                    </p:set>
                                    <p:anim calcmode="lin" valueType="num">
                                      <p:cBhvr>
                                        <p:cTn id="80" dur="500" fill="hold"/>
                                        <p:tgtEl>
                                          <p:spTgt spid="12"/>
                                        </p:tgtEl>
                                        <p:attrNameLst>
                                          <p:attrName>ppt_w</p:attrName>
                                        </p:attrNameLst>
                                      </p:cBhvr>
                                      <p:tavLst>
                                        <p:tav tm="0">
                                          <p:val>
                                            <p:fltVal val="0"/>
                                          </p:val>
                                        </p:tav>
                                        <p:tav tm="100000">
                                          <p:val>
                                            <p:strVal val="#ppt_w"/>
                                          </p:val>
                                        </p:tav>
                                      </p:tavLst>
                                    </p:anim>
                                    <p:anim calcmode="lin" valueType="num">
                                      <p:cBhvr>
                                        <p:cTn id="81" dur="500" fill="hold"/>
                                        <p:tgtEl>
                                          <p:spTgt spid="12"/>
                                        </p:tgtEl>
                                        <p:attrNameLst>
                                          <p:attrName>ppt_h</p:attrName>
                                        </p:attrNameLst>
                                      </p:cBhvr>
                                      <p:tavLst>
                                        <p:tav tm="0">
                                          <p:val>
                                            <p:fltVal val="0"/>
                                          </p:val>
                                        </p:tav>
                                        <p:tav tm="100000">
                                          <p:val>
                                            <p:strVal val="#ppt_h"/>
                                          </p:val>
                                        </p:tav>
                                      </p:tavLst>
                                    </p:anim>
                                    <p:animEffect transition="in" filter="fade">
                                      <p:cBhvr>
                                        <p:cTn id="82" dur="500"/>
                                        <p:tgtEl>
                                          <p:spTgt spid="12"/>
                                        </p:tgtEl>
                                      </p:cBhvr>
                                    </p:animEffect>
                                  </p:childTnLst>
                                </p:cTn>
                              </p:par>
                            </p:childTnLst>
                          </p:cTn>
                        </p:par>
                        <p:par>
                          <p:cTn id="83" fill="hold">
                            <p:stCondLst>
                              <p:cond delay="7500"/>
                            </p:stCondLst>
                            <p:childTnLst>
                              <p:par>
                                <p:cTn id="84" presetID="18" presetClass="entr" presetSubtype="3"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strips(upRight)">
                                      <p:cBhvr>
                                        <p:cTn id="86" dur="500"/>
                                        <p:tgtEl>
                                          <p:spTgt spid="6"/>
                                        </p:tgtEl>
                                      </p:cBhvr>
                                    </p:animEffect>
                                  </p:childTnLst>
                                </p:cTn>
                              </p:par>
                            </p:childTnLst>
                          </p:cTn>
                        </p:par>
                        <p:par>
                          <p:cTn id="87" fill="hold">
                            <p:stCondLst>
                              <p:cond delay="8000"/>
                            </p:stCondLst>
                            <p:childTnLst>
                              <p:par>
                                <p:cTn id="88" presetID="53" presetClass="entr" presetSubtype="0" fill="hold" nodeType="afterEffect">
                                  <p:stCondLst>
                                    <p:cond delay="0"/>
                                  </p:stCondLst>
                                  <p:childTnLst>
                                    <p:set>
                                      <p:cBhvr>
                                        <p:cTn id="89" dur="1" fill="hold">
                                          <p:stCondLst>
                                            <p:cond delay="0"/>
                                          </p:stCondLst>
                                        </p:cTn>
                                        <p:tgtEl>
                                          <p:spTgt spid="13"/>
                                        </p:tgtEl>
                                        <p:attrNameLst>
                                          <p:attrName>style.visibility</p:attrName>
                                        </p:attrNameLst>
                                      </p:cBhvr>
                                      <p:to>
                                        <p:strVal val="visible"/>
                                      </p:to>
                                    </p:set>
                                    <p:anim calcmode="lin" valueType="num">
                                      <p:cBhvr>
                                        <p:cTn id="90" dur="500" fill="hold"/>
                                        <p:tgtEl>
                                          <p:spTgt spid="13"/>
                                        </p:tgtEl>
                                        <p:attrNameLst>
                                          <p:attrName>ppt_w</p:attrName>
                                        </p:attrNameLst>
                                      </p:cBhvr>
                                      <p:tavLst>
                                        <p:tav tm="0">
                                          <p:val>
                                            <p:fltVal val="0"/>
                                          </p:val>
                                        </p:tav>
                                        <p:tav tm="100000">
                                          <p:val>
                                            <p:strVal val="#ppt_w"/>
                                          </p:val>
                                        </p:tav>
                                      </p:tavLst>
                                    </p:anim>
                                    <p:anim calcmode="lin" valueType="num">
                                      <p:cBhvr>
                                        <p:cTn id="91" dur="500" fill="hold"/>
                                        <p:tgtEl>
                                          <p:spTgt spid="13"/>
                                        </p:tgtEl>
                                        <p:attrNameLst>
                                          <p:attrName>ppt_h</p:attrName>
                                        </p:attrNameLst>
                                      </p:cBhvr>
                                      <p:tavLst>
                                        <p:tav tm="0">
                                          <p:val>
                                            <p:fltVal val="0"/>
                                          </p:val>
                                        </p:tav>
                                        <p:tav tm="100000">
                                          <p:val>
                                            <p:strVal val="#ppt_h"/>
                                          </p:val>
                                        </p:tav>
                                      </p:tavLst>
                                    </p:anim>
                                    <p:animEffect transition="in" filter="fade">
                                      <p:cBhvr>
                                        <p:cTn id="92" dur="500"/>
                                        <p:tgtEl>
                                          <p:spTgt spid="13"/>
                                        </p:tgtEl>
                                      </p:cBhvr>
                                    </p:animEffect>
                                  </p:childTnLst>
                                </p:cTn>
                              </p:par>
                            </p:childTnLst>
                          </p:cTn>
                        </p:par>
                        <p:par>
                          <p:cTn id="93" fill="hold">
                            <p:stCondLst>
                              <p:cond delay="8500"/>
                            </p:stCondLst>
                            <p:childTnLst>
                              <p:par>
                                <p:cTn id="94" presetID="18" presetClass="entr" presetSubtype="3" fill="hold" nodeType="afterEffect">
                                  <p:stCondLst>
                                    <p:cond delay="0"/>
                                  </p:stCondLst>
                                  <p:childTnLst>
                                    <p:set>
                                      <p:cBhvr>
                                        <p:cTn id="95" dur="1" fill="hold">
                                          <p:stCondLst>
                                            <p:cond delay="0"/>
                                          </p:stCondLst>
                                        </p:cTn>
                                        <p:tgtEl>
                                          <p:spTgt spid="7"/>
                                        </p:tgtEl>
                                        <p:attrNameLst>
                                          <p:attrName>style.visibility</p:attrName>
                                        </p:attrNameLst>
                                      </p:cBhvr>
                                      <p:to>
                                        <p:strVal val="visible"/>
                                      </p:to>
                                    </p:set>
                                    <p:animEffect transition="in" filter="strips(upRight)">
                                      <p:cBhvr>
                                        <p:cTn id="96" dur="500"/>
                                        <p:tgtEl>
                                          <p:spTgt spid="7"/>
                                        </p:tgtEl>
                                      </p:cBhvr>
                                    </p:animEffect>
                                  </p:childTnLst>
                                </p:cTn>
                              </p:par>
                            </p:childTnLst>
                          </p:cTn>
                        </p:par>
                        <p:par>
                          <p:cTn id="97" fill="hold">
                            <p:stCondLst>
                              <p:cond delay="9000"/>
                            </p:stCondLst>
                            <p:childTnLst>
                              <p:par>
                                <p:cTn id="98" presetID="53" presetClass="entr" presetSubtype="0" fill="hold" nodeType="afterEffect">
                                  <p:stCondLst>
                                    <p:cond delay="0"/>
                                  </p:stCondLst>
                                  <p:childTnLst>
                                    <p:set>
                                      <p:cBhvr>
                                        <p:cTn id="99" dur="1" fill="hold">
                                          <p:stCondLst>
                                            <p:cond delay="0"/>
                                          </p:stCondLst>
                                        </p:cTn>
                                        <p:tgtEl>
                                          <p:spTgt spid="14"/>
                                        </p:tgtEl>
                                        <p:attrNameLst>
                                          <p:attrName>style.visibility</p:attrName>
                                        </p:attrNameLst>
                                      </p:cBhvr>
                                      <p:to>
                                        <p:strVal val="visible"/>
                                      </p:to>
                                    </p:set>
                                    <p:anim calcmode="lin" valueType="num">
                                      <p:cBhvr>
                                        <p:cTn id="100" dur="500" fill="hold"/>
                                        <p:tgtEl>
                                          <p:spTgt spid="14"/>
                                        </p:tgtEl>
                                        <p:attrNameLst>
                                          <p:attrName>ppt_w</p:attrName>
                                        </p:attrNameLst>
                                      </p:cBhvr>
                                      <p:tavLst>
                                        <p:tav tm="0">
                                          <p:val>
                                            <p:fltVal val="0"/>
                                          </p:val>
                                        </p:tav>
                                        <p:tav tm="100000">
                                          <p:val>
                                            <p:strVal val="#ppt_w"/>
                                          </p:val>
                                        </p:tav>
                                      </p:tavLst>
                                    </p:anim>
                                    <p:anim calcmode="lin" valueType="num">
                                      <p:cBhvr>
                                        <p:cTn id="101" dur="500" fill="hold"/>
                                        <p:tgtEl>
                                          <p:spTgt spid="14"/>
                                        </p:tgtEl>
                                        <p:attrNameLst>
                                          <p:attrName>ppt_h</p:attrName>
                                        </p:attrNameLst>
                                      </p:cBhvr>
                                      <p:tavLst>
                                        <p:tav tm="0">
                                          <p:val>
                                            <p:fltVal val="0"/>
                                          </p:val>
                                        </p:tav>
                                        <p:tav tm="100000">
                                          <p:val>
                                            <p:strVal val="#ppt_h"/>
                                          </p:val>
                                        </p:tav>
                                      </p:tavLst>
                                    </p:anim>
                                    <p:animEffect transition="in" filter="fade">
                                      <p:cBhvr>
                                        <p:cTn id="102" dur="500"/>
                                        <p:tgtEl>
                                          <p:spTgt spid="14"/>
                                        </p:tgtEl>
                                      </p:cBhvr>
                                    </p:animEffect>
                                  </p:childTnLst>
                                </p:cTn>
                              </p:par>
                            </p:childTnLst>
                          </p:cTn>
                        </p:par>
                        <p:par>
                          <p:cTn id="103" fill="hold">
                            <p:stCondLst>
                              <p:cond delay="9500"/>
                            </p:stCondLst>
                            <p:childTnLst>
                              <p:par>
                                <p:cTn id="104" presetID="17" presetClass="entr" presetSubtype="10" fill="hold" nodeType="afterEffect">
                                  <p:stCondLst>
                                    <p:cond delay="0"/>
                                  </p:stCondLst>
                                  <p:childTnLst>
                                    <p:set>
                                      <p:cBhvr>
                                        <p:cTn id="105" dur="1" fill="hold">
                                          <p:stCondLst>
                                            <p:cond delay="0"/>
                                          </p:stCondLst>
                                        </p:cTn>
                                        <p:tgtEl>
                                          <p:spTgt spid="27"/>
                                        </p:tgtEl>
                                        <p:attrNameLst>
                                          <p:attrName>style.visibility</p:attrName>
                                        </p:attrNameLst>
                                      </p:cBhvr>
                                      <p:to>
                                        <p:strVal val="visible"/>
                                      </p:to>
                                    </p:set>
                                    <p:anim calcmode="lin" valueType="num">
                                      <p:cBhvr>
                                        <p:cTn id="106" dur="500" fill="hold"/>
                                        <p:tgtEl>
                                          <p:spTgt spid="27"/>
                                        </p:tgtEl>
                                        <p:attrNameLst>
                                          <p:attrName>ppt_w</p:attrName>
                                        </p:attrNameLst>
                                      </p:cBhvr>
                                      <p:tavLst>
                                        <p:tav tm="0">
                                          <p:val>
                                            <p:fltVal val="0"/>
                                          </p:val>
                                        </p:tav>
                                        <p:tav tm="100000">
                                          <p:val>
                                            <p:strVal val="#ppt_w"/>
                                          </p:val>
                                        </p:tav>
                                      </p:tavLst>
                                    </p:anim>
                                    <p:anim calcmode="lin" valueType="num">
                                      <p:cBhvr>
                                        <p:cTn id="107" dur="500" fill="hold"/>
                                        <p:tgtEl>
                                          <p:spTgt spid="27"/>
                                        </p:tgtEl>
                                        <p:attrNameLst>
                                          <p:attrName>ppt_h</p:attrName>
                                        </p:attrNameLst>
                                      </p:cBhvr>
                                      <p:tavLst>
                                        <p:tav tm="0">
                                          <p:val>
                                            <p:strVal val="#ppt_h"/>
                                          </p:val>
                                        </p:tav>
                                        <p:tav tm="100000">
                                          <p:val>
                                            <p:strVal val="#ppt_h"/>
                                          </p:val>
                                        </p:tav>
                                      </p:tavLst>
                                    </p:anim>
                                  </p:childTnLst>
                                </p:cTn>
                              </p:par>
                            </p:childTnLst>
                          </p:cTn>
                        </p:par>
                      </p:childTnLst>
                    </p:cTn>
                  </p:par>
                  <p:par>
                    <p:cTn id="108" fill="hold">
                      <p:stCondLst>
                        <p:cond delay="indefinite"/>
                      </p:stCondLst>
                      <p:childTnLst>
                        <p:par>
                          <p:cTn id="109" fill="hold">
                            <p:stCondLst>
                              <p:cond delay="0"/>
                            </p:stCondLst>
                            <p:childTnLst>
                              <p:par>
                                <p:cTn id="110" presetID="53" presetClass="entr" presetSubtype="0" fill="hold" nodeType="clickEffect">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cBhvr>
                                        <p:cTn id="112" dur="500" fill="hold"/>
                                        <p:tgtEl>
                                          <p:spTgt spid="21"/>
                                        </p:tgtEl>
                                        <p:attrNameLst>
                                          <p:attrName>ppt_w</p:attrName>
                                        </p:attrNameLst>
                                      </p:cBhvr>
                                      <p:tavLst>
                                        <p:tav tm="0">
                                          <p:val>
                                            <p:fltVal val="0"/>
                                          </p:val>
                                        </p:tav>
                                        <p:tav tm="100000">
                                          <p:val>
                                            <p:strVal val="#ppt_w"/>
                                          </p:val>
                                        </p:tav>
                                      </p:tavLst>
                                    </p:anim>
                                    <p:anim calcmode="lin" valueType="num">
                                      <p:cBhvr>
                                        <p:cTn id="113" dur="500" fill="hold"/>
                                        <p:tgtEl>
                                          <p:spTgt spid="21"/>
                                        </p:tgtEl>
                                        <p:attrNameLst>
                                          <p:attrName>ppt_h</p:attrName>
                                        </p:attrNameLst>
                                      </p:cBhvr>
                                      <p:tavLst>
                                        <p:tav tm="0">
                                          <p:val>
                                            <p:fltVal val="0"/>
                                          </p:val>
                                        </p:tav>
                                        <p:tav tm="100000">
                                          <p:val>
                                            <p:strVal val="#ppt_h"/>
                                          </p:val>
                                        </p:tav>
                                      </p:tavLst>
                                    </p:anim>
                                    <p:animEffect transition="in" filter="fade">
                                      <p:cBhvr>
                                        <p:cTn id="114" dur="500"/>
                                        <p:tgtEl>
                                          <p:spTgt spid="21"/>
                                        </p:tgtEl>
                                      </p:cBhvr>
                                    </p:animEffect>
                                  </p:childTnLst>
                                </p:cTn>
                              </p:par>
                            </p:childTnLst>
                          </p:cTn>
                        </p:par>
                        <p:par>
                          <p:cTn id="115" fill="hold">
                            <p:stCondLst>
                              <p:cond delay="500"/>
                            </p:stCondLst>
                            <p:childTnLst>
                              <p:par>
                                <p:cTn id="116" presetID="53" presetClass="entr" presetSubtype="0" fill="hold" nodeType="afterEffect">
                                  <p:stCondLst>
                                    <p:cond delay="0"/>
                                  </p:stCondLst>
                                  <p:childTnLst>
                                    <p:set>
                                      <p:cBhvr>
                                        <p:cTn id="117" dur="1" fill="hold">
                                          <p:stCondLst>
                                            <p:cond delay="0"/>
                                          </p:stCondLst>
                                        </p:cTn>
                                        <p:tgtEl>
                                          <p:spTgt spid="24"/>
                                        </p:tgtEl>
                                        <p:attrNameLst>
                                          <p:attrName>style.visibility</p:attrName>
                                        </p:attrNameLst>
                                      </p:cBhvr>
                                      <p:to>
                                        <p:strVal val="visible"/>
                                      </p:to>
                                    </p:set>
                                    <p:anim calcmode="lin" valueType="num">
                                      <p:cBhvr>
                                        <p:cTn id="118" dur="500" fill="hold"/>
                                        <p:tgtEl>
                                          <p:spTgt spid="24"/>
                                        </p:tgtEl>
                                        <p:attrNameLst>
                                          <p:attrName>ppt_w</p:attrName>
                                        </p:attrNameLst>
                                      </p:cBhvr>
                                      <p:tavLst>
                                        <p:tav tm="0">
                                          <p:val>
                                            <p:fltVal val="0"/>
                                          </p:val>
                                        </p:tav>
                                        <p:tav tm="100000">
                                          <p:val>
                                            <p:strVal val="#ppt_w"/>
                                          </p:val>
                                        </p:tav>
                                      </p:tavLst>
                                    </p:anim>
                                    <p:anim calcmode="lin" valueType="num">
                                      <p:cBhvr>
                                        <p:cTn id="119" dur="500" fill="hold"/>
                                        <p:tgtEl>
                                          <p:spTgt spid="24"/>
                                        </p:tgtEl>
                                        <p:attrNameLst>
                                          <p:attrName>ppt_h</p:attrName>
                                        </p:attrNameLst>
                                      </p:cBhvr>
                                      <p:tavLst>
                                        <p:tav tm="0">
                                          <p:val>
                                            <p:fltVal val="0"/>
                                          </p:val>
                                        </p:tav>
                                        <p:tav tm="100000">
                                          <p:val>
                                            <p:strVal val="#ppt_h"/>
                                          </p:val>
                                        </p:tav>
                                      </p:tavLst>
                                    </p:anim>
                                    <p:animEffect transition="in" filter="fade">
                                      <p:cBhvr>
                                        <p:cTn id="120" dur="500"/>
                                        <p:tgtEl>
                                          <p:spTgt spid="24"/>
                                        </p:tgtEl>
                                      </p:cBhvr>
                                    </p:animEffect>
                                  </p:childTnLst>
                                </p:cTn>
                              </p:par>
                            </p:childTnLst>
                          </p:cTn>
                        </p:par>
                        <p:par>
                          <p:cTn id="121" fill="hold">
                            <p:stCondLst>
                              <p:cond delay="1000"/>
                            </p:stCondLst>
                            <p:childTnLst>
                              <p:par>
                                <p:cTn id="122" presetID="53" presetClass="entr" presetSubtype="0" fill="hold" nodeType="afterEffect">
                                  <p:stCondLst>
                                    <p:cond delay="0"/>
                                  </p:stCondLst>
                                  <p:childTnLst>
                                    <p:set>
                                      <p:cBhvr>
                                        <p:cTn id="123" dur="1" fill="hold">
                                          <p:stCondLst>
                                            <p:cond delay="0"/>
                                          </p:stCondLst>
                                        </p:cTn>
                                        <p:tgtEl>
                                          <p:spTgt spid="31"/>
                                        </p:tgtEl>
                                        <p:attrNameLst>
                                          <p:attrName>style.visibility</p:attrName>
                                        </p:attrNameLst>
                                      </p:cBhvr>
                                      <p:to>
                                        <p:strVal val="visible"/>
                                      </p:to>
                                    </p:set>
                                    <p:anim calcmode="lin" valueType="num">
                                      <p:cBhvr>
                                        <p:cTn id="124" dur="500" fill="hold"/>
                                        <p:tgtEl>
                                          <p:spTgt spid="31"/>
                                        </p:tgtEl>
                                        <p:attrNameLst>
                                          <p:attrName>ppt_w</p:attrName>
                                        </p:attrNameLst>
                                      </p:cBhvr>
                                      <p:tavLst>
                                        <p:tav tm="0">
                                          <p:val>
                                            <p:fltVal val="0"/>
                                          </p:val>
                                        </p:tav>
                                        <p:tav tm="100000">
                                          <p:val>
                                            <p:strVal val="#ppt_w"/>
                                          </p:val>
                                        </p:tav>
                                      </p:tavLst>
                                    </p:anim>
                                    <p:anim calcmode="lin" valueType="num">
                                      <p:cBhvr>
                                        <p:cTn id="125" dur="500" fill="hold"/>
                                        <p:tgtEl>
                                          <p:spTgt spid="31"/>
                                        </p:tgtEl>
                                        <p:attrNameLst>
                                          <p:attrName>ppt_h</p:attrName>
                                        </p:attrNameLst>
                                      </p:cBhvr>
                                      <p:tavLst>
                                        <p:tav tm="0">
                                          <p:val>
                                            <p:fltVal val="0"/>
                                          </p:val>
                                        </p:tav>
                                        <p:tav tm="100000">
                                          <p:val>
                                            <p:strVal val="#ppt_h"/>
                                          </p:val>
                                        </p:tav>
                                      </p:tavLst>
                                    </p:anim>
                                    <p:animEffect transition="in" filter="fade">
                                      <p:cBhvr>
                                        <p:cTn id="126" dur="500"/>
                                        <p:tgtEl>
                                          <p:spTgt spid="31"/>
                                        </p:tgtEl>
                                      </p:cBhvr>
                                    </p:animEffect>
                                  </p:childTnLst>
                                </p:cTn>
                              </p:par>
                            </p:childTnLst>
                          </p:cTn>
                        </p:par>
                      </p:childTnLst>
                    </p:cTn>
                  </p:par>
                  <p:par>
                    <p:cTn id="127" fill="hold">
                      <p:stCondLst>
                        <p:cond delay="indefinite"/>
                      </p:stCondLst>
                      <p:childTnLst>
                        <p:par>
                          <p:cTn id="128" fill="hold">
                            <p:stCondLst>
                              <p:cond delay="0"/>
                            </p:stCondLst>
                            <p:childTnLst>
                              <p:par>
                                <p:cTn id="129" presetID="53" presetClass="entr" presetSubtype="0" fill="hold" nodeType="clickEffect">
                                  <p:stCondLst>
                                    <p:cond delay="0"/>
                                  </p:stCondLst>
                                  <p:childTnLst>
                                    <p:set>
                                      <p:cBhvr>
                                        <p:cTn id="130" dur="1" fill="hold">
                                          <p:stCondLst>
                                            <p:cond delay="0"/>
                                          </p:stCondLst>
                                        </p:cTn>
                                        <p:tgtEl>
                                          <p:spTgt spid="40"/>
                                        </p:tgtEl>
                                        <p:attrNameLst>
                                          <p:attrName>style.visibility</p:attrName>
                                        </p:attrNameLst>
                                      </p:cBhvr>
                                      <p:to>
                                        <p:strVal val="visible"/>
                                      </p:to>
                                    </p:set>
                                    <p:anim calcmode="lin" valueType="num">
                                      <p:cBhvr>
                                        <p:cTn id="131" dur="500" fill="hold"/>
                                        <p:tgtEl>
                                          <p:spTgt spid="40"/>
                                        </p:tgtEl>
                                        <p:attrNameLst>
                                          <p:attrName>ppt_w</p:attrName>
                                        </p:attrNameLst>
                                      </p:cBhvr>
                                      <p:tavLst>
                                        <p:tav tm="0">
                                          <p:val>
                                            <p:fltVal val="0"/>
                                          </p:val>
                                        </p:tav>
                                        <p:tav tm="100000">
                                          <p:val>
                                            <p:strVal val="#ppt_w"/>
                                          </p:val>
                                        </p:tav>
                                      </p:tavLst>
                                    </p:anim>
                                    <p:anim calcmode="lin" valueType="num">
                                      <p:cBhvr>
                                        <p:cTn id="132" dur="500" fill="hold"/>
                                        <p:tgtEl>
                                          <p:spTgt spid="40"/>
                                        </p:tgtEl>
                                        <p:attrNameLst>
                                          <p:attrName>ppt_h</p:attrName>
                                        </p:attrNameLst>
                                      </p:cBhvr>
                                      <p:tavLst>
                                        <p:tav tm="0">
                                          <p:val>
                                            <p:fltVal val="0"/>
                                          </p:val>
                                        </p:tav>
                                        <p:tav tm="100000">
                                          <p:val>
                                            <p:strVal val="#ppt_h"/>
                                          </p:val>
                                        </p:tav>
                                      </p:tavLst>
                                    </p:anim>
                                    <p:animEffect transition="in" filter="fade">
                                      <p:cBhvr>
                                        <p:cTn id="133" dur="500"/>
                                        <p:tgtEl>
                                          <p:spTgt spid="40"/>
                                        </p:tgtEl>
                                      </p:cBhvr>
                                    </p:animEffect>
                                  </p:childTnLst>
                                </p:cTn>
                              </p:par>
                            </p:childTnLst>
                          </p:cTn>
                        </p:par>
                        <p:par>
                          <p:cTn id="134" fill="hold">
                            <p:stCondLst>
                              <p:cond delay="500"/>
                            </p:stCondLst>
                            <p:childTnLst>
                              <p:par>
                                <p:cTn id="135" presetID="53" presetClass="entr" presetSubtype="0" fill="hold" nodeType="afterEffect">
                                  <p:stCondLst>
                                    <p:cond delay="0"/>
                                  </p:stCondLst>
                                  <p:childTnLst>
                                    <p:set>
                                      <p:cBhvr>
                                        <p:cTn id="136" dur="1" fill="hold">
                                          <p:stCondLst>
                                            <p:cond delay="0"/>
                                          </p:stCondLst>
                                        </p:cTn>
                                        <p:tgtEl>
                                          <p:spTgt spid="37"/>
                                        </p:tgtEl>
                                        <p:attrNameLst>
                                          <p:attrName>style.visibility</p:attrName>
                                        </p:attrNameLst>
                                      </p:cBhvr>
                                      <p:to>
                                        <p:strVal val="visible"/>
                                      </p:to>
                                    </p:set>
                                    <p:anim calcmode="lin" valueType="num">
                                      <p:cBhvr>
                                        <p:cTn id="137" dur="500" fill="hold"/>
                                        <p:tgtEl>
                                          <p:spTgt spid="37"/>
                                        </p:tgtEl>
                                        <p:attrNameLst>
                                          <p:attrName>ppt_w</p:attrName>
                                        </p:attrNameLst>
                                      </p:cBhvr>
                                      <p:tavLst>
                                        <p:tav tm="0">
                                          <p:val>
                                            <p:fltVal val="0"/>
                                          </p:val>
                                        </p:tav>
                                        <p:tav tm="100000">
                                          <p:val>
                                            <p:strVal val="#ppt_w"/>
                                          </p:val>
                                        </p:tav>
                                      </p:tavLst>
                                    </p:anim>
                                    <p:anim calcmode="lin" valueType="num">
                                      <p:cBhvr>
                                        <p:cTn id="138" dur="500" fill="hold"/>
                                        <p:tgtEl>
                                          <p:spTgt spid="37"/>
                                        </p:tgtEl>
                                        <p:attrNameLst>
                                          <p:attrName>ppt_h</p:attrName>
                                        </p:attrNameLst>
                                      </p:cBhvr>
                                      <p:tavLst>
                                        <p:tav tm="0">
                                          <p:val>
                                            <p:fltVal val="0"/>
                                          </p:val>
                                        </p:tav>
                                        <p:tav tm="100000">
                                          <p:val>
                                            <p:strVal val="#ppt_h"/>
                                          </p:val>
                                        </p:tav>
                                      </p:tavLst>
                                    </p:anim>
                                    <p:animEffect transition="in" filter="fade">
                                      <p:cBhvr>
                                        <p:cTn id="139" dur="500"/>
                                        <p:tgtEl>
                                          <p:spTgt spid="37"/>
                                        </p:tgtEl>
                                      </p:cBhvr>
                                    </p:animEffect>
                                  </p:childTnLst>
                                </p:cTn>
                              </p:par>
                            </p:childTnLst>
                          </p:cTn>
                        </p:par>
                        <p:par>
                          <p:cTn id="140" fill="hold">
                            <p:stCondLst>
                              <p:cond delay="1000"/>
                            </p:stCondLst>
                            <p:childTnLst>
                              <p:par>
                                <p:cTn id="141" presetID="53" presetClass="entr" presetSubtype="0" fill="hold" nodeType="afterEffect">
                                  <p:stCondLst>
                                    <p:cond delay="0"/>
                                  </p:stCondLst>
                                  <p:childTnLst>
                                    <p:set>
                                      <p:cBhvr>
                                        <p:cTn id="142" dur="1" fill="hold">
                                          <p:stCondLst>
                                            <p:cond delay="0"/>
                                          </p:stCondLst>
                                        </p:cTn>
                                        <p:tgtEl>
                                          <p:spTgt spid="34"/>
                                        </p:tgtEl>
                                        <p:attrNameLst>
                                          <p:attrName>style.visibility</p:attrName>
                                        </p:attrNameLst>
                                      </p:cBhvr>
                                      <p:to>
                                        <p:strVal val="visible"/>
                                      </p:to>
                                    </p:set>
                                    <p:anim calcmode="lin" valueType="num">
                                      <p:cBhvr>
                                        <p:cTn id="143" dur="500" fill="hold"/>
                                        <p:tgtEl>
                                          <p:spTgt spid="34"/>
                                        </p:tgtEl>
                                        <p:attrNameLst>
                                          <p:attrName>ppt_w</p:attrName>
                                        </p:attrNameLst>
                                      </p:cBhvr>
                                      <p:tavLst>
                                        <p:tav tm="0">
                                          <p:val>
                                            <p:fltVal val="0"/>
                                          </p:val>
                                        </p:tav>
                                        <p:tav tm="100000">
                                          <p:val>
                                            <p:strVal val="#ppt_w"/>
                                          </p:val>
                                        </p:tav>
                                      </p:tavLst>
                                    </p:anim>
                                    <p:anim calcmode="lin" valueType="num">
                                      <p:cBhvr>
                                        <p:cTn id="144" dur="500" fill="hold"/>
                                        <p:tgtEl>
                                          <p:spTgt spid="34"/>
                                        </p:tgtEl>
                                        <p:attrNameLst>
                                          <p:attrName>ppt_h</p:attrName>
                                        </p:attrNameLst>
                                      </p:cBhvr>
                                      <p:tavLst>
                                        <p:tav tm="0">
                                          <p:val>
                                            <p:fltVal val="0"/>
                                          </p:val>
                                        </p:tav>
                                        <p:tav tm="100000">
                                          <p:val>
                                            <p:strVal val="#ppt_h"/>
                                          </p:val>
                                        </p:tav>
                                      </p:tavLst>
                                    </p:anim>
                                    <p:animEffect transition="in" filter="fade">
                                      <p:cBhvr>
                                        <p:cTn id="1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animBg="1"/>
      <p:bldP spid="18" grpId="0" animBg="1"/>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华文楷体" pitchFamily="2" charset="-122"/>
                <a:ea typeface="华文楷体" pitchFamily="2" charset="-122"/>
              </a:rPr>
              <a:t>市场表现点评</a:t>
            </a:r>
          </a:p>
        </p:txBody>
      </p:sp>
      <p:graphicFrame>
        <p:nvGraphicFramePr>
          <p:cNvPr id="5" name="内容占位符 4"/>
          <p:cNvGraphicFramePr>
            <a:graphicFrameLocks noGrp="1"/>
          </p:cNvGraphicFramePr>
          <p:nvPr>
            <p:ph idx="1"/>
          </p:nvPr>
        </p:nvGraphicFramePr>
        <p:xfrm>
          <a:off x="457200" y="1419225"/>
          <a:ext cx="8401050" cy="4879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华文楷体" pitchFamily="2" charset="-122"/>
                <a:ea typeface="华文楷体" pitchFamily="2" charset="-122"/>
              </a:rPr>
              <a:t>成长表现</a:t>
            </a:r>
          </a:p>
        </p:txBody>
      </p:sp>
      <p:pic>
        <p:nvPicPr>
          <p:cNvPr id="54274" name="Picture 2"/>
          <p:cNvPicPr>
            <a:picLocks noChangeAspect="1" noChangeArrowheads="1"/>
          </p:cNvPicPr>
          <p:nvPr/>
        </p:nvPicPr>
        <p:blipFill>
          <a:blip r:embed="rId2" cstate="print"/>
          <a:srcRect/>
          <a:stretch>
            <a:fillRect/>
          </a:stretch>
        </p:blipFill>
        <p:spPr bwMode="auto">
          <a:xfrm>
            <a:off x="785786" y="1500174"/>
            <a:ext cx="7986903" cy="4619602"/>
          </a:xfrm>
          <a:prstGeom prst="rect">
            <a:avLst/>
          </a:prstGeom>
          <a:noFill/>
          <a:ln w="9525">
            <a:noFill/>
            <a:miter lim="800000"/>
            <a:headEnd/>
            <a:tailEnd/>
          </a:ln>
          <a:effectLst/>
        </p:spPr>
      </p:pic>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楷体_GB2312" pitchFamily="49" charset="-122"/>
                <a:ea typeface="楷体_GB2312" pitchFamily="49" charset="-122"/>
              </a:rPr>
              <a:t>销售报告</a:t>
            </a:r>
            <a:r>
              <a:rPr lang="en-US" altLang="zh-CN" dirty="0">
                <a:latin typeface="楷体_GB2312" pitchFamily="49" charset="-122"/>
                <a:ea typeface="楷体_GB2312" pitchFamily="49" charset="-122"/>
              </a:rPr>
              <a:t>-</a:t>
            </a:r>
            <a:r>
              <a:rPr lang="zh-CN" altLang="en-US" dirty="0">
                <a:latin typeface="楷体_GB2312" pitchFamily="49" charset="-122"/>
                <a:ea typeface="楷体_GB2312" pitchFamily="49" charset="-122"/>
              </a:rPr>
              <a:t>市场占有率</a:t>
            </a:r>
          </a:p>
        </p:txBody>
      </p:sp>
      <p:pic>
        <p:nvPicPr>
          <p:cNvPr id="55298" name="Picture 2"/>
          <p:cNvPicPr>
            <a:picLocks noChangeAspect="1" noChangeArrowheads="1"/>
          </p:cNvPicPr>
          <p:nvPr/>
        </p:nvPicPr>
        <p:blipFill>
          <a:blip r:embed="rId2" cstate="print"/>
          <a:srcRect/>
          <a:stretch>
            <a:fillRect/>
          </a:stretch>
        </p:blipFill>
        <p:spPr bwMode="auto">
          <a:xfrm>
            <a:off x="1071538" y="1714488"/>
            <a:ext cx="7234552" cy="4143380"/>
          </a:xfrm>
          <a:prstGeom prst="rect">
            <a:avLst/>
          </a:prstGeom>
          <a:noFill/>
          <a:ln w="9525">
            <a:noFill/>
            <a:miter lim="800000"/>
            <a:headEnd/>
            <a:tailEnd/>
          </a:ln>
          <a:effectLst/>
        </p:spPr>
      </p:pic>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华文楷体" pitchFamily="2" charset="-122"/>
                <a:ea typeface="华文楷体" pitchFamily="2" charset="-122"/>
              </a:rPr>
              <a:t>市场报告</a:t>
            </a:r>
            <a:r>
              <a:rPr lang="en-US" altLang="zh-CN" dirty="0">
                <a:latin typeface="华文楷体" pitchFamily="2" charset="-122"/>
                <a:ea typeface="华文楷体" pitchFamily="2" charset="-122"/>
              </a:rPr>
              <a:t>-</a:t>
            </a:r>
            <a:r>
              <a:rPr lang="zh-CN" altLang="en-US" dirty="0">
                <a:latin typeface="华文楷体" pitchFamily="2" charset="-122"/>
                <a:ea typeface="华文楷体" pitchFamily="2" charset="-122"/>
              </a:rPr>
              <a:t>产品评价</a:t>
            </a:r>
          </a:p>
        </p:txBody>
      </p:sp>
      <p:pic>
        <p:nvPicPr>
          <p:cNvPr id="56322" name="Picture 2"/>
          <p:cNvPicPr>
            <a:picLocks noChangeAspect="1" noChangeArrowheads="1"/>
          </p:cNvPicPr>
          <p:nvPr/>
        </p:nvPicPr>
        <p:blipFill>
          <a:blip r:embed="rId2" cstate="print"/>
          <a:srcRect/>
          <a:stretch>
            <a:fillRect/>
          </a:stretch>
        </p:blipFill>
        <p:spPr bwMode="auto">
          <a:xfrm>
            <a:off x="785786" y="1500174"/>
            <a:ext cx="7897051" cy="4533901"/>
          </a:xfrm>
          <a:prstGeom prst="rect">
            <a:avLst/>
          </a:prstGeom>
          <a:noFill/>
          <a:ln w="9525">
            <a:noFill/>
            <a:miter lim="800000"/>
            <a:headEnd/>
            <a:tailEnd/>
          </a:ln>
          <a:effectLst/>
        </p:spPr>
      </p:pic>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华文楷体" pitchFamily="2" charset="-122"/>
                <a:ea typeface="华文楷体" pitchFamily="2" charset="-122"/>
              </a:rPr>
              <a:t>为什么拿不到订单？</a:t>
            </a:r>
          </a:p>
        </p:txBody>
      </p:sp>
      <p:graphicFrame>
        <p:nvGraphicFramePr>
          <p:cNvPr id="4" name="内容占位符 3"/>
          <p:cNvGraphicFramePr>
            <a:graphicFrameLocks noGrp="1"/>
          </p:cNvGraphicFramePr>
          <p:nvPr>
            <p:ph idx="1"/>
          </p:nvPr>
        </p:nvGraphicFramePr>
        <p:xfrm>
          <a:off x="428596" y="1419225"/>
          <a:ext cx="8429654" cy="4879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楷体_GB2312" pitchFamily="49" charset="-122"/>
                <a:ea typeface="楷体_GB2312" pitchFamily="49" charset="-122"/>
              </a:rPr>
              <a:t>总经理查看</a:t>
            </a:r>
          </a:p>
        </p:txBody>
      </p:sp>
      <p:sp>
        <p:nvSpPr>
          <p:cNvPr id="3" name="内容占位符 2"/>
          <p:cNvSpPr>
            <a:spLocks noGrp="1"/>
          </p:cNvSpPr>
          <p:nvPr>
            <p:ph idx="1"/>
          </p:nvPr>
        </p:nvSpPr>
        <p:spPr/>
        <p:txBody>
          <a:bodyPr/>
          <a:lstStyle/>
          <a:p>
            <a:pPr>
              <a:buFont typeface="Wingdings" pitchFamily="2" charset="2"/>
              <a:buChar char="l"/>
            </a:pPr>
            <a:r>
              <a:rPr lang="zh-CN" altLang="en-US" sz="2800" dirty="0">
                <a:latin typeface="楷体_GB2312" pitchFamily="49" charset="-122"/>
                <a:ea typeface="楷体_GB2312" pitchFamily="49" charset="-122"/>
              </a:rPr>
              <a:t>学生在每轮运营结束后，各角色去相应部门查看上季度的分析报告。</a:t>
            </a:r>
            <a:endParaRPr lang="en-US" altLang="zh-CN" sz="2800" dirty="0">
              <a:latin typeface="楷体_GB2312" pitchFamily="49" charset="-122"/>
              <a:ea typeface="楷体_GB2312" pitchFamily="49" charset="-122"/>
            </a:endParaRPr>
          </a:p>
          <a:p>
            <a:pPr>
              <a:buFont typeface="Wingdings" pitchFamily="2" charset="2"/>
              <a:buChar char="l"/>
            </a:pPr>
            <a:r>
              <a:rPr lang="zh-CN" altLang="en-US" sz="2800" dirty="0">
                <a:latin typeface="楷体_GB2312" pitchFamily="49" charset="-122"/>
                <a:ea typeface="楷体_GB2312" pitchFamily="49" charset="-122"/>
              </a:rPr>
              <a:t>总经理查看：</a:t>
            </a:r>
            <a:endParaRPr lang="en-US" altLang="zh-CN" sz="2800" dirty="0">
              <a:latin typeface="楷体_GB2312" pitchFamily="49" charset="-122"/>
              <a:ea typeface="楷体_GB2312" pitchFamily="49" charset="-122"/>
            </a:endParaRPr>
          </a:p>
          <a:p>
            <a:pPr>
              <a:buNone/>
            </a:pPr>
            <a:r>
              <a:rPr lang="zh-CN" altLang="en-US" sz="2800" dirty="0">
                <a:latin typeface="楷体_GB2312" pitchFamily="49" charset="-122"/>
                <a:ea typeface="楷体_GB2312" pitchFamily="49" charset="-122"/>
              </a:rPr>
              <a:t>综合绩效</a:t>
            </a:r>
            <a:endParaRPr lang="en-US" altLang="zh-CN" sz="2800" dirty="0">
              <a:latin typeface="楷体_GB2312" pitchFamily="49" charset="-122"/>
              <a:ea typeface="楷体_GB2312" pitchFamily="49" charset="-122"/>
            </a:endParaRPr>
          </a:p>
          <a:p>
            <a:pPr>
              <a:buNone/>
            </a:pPr>
            <a:r>
              <a:rPr lang="zh-CN" altLang="en-US" sz="2800" dirty="0">
                <a:latin typeface="楷体_GB2312" pitchFamily="49" charset="-122"/>
                <a:ea typeface="楷体_GB2312" pitchFamily="49" charset="-122"/>
              </a:rPr>
              <a:t>财务健康度表</a:t>
            </a:r>
            <a:endParaRPr lang="en-US" altLang="zh-CN" sz="2800" dirty="0">
              <a:latin typeface="楷体_GB2312" pitchFamily="49" charset="-122"/>
              <a:ea typeface="楷体_GB2312" pitchFamily="49" charset="-122"/>
            </a:endParaRPr>
          </a:p>
          <a:p>
            <a:pPr>
              <a:buNone/>
            </a:pPr>
            <a:r>
              <a:rPr lang="zh-CN" altLang="en-US" sz="2800" dirty="0">
                <a:latin typeface="楷体_GB2312" pitchFamily="49" charset="-122"/>
                <a:ea typeface="楷体_GB2312" pitchFamily="49" charset="-122"/>
              </a:rPr>
              <a:t>经营状况</a:t>
            </a:r>
            <a:endParaRPr lang="en-US" altLang="zh-CN" sz="2800" dirty="0">
              <a:latin typeface="楷体_GB2312" pitchFamily="49" charset="-122"/>
              <a:ea typeface="楷体_GB2312" pitchFamily="49" charset="-122"/>
            </a:endParaRPr>
          </a:p>
          <a:p>
            <a:pPr>
              <a:buNone/>
            </a:pPr>
            <a:r>
              <a:rPr lang="zh-CN" altLang="en-US" sz="2800" dirty="0">
                <a:latin typeface="楷体_GB2312" pitchFamily="49" charset="-122"/>
                <a:ea typeface="楷体_GB2312" pitchFamily="49" charset="-122"/>
              </a:rPr>
              <a:t>各部门报告</a:t>
            </a:r>
            <a:endParaRPr lang="en-US" altLang="zh-CN" sz="2800" dirty="0">
              <a:latin typeface="楷体_GB2312" pitchFamily="49" charset="-122"/>
              <a:ea typeface="楷体_GB2312" pitchFamily="49" charset="-122"/>
            </a:endParaRPr>
          </a:p>
          <a:p>
            <a:pPr>
              <a:buNone/>
            </a:pPr>
            <a:r>
              <a:rPr lang="zh-CN" altLang="en-US" sz="2800" dirty="0">
                <a:latin typeface="楷体_GB2312" pitchFamily="49" charset="-122"/>
                <a:ea typeface="楷体_GB2312" pitchFamily="49" charset="-122"/>
              </a:rPr>
              <a:t>决策历史</a:t>
            </a:r>
            <a:endParaRPr lang="en-US" altLang="zh-CN" sz="2800" dirty="0">
              <a:latin typeface="楷体_GB2312" pitchFamily="49" charset="-122"/>
              <a:ea typeface="楷体_GB2312" pitchFamily="49" charset="-122"/>
            </a:endParaRPr>
          </a:p>
          <a:p>
            <a:pPr>
              <a:buNone/>
            </a:pPr>
            <a:r>
              <a:rPr lang="zh-CN" altLang="en-US" sz="2800" dirty="0"/>
              <a:t>。。。</a:t>
            </a:r>
            <a:endParaRPr lang="en-US" altLang="zh-CN" sz="2800" dirty="0"/>
          </a:p>
          <a:p>
            <a:endParaRPr lang="en-US" altLang="zh-CN" dirty="0"/>
          </a:p>
        </p:txBody>
      </p:sp>
      <p:pic>
        <p:nvPicPr>
          <p:cNvPr id="57347" name="Picture 3"/>
          <p:cNvPicPr>
            <a:picLocks noChangeAspect="1" noChangeArrowheads="1"/>
          </p:cNvPicPr>
          <p:nvPr/>
        </p:nvPicPr>
        <p:blipFill>
          <a:blip r:embed="rId3" cstate="print"/>
          <a:srcRect/>
          <a:stretch>
            <a:fillRect/>
          </a:stretch>
        </p:blipFill>
        <p:spPr bwMode="auto">
          <a:xfrm>
            <a:off x="3143240" y="2428868"/>
            <a:ext cx="5581661" cy="4143404"/>
          </a:xfrm>
          <a:prstGeom prst="rect">
            <a:avLst/>
          </a:prstGeom>
          <a:noFill/>
          <a:ln w="9525">
            <a:noFill/>
            <a:miter lim="800000"/>
            <a:headEnd/>
            <a:tailEnd/>
          </a:ln>
          <a:effectLst/>
        </p:spPr>
      </p:pic>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楷体_GB2312" pitchFamily="49" charset="-122"/>
                <a:ea typeface="楷体_GB2312" pitchFamily="49" charset="-122"/>
              </a:rPr>
              <a:t>总经理自评</a:t>
            </a:r>
          </a:p>
        </p:txBody>
      </p:sp>
      <p:sp>
        <p:nvSpPr>
          <p:cNvPr id="3" name="内容占位符 2"/>
          <p:cNvSpPr>
            <a:spLocks noGrp="1"/>
          </p:cNvSpPr>
          <p:nvPr>
            <p:ph idx="1"/>
          </p:nvPr>
        </p:nvSpPr>
        <p:spPr>
          <a:xfrm>
            <a:off x="642910" y="1571612"/>
            <a:ext cx="7858180" cy="4143404"/>
          </a:xfrm>
        </p:spPr>
        <p:txBody>
          <a:bodyPr/>
          <a:lstStyle/>
          <a:p>
            <a:pPr>
              <a:lnSpc>
                <a:spcPts val="3800"/>
              </a:lnSpc>
              <a:buFont typeface="Wingdings" pitchFamily="2" charset="2"/>
              <a:buChar char="l"/>
            </a:pPr>
            <a:r>
              <a:rPr lang="zh-CN" altLang="en-US" sz="2800" dirty="0">
                <a:latin typeface="楷体_GB2312" pitchFamily="49" charset="-122"/>
                <a:ea typeface="楷体_GB2312" pitchFamily="49" charset="-122"/>
              </a:rPr>
              <a:t>总经理自评可以从这几个方向：</a:t>
            </a:r>
            <a:endParaRPr lang="en-US" altLang="zh-CN" sz="2800" dirty="0">
              <a:latin typeface="楷体_GB2312" pitchFamily="49" charset="-122"/>
              <a:ea typeface="楷体_GB2312" pitchFamily="49" charset="-122"/>
            </a:endParaRPr>
          </a:p>
          <a:p>
            <a:pPr>
              <a:lnSpc>
                <a:spcPts val="3800"/>
              </a:lnSpc>
              <a:buFont typeface="Wingdings" pitchFamily="2" charset="2"/>
              <a:buChar char="l"/>
            </a:pPr>
            <a:r>
              <a:rPr lang="zh-CN" altLang="en-US" sz="2800" dirty="0">
                <a:latin typeface="楷体_GB2312" pitchFamily="49" charset="-122"/>
                <a:ea typeface="楷体_GB2312" pitchFamily="49" charset="-122"/>
              </a:rPr>
              <a:t>财务状况是否良好？是否比行业平均高？如果不是找出原因，寻找解决途径。</a:t>
            </a:r>
            <a:endParaRPr lang="en-US" altLang="zh-CN" sz="2800" dirty="0">
              <a:latin typeface="楷体_GB2312" pitchFamily="49" charset="-122"/>
              <a:ea typeface="楷体_GB2312" pitchFamily="49" charset="-122"/>
            </a:endParaRPr>
          </a:p>
          <a:p>
            <a:pPr>
              <a:lnSpc>
                <a:spcPts val="3800"/>
              </a:lnSpc>
              <a:buFont typeface="Wingdings" pitchFamily="2" charset="2"/>
              <a:buChar char="l"/>
            </a:pPr>
            <a:r>
              <a:rPr lang="zh-CN" altLang="en-US" sz="2800" dirty="0">
                <a:latin typeface="楷体_GB2312" pitchFamily="49" charset="-122"/>
                <a:ea typeface="楷体_GB2312" pitchFamily="49" charset="-122"/>
              </a:rPr>
              <a:t>哪项表现分数偏低？和哪些部门决策相关？下一轮采取哪些决策可以提高？</a:t>
            </a:r>
            <a:endParaRPr lang="en-US" altLang="zh-CN" sz="2800" dirty="0">
              <a:latin typeface="楷体_GB2312" pitchFamily="49" charset="-122"/>
              <a:ea typeface="楷体_GB2312" pitchFamily="49" charset="-122"/>
            </a:endParaRPr>
          </a:p>
          <a:p>
            <a:pPr>
              <a:lnSpc>
                <a:spcPts val="3800"/>
              </a:lnSpc>
              <a:buFont typeface="Wingdings" pitchFamily="2" charset="2"/>
              <a:buChar char="l"/>
            </a:pPr>
            <a:r>
              <a:rPr lang="zh-CN" altLang="en-US" sz="2800" dirty="0">
                <a:latin typeface="楷体_GB2312" pitchFamily="49" charset="-122"/>
                <a:ea typeface="楷体_GB2312" pitchFamily="49" charset="-122"/>
              </a:rPr>
              <a:t>哪些部门工作没有配合好？总经理应该如何协调？</a:t>
            </a:r>
            <a:endParaRPr lang="en-US" altLang="zh-CN" sz="2800" dirty="0">
              <a:latin typeface="楷体_GB2312" pitchFamily="49" charset="-122"/>
              <a:ea typeface="楷体_GB2312" pitchFamily="49" charset="-122"/>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华文楷体" pitchFamily="2" charset="-122"/>
                <a:ea typeface="华文楷体" pitchFamily="2" charset="-122"/>
              </a:rPr>
              <a:t>财务部自评</a:t>
            </a:r>
          </a:p>
        </p:txBody>
      </p:sp>
      <p:sp>
        <p:nvSpPr>
          <p:cNvPr id="3" name="内容占位符 2"/>
          <p:cNvSpPr>
            <a:spLocks noGrp="1"/>
          </p:cNvSpPr>
          <p:nvPr>
            <p:ph idx="1"/>
          </p:nvPr>
        </p:nvSpPr>
        <p:spPr>
          <a:xfrm>
            <a:off x="571472" y="1571612"/>
            <a:ext cx="7972452" cy="4081477"/>
          </a:xfrm>
        </p:spPr>
        <p:txBody>
          <a:bodyPr/>
          <a:lstStyle/>
          <a:p>
            <a:pPr>
              <a:lnSpc>
                <a:spcPts val="3800"/>
              </a:lnSpc>
              <a:buFont typeface="Wingdings" pitchFamily="2" charset="2"/>
              <a:buChar char="l"/>
            </a:pPr>
            <a:r>
              <a:rPr lang="zh-CN" altLang="en-US" sz="2800" dirty="0">
                <a:latin typeface="楷体_GB2312" pitchFamily="49" charset="-122"/>
                <a:ea typeface="楷体_GB2312" pitchFamily="49" charset="-122"/>
              </a:rPr>
              <a:t>是否出现紧急贷款？原因？本轮如何改进</a:t>
            </a:r>
            <a:endParaRPr lang="en-US" altLang="zh-CN" sz="2800" dirty="0">
              <a:latin typeface="楷体_GB2312" pitchFamily="49" charset="-122"/>
              <a:ea typeface="楷体_GB2312" pitchFamily="49" charset="-122"/>
            </a:endParaRPr>
          </a:p>
          <a:p>
            <a:pPr>
              <a:lnSpc>
                <a:spcPts val="3800"/>
              </a:lnSpc>
              <a:buFont typeface="Wingdings" pitchFamily="2" charset="2"/>
              <a:buChar char="l"/>
            </a:pPr>
            <a:r>
              <a:rPr lang="zh-CN" altLang="en-US" sz="2800" dirty="0">
                <a:latin typeface="楷体_GB2312" pitchFamily="49" charset="-122"/>
                <a:ea typeface="楷体_GB2312" pitchFamily="49" charset="-122"/>
              </a:rPr>
              <a:t>财务预算是否偏差？原因？本轮如何改进</a:t>
            </a:r>
            <a:endParaRPr lang="en-US" altLang="zh-CN" sz="2800" dirty="0">
              <a:latin typeface="楷体_GB2312" pitchFamily="49" charset="-122"/>
              <a:ea typeface="楷体_GB2312" pitchFamily="49" charset="-122"/>
            </a:endParaRPr>
          </a:p>
          <a:p>
            <a:pPr>
              <a:lnSpc>
                <a:spcPts val="3800"/>
              </a:lnSpc>
              <a:buFont typeface="Wingdings" pitchFamily="2" charset="2"/>
              <a:buChar char="l"/>
            </a:pPr>
            <a:r>
              <a:rPr lang="zh-CN" altLang="en-US" sz="2800" dirty="0">
                <a:latin typeface="楷体_GB2312" pitchFamily="49" charset="-122"/>
                <a:ea typeface="楷体_GB2312" pitchFamily="49" charset="-122"/>
              </a:rPr>
              <a:t>财务指标哪项偏低？原因？本轮如何改进</a:t>
            </a:r>
            <a:endParaRPr lang="en-US" altLang="zh-CN" sz="2800" dirty="0">
              <a:latin typeface="楷体_GB2312" pitchFamily="49" charset="-122"/>
              <a:ea typeface="楷体_GB2312" pitchFamily="49" charset="-122"/>
            </a:endParaRPr>
          </a:p>
          <a:p>
            <a:pPr>
              <a:lnSpc>
                <a:spcPts val="3800"/>
              </a:lnSpc>
              <a:buFont typeface="Wingdings" pitchFamily="2" charset="2"/>
              <a:buChar char="l"/>
            </a:pPr>
            <a:r>
              <a:rPr lang="zh-CN" altLang="en-US" sz="2800" dirty="0">
                <a:latin typeface="楷体_GB2312" pitchFamily="49" charset="-122"/>
                <a:ea typeface="楷体_GB2312" pitchFamily="49" charset="-122"/>
              </a:rPr>
              <a:t>涉及哪些部门决策？需要哪些部门配合</a:t>
            </a:r>
            <a:endParaRPr lang="en-US" altLang="zh-CN" sz="2800" dirty="0">
              <a:latin typeface="楷体_GB2312" pitchFamily="49" charset="-122"/>
              <a:ea typeface="楷体_GB2312" pitchFamily="49" charset="-122"/>
            </a:endParaRPr>
          </a:p>
          <a:p>
            <a:pPr>
              <a:lnSpc>
                <a:spcPts val="3800"/>
              </a:lnSpc>
              <a:buFont typeface="Wingdings" pitchFamily="2" charset="2"/>
              <a:buChar char="l"/>
            </a:pPr>
            <a:r>
              <a:rPr lang="zh-CN" altLang="en-US" sz="2800" dirty="0">
                <a:latin typeface="楷体_GB2312" pitchFamily="49" charset="-122"/>
                <a:ea typeface="楷体_GB2312" pitchFamily="49" charset="-122"/>
              </a:rPr>
              <a:t>本轮需要多少活动资金？如何筹资？筹资费用多少？偿债能力如何？</a:t>
            </a:r>
            <a:endParaRPr lang="en-US" altLang="zh-CN" sz="2800" dirty="0">
              <a:latin typeface="楷体_GB2312" pitchFamily="49" charset="-122"/>
              <a:ea typeface="楷体_GB2312" pitchFamily="49" charset="-122"/>
            </a:endParaRPr>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华文楷体" pitchFamily="2" charset="-122"/>
                <a:ea typeface="华文楷体" pitchFamily="2" charset="-122"/>
              </a:rPr>
              <a:t>资金运转不开改进</a:t>
            </a:r>
          </a:p>
        </p:txBody>
      </p:sp>
      <p:sp>
        <p:nvSpPr>
          <p:cNvPr id="4" name="Rectangle 1030"/>
          <p:cNvSpPr>
            <a:spLocks noChangeArrowheads="1"/>
          </p:cNvSpPr>
          <p:nvPr/>
        </p:nvSpPr>
        <p:spPr bwMode="ltGray">
          <a:xfrm>
            <a:off x="307754" y="1670420"/>
            <a:ext cx="1383191" cy="533117"/>
          </a:xfrm>
          <a:prstGeom prst="rect">
            <a:avLst/>
          </a:prstGeom>
          <a:solidFill>
            <a:srgbClr val="FF0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400" dirty="0">
                <a:solidFill>
                  <a:schemeClr val="bg1"/>
                </a:solidFill>
                <a:effectLst>
                  <a:outerShdw blurRad="38100" dist="38100" dir="2700000" algn="tl">
                    <a:srgbClr val="000000">
                      <a:alpha val="43137"/>
                    </a:srgbClr>
                  </a:outerShdw>
                </a:effectLst>
                <a:latin typeface="华文楷体" pitchFamily="2" charset="-122"/>
                <a:ea typeface="华文楷体" pitchFamily="2" charset="-122"/>
              </a:rPr>
              <a:t>资金不足</a:t>
            </a:r>
          </a:p>
        </p:txBody>
      </p:sp>
      <p:sp>
        <p:nvSpPr>
          <p:cNvPr id="6" name="AutoShape 1032"/>
          <p:cNvSpPr>
            <a:spLocks noChangeArrowheads="1"/>
          </p:cNvSpPr>
          <p:nvPr/>
        </p:nvSpPr>
        <p:spPr bwMode="ltGray">
          <a:xfrm>
            <a:off x="2038320" y="1625778"/>
            <a:ext cx="144780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没有做预算</a:t>
            </a:r>
          </a:p>
        </p:txBody>
      </p:sp>
      <p:sp>
        <p:nvSpPr>
          <p:cNvPr id="9" name="AutoShape 1033"/>
          <p:cNvSpPr>
            <a:spLocks noChangeArrowheads="1"/>
          </p:cNvSpPr>
          <p:nvPr/>
        </p:nvSpPr>
        <p:spPr bwMode="ltGray">
          <a:xfrm>
            <a:off x="285720" y="2562212"/>
            <a:ext cx="142876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回款不足</a:t>
            </a:r>
          </a:p>
        </p:txBody>
      </p:sp>
      <p:sp>
        <p:nvSpPr>
          <p:cNvPr id="12" name="Text Box 1041"/>
          <p:cNvSpPr txBox="1">
            <a:spLocks noChangeArrowheads="1"/>
          </p:cNvSpPr>
          <p:nvPr/>
        </p:nvSpPr>
        <p:spPr bwMode="ltGray">
          <a:xfrm>
            <a:off x="2071670" y="2571744"/>
            <a:ext cx="336550"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anchor="ctr">
            <a:spAutoFit/>
          </a:bodyPr>
          <a:lstStyle/>
          <a:p>
            <a:pP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否</a:t>
            </a:r>
          </a:p>
        </p:txBody>
      </p:sp>
      <p:sp>
        <p:nvSpPr>
          <p:cNvPr id="16" name="Text Box 1055"/>
          <p:cNvSpPr txBox="1">
            <a:spLocks noChangeArrowheads="1"/>
          </p:cNvSpPr>
          <p:nvPr/>
        </p:nvSpPr>
        <p:spPr bwMode="ltGray">
          <a:xfrm>
            <a:off x="3571809" y="3090654"/>
            <a:ext cx="800220" cy="338554"/>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不合理</a:t>
            </a:r>
          </a:p>
        </p:txBody>
      </p:sp>
      <p:sp>
        <p:nvSpPr>
          <p:cNvPr id="18" name="Line 1054"/>
          <p:cNvSpPr>
            <a:spLocks noChangeShapeType="1"/>
          </p:cNvSpPr>
          <p:nvPr/>
        </p:nvSpPr>
        <p:spPr bwMode="ltGray">
          <a:xfrm>
            <a:off x="3486120" y="3400412"/>
            <a:ext cx="1295400"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19" name="AutoShape 1056"/>
          <p:cNvSpPr>
            <a:spLocks noChangeArrowheads="1"/>
          </p:cNvSpPr>
          <p:nvPr/>
        </p:nvSpPr>
        <p:spPr bwMode="ltGray">
          <a:xfrm>
            <a:off x="4781520" y="3171812"/>
            <a:ext cx="1600200" cy="381000"/>
          </a:xfrm>
          <a:prstGeom prst="flowChartTerminator">
            <a:avLst/>
          </a:prstGeom>
          <a:solidFill>
            <a:srgbClr val="FFCCFF"/>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营销销售调整</a:t>
            </a:r>
          </a:p>
        </p:txBody>
      </p:sp>
      <p:sp>
        <p:nvSpPr>
          <p:cNvPr id="23" name="Text Box 1051"/>
          <p:cNvSpPr txBox="1">
            <a:spLocks noChangeArrowheads="1"/>
          </p:cNvSpPr>
          <p:nvPr/>
        </p:nvSpPr>
        <p:spPr bwMode="ltGray">
          <a:xfrm>
            <a:off x="1285852" y="3090862"/>
            <a:ext cx="390525"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是</a:t>
            </a:r>
          </a:p>
        </p:txBody>
      </p:sp>
      <p:sp>
        <p:nvSpPr>
          <p:cNvPr id="24" name="AutoShape 1059"/>
          <p:cNvSpPr>
            <a:spLocks noChangeArrowheads="1"/>
          </p:cNvSpPr>
          <p:nvPr/>
        </p:nvSpPr>
        <p:spPr bwMode="ltGray">
          <a:xfrm>
            <a:off x="2038320" y="3095612"/>
            <a:ext cx="144780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销售预计</a:t>
            </a:r>
          </a:p>
        </p:txBody>
      </p:sp>
      <p:sp>
        <p:nvSpPr>
          <p:cNvPr id="26" name="Line 1057"/>
          <p:cNvSpPr>
            <a:spLocks noChangeShapeType="1"/>
          </p:cNvSpPr>
          <p:nvPr/>
        </p:nvSpPr>
        <p:spPr bwMode="ltGray">
          <a:xfrm>
            <a:off x="2760633" y="3730612"/>
            <a:ext cx="0" cy="22860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27" name="Text Box 1058"/>
          <p:cNvSpPr txBox="1">
            <a:spLocks noChangeArrowheads="1"/>
          </p:cNvSpPr>
          <p:nvPr/>
        </p:nvSpPr>
        <p:spPr bwMode="ltGray">
          <a:xfrm>
            <a:off x="2725846" y="3628804"/>
            <a:ext cx="595036" cy="338554"/>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合理</a:t>
            </a:r>
          </a:p>
        </p:txBody>
      </p:sp>
      <p:sp>
        <p:nvSpPr>
          <p:cNvPr id="28" name="AutoShape 1060"/>
          <p:cNvSpPr>
            <a:spLocks noChangeArrowheads="1"/>
          </p:cNvSpPr>
          <p:nvPr/>
        </p:nvSpPr>
        <p:spPr bwMode="ltGray">
          <a:xfrm>
            <a:off x="2038320" y="3933812"/>
            <a:ext cx="144780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货款贴现</a:t>
            </a:r>
          </a:p>
        </p:txBody>
      </p:sp>
      <p:sp>
        <p:nvSpPr>
          <p:cNvPr id="30" name="Text Box 1061"/>
          <p:cNvSpPr txBox="1">
            <a:spLocks noChangeArrowheads="1"/>
          </p:cNvSpPr>
          <p:nvPr/>
        </p:nvSpPr>
        <p:spPr bwMode="ltGray">
          <a:xfrm>
            <a:off x="3674400" y="3928858"/>
            <a:ext cx="595035" cy="338554"/>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不够</a:t>
            </a:r>
          </a:p>
        </p:txBody>
      </p:sp>
      <p:sp>
        <p:nvSpPr>
          <p:cNvPr id="32" name="Line 1062"/>
          <p:cNvSpPr>
            <a:spLocks noChangeShapeType="1"/>
          </p:cNvSpPr>
          <p:nvPr/>
        </p:nvSpPr>
        <p:spPr bwMode="ltGray">
          <a:xfrm>
            <a:off x="3486120" y="4238613"/>
            <a:ext cx="1295400"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33" name="AutoShape 1063"/>
          <p:cNvSpPr>
            <a:spLocks noChangeArrowheads="1"/>
          </p:cNvSpPr>
          <p:nvPr/>
        </p:nvSpPr>
        <p:spPr bwMode="ltGray">
          <a:xfrm>
            <a:off x="4795808" y="4046525"/>
            <a:ext cx="1600200" cy="381000"/>
          </a:xfrm>
          <a:prstGeom prst="flowChartTerminator">
            <a:avLst/>
          </a:prstGeom>
          <a:solidFill>
            <a:srgbClr val="FFCCFF"/>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银行贷款</a:t>
            </a:r>
          </a:p>
        </p:txBody>
      </p:sp>
      <p:sp>
        <p:nvSpPr>
          <p:cNvPr id="37" name="AutoShape 1067"/>
          <p:cNvSpPr>
            <a:spLocks noChangeArrowheads="1"/>
          </p:cNvSpPr>
          <p:nvPr/>
        </p:nvSpPr>
        <p:spPr bwMode="ltGray">
          <a:xfrm>
            <a:off x="251520" y="5445224"/>
            <a:ext cx="144780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销售部改进</a:t>
            </a:r>
          </a:p>
        </p:txBody>
      </p:sp>
      <p:sp>
        <p:nvSpPr>
          <p:cNvPr id="40" name="Line 1072"/>
          <p:cNvSpPr>
            <a:spLocks noChangeShapeType="1"/>
          </p:cNvSpPr>
          <p:nvPr/>
        </p:nvSpPr>
        <p:spPr bwMode="ltGray">
          <a:xfrm>
            <a:off x="1475656" y="4581128"/>
            <a:ext cx="1511424" cy="432048"/>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41" name="AutoShape 1074"/>
          <p:cNvSpPr>
            <a:spLocks noChangeArrowheads="1"/>
          </p:cNvSpPr>
          <p:nvPr/>
        </p:nvSpPr>
        <p:spPr bwMode="ltGray">
          <a:xfrm>
            <a:off x="2987824" y="4725144"/>
            <a:ext cx="144780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生产部改进</a:t>
            </a:r>
          </a:p>
        </p:txBody>
      </p:sp>
      <p:sp>
        <p:nvSpPr>
          <p:cNvPr id="43" name="Text Box 1079"/>
          <p:cNvSpPr txBox="1">
            <a:spLocks noChangeArrowheads="1"/>
          </p:cNvSpPr>
          <p:nvPr/>
        </p:nvSpPr>
        <p:spPr bwMode="ltGray">
          <a:xfrm>
            <a:off x="4643948" y="4580920"/>
            <a:ext cx="800220" cy="338554"/>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lgn="ct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卖设备</a:t>
            </a:r>
          </a:p>
        </p:txBody>
      </p:sp>
      <p:sp>
        <p:nvSpPr>
          <p:cNvPr id="44" name="Line 1080"/>
          <p:cNvSpPr>
            <a:spLocks noChangeShapeType="1"/>
          </p:cNvSpPr>
          <p:nvPr/>
        </p:nvSpPr>
        <p:spPr bwMode="ltGray">
          <a:xfrm>
            <a:off x="5580112" y="5013176"/>
            <a:ext cx="1295400"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45" name="AutoShape 1081"/>
          <p:cNvSpPr>
            <a:spLocks noChangeArrowheads="1"/>
          </p:cNvSpPr>
          <p:nvPr/>
        </p:nvSpPr>
        <p:spPr bwMode="ltGray">
          <a:xfrm>
            <a:off x="6876256" y="4725144"/>
            <a:ext cx="1447800" cy="609600"/>
          </a:xfrm>
          <a:prstGeom prst="flowChartDecision">
            <a:avLst/>
          </a:prstGeom>
          <a:solidFill>
            <a:srgbClr val="FFC000"/>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老师注资</a:t>
            </a:r>
          </a:p>
        </p:txBody>
      </p:sp>
      <p:sp>
        <p:nvSpPr>
          <p:cNvPr id="52" name="Line 1078"/>
          <p:cNvSpPr>
            <a:spLocks noChangeShapeType="1"/>
          </p:cNvSpPr>
          <p:nvPr/>
        </p:nvSpPr>
        <p:spPr bwMode="ltGray">
          <a:xfrm>
            <a:off x="4355976" y="5013176"/>
            <a:ext cx="1219200" cy="0"/>
          </a:xfrm>
          <a:prstGeom prst="line">
            <a:avLst/>
          </a:prstGeom>
          <a:noFill/>
          <a:ln w="28575">
            <a:solidFill>
              <a:schemeClr val="tx2"/>
            </a:solidFill>
            <a:round/>
            <a:headEnd type="stealth" w="med" len="med"/>
            <a:tailEn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59" name="Text Box 1088"/>
          <p:cNvSpPr txBox="1">
            <a:spLocks noChangeArrowheads="1"/>
          </p:cNvSpPr>
          <p:nvPr/>
        </p:nvSpPr>
        <p:spPr bwMode="ltGray">
          <a:xfrm>
            <a:off x="237003" y="4653137"/>
            <a:ext cx="677108" cy="864096"/>
          </a:xfrm>
          <a:prstGeom prst="rect">
            <a:avLst/>
          </a:prstGeom>
          <a:noFill/>
          <a:ln w="28575">
            <a:noFill/>
            <a:miter lim="800000"/>
            <a:headEnd/>
            <a:tailEnd/>
          </a:ln>
          <a:effectLst>
            <a:outerShdw blurRad="50800" dist="38100" dir="2700000" algn="tl" rotWithShape="0">
              <a:prstClr val="black">
                <a:alpha val="40000"/>
              </a:prstClr>
            </a:outerShdw>
          </a:effectLst>
        </p:spPr>
        <p:txBody>
          <a:bodyPr vert="eaVert" wrap="square" anchor="ctr">
            <a:spAutoFit/>
          </a:bodyPr>
          <a:lstStyle/>
          <a:p>
            <a:pP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销售成本</a:t>
            </a:r>
          </a:p>
        </p:txBody>
      </p:sp>
      <p:sp>
        <p:nvSpPr>
          <p:cNvPr id="62" name="Line 1090"/>
          <p:cNvSpPr>
            <a:spLocks noChangeShapeType="1"/>
          </p:cNvSpPr>
          <p:nvPr/>
        </p:nvSpPr>
        <p:spPr bwMode="ltGray">
          <a:xfrm>
            <a:off x="5580112" y="4437112"/>
            <a:ext cx="0" cy="533400"/>
          </a:xfrm>
          <a:prstGeom prst="line">
            <a:avLst/>
          </a:prstGeom>
          <a:noFill/>
          <a:ln w="28575">
            <a:solidFill>
              <a:schemeClr val="tx2"/>
            </a:solidFill>
            <a:round/>
            <a:headEnd/>
            <a:tailEnd/>
          </a:ln>
          <a:effectLst>
            <a:outerShdw blurRad="50800" dist="38100" dir="2700000" algn="tl" rotWithShape="0">
              <a:prstClr val="black">
                <a:alpha val="40000"/>
              </a:prstClr>
            </a:outerShdw>
          </a:effectLst>
        </p:spPr>
        <p:txBody>
          <a:bodyPr wrap="none" anchor="ctr"/>
          <a:lstStyle/>
          <a:p>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63" name="Text Box 1091"/>
          <p:cNvSpPr txBox="1">
            <a:spLocks noChangeArrowheads="1"/>
          </p:cNvSpPr>
          <p:nvPr/>
        </p:nvSpPr>
        <p:spPr bwMode="ltGray">
          <a:xfrm>
            <a:off x="5796136" y="4581128"/>
            <a:ext cx="800100"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没可能</a:t>
            </a:r>
          </a:p>
        </p:txBody>
      </p:sp>
      <p:sp>
        <p:nvSpPr>
          <p:cNvPr id="68" name="Text Box 1094"/>
          <p:cNvSpPr txBox="1">
            <a:spLocks noChangeArrowheads="1"/>
          </p:cNvSpPr>
          <p:nvPr/>
        </p:nvSpPr>
        <p:spPr bwMode="ltGray">
          <a:xfrm>
            <a:off x="1547664" y="4653136"/>
            <a:ext cx="677108" cy="648071"/>
          </a:xfrm>
          <a:prstGeom prst="rect">
            <a:avLst/>
          </a:prstGeom>
          <a:noFill/>
          <a:ln w="28575">
            <a:noFill/>
            <a:miter lim="800000"/>
            <a:headEnd/>
            <a:tailEnd/>
          </a:ln>
          <a:effectLst>
            <a:outerShdw blurRad="50800" dist="38100" dir="2700000" algn="tl" rotWithShape="0">
              <a:prstClr val="black">
                <a:alpha val="40000"/>
              </a:prstClr>
            </a:outerShdw>
          </a:effectLst>
        </p:spPr>
        <p:txBody>
          <a:bodyPr vert="eaVert" wrap="square" anchor="ctr">
            <a:spAutoFit/>
          </a:bodyPr>
          <a:lstStyle/>
          <a:p>
            <a:pP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营业成本</a:t>
            </a:r>
          </a:p>
        </p:txBody>
      </p:sp>
      <p:sp>
        <p:nvSpPr>
          <p:cNvPr id="71" name="Line 1068"/>
          <p:cNvSpPr>
            <a:spLocks noChangeShapeType="1"/>
          </p:cNvSpPr>
          <p:nvPr/>
        </p:nvSpPr>
        <p:spPr bwMode="ltGray">
          <a:xfrm>
            <a:off x="971600" y="4581128"/>
            <a:ext cx="0" cy="864096"/>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75" name="AutoShape 1096"/>
          <p:cNvSpPr>
            <a:spLocks noChangeArrowheads="1"/>
          </p:cNvSpPr>
          <p:nvPr/>
        </p:nvSpPr>
        <p:spPr bwMode="ltGray">
          <a:xfrm>
            <a:off x="395536" y="4221088"/>
            <a:ext cx="1143000" cy="381000"/>
          </a:xfrm>
          <a:prstGeom prst="flowChartTerminator">
            <a:avLst/>
          </a:prstGeom>
          <a:solidFill>
            <a:srgbClr val="FFCCFF"/>
          </a:solidFill>
          <a:ln w="28575">
            <a:noFill/>
            <a:miter lim="800000"/>
            <a:headEnd/>
            <a:tailEnd/>
          </a:ln>
          <a:effectLst>
            <a:outerShdw blurRad="50800" dist="38100" dir="2700000" algn="tl" rotWithShape="0">
              <a:prstClr val="black">
                <a:alpha val="40000"/>
              </a:prstClr>
            </a:outerShdw>
          </a:effectLst>
        </p:spPr>
        <p:txBody>
          <a:bodyPr wrap="none" anchor="ctr"/>
          <a:lstStyle/>
          <a:p>
            <a:pPr algn="ctr"/>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成本过高</a:t>
            </a:r>
          </a:p>
        </p:txBody>
      </p:sp>
      <p:sp>
        <p:nvSpPr>
          <p:cNvPr id="81" name="Line 1036"/>
          <p:cNvSpPr>
            <a:spLocks noChangeShapeType="1"/>
          </p:cNvSpPr>
          <p:nvPr/>
        </p:nvSpPr>
        <p:spPr bwMode="ltGray">
          <a:xfrm>
            <a:off x="3486120" y="1952615"/>
            <a:ext cx="1295400"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82" name="Text Box 1037"/>
          <p:cNvSpPr txBox="1">
            <a:spLocks noChangeArrowheads="1"/>
          </p:cNvSpPr>
          <p:nvPr/>
        </p:nvSpPr>
        <p:spPr bwMode="ltGray">
          <a:xfrm>
            <a:off x="3786182" y="1662102"/>
            <a:ext cx="390525"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wrap="none" anchor="ctr">
            <a:spAutoFit/>
          </a:bodyPr>
          <a:lstStyle/>
          <a:p>
            <a:pP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是</a:t>
            </a:r>
          </a:p>
        </p:txBody>
      </p:sp>
      <p:sp>
        <p:nvSpPr>
          <p:cNvPr id="83" name="AutoShape 1039"/>
          <p:cNvSpPr>
            <a:spLocks noChangeArrowheads="1"/>
          </p:cNvSpPr>
          <p:nvPr/>
        </p:nvSpPr>
        <p:spPr bwMode="ltGray">
          <a:xfrm>
            <a:off x="4781520" y="1285860"/>
            <a:ext cx="1600200" cy="1323439"/>
          </a:xfrm>
          <a:prstGeom prst="flowChartProcess">
            <a:avLst/>
          </a:prstGeom>
          <a:solidFill>
            <a:srgbClr val="CCFFCC"/>
          </a:solidFill>
          <a:ln w="28575">
            <a:noFill/>
            <a:miter lim="800000"/>
            <a:headEnd/>
            <a:tailEnd/>
          </a:ln>
          <a:effectLst>
            <a:outerShdw blurRad="50800" dist="38100" dir="2700000" algn="tl" rotWithShape="0">
              <a:prstClr val="black">
                <a:alpha val="40000"/>
              </a:prstClr>
            </a:outerShdw>
          </a:effectLst>
        </p:spPr>
        <p:txBody>
          <a:bodyPr anchor="ctr">
            <a:spAutoFit/>
          </a:bodyPr>
          <a:lstStyle/>
          <a:p>
            <a:pPr algn="l"/>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做好现金预算和全面预算，保障产销平衡</a:t>
            </a:r>
          </a:p>
        </p:txBody>
      </p:sp>
      <p:sp>
        <p:nvSpPr>
          <p:cNvPr id="79" name="AutoShape 1099"/>
          <p:cNvSpPr>
            <a:spLocks noChangeArrowheads="1"/>
          </p:cNvSpPr>
          <p:nvPr/>
        </p:nvSpPr>
        <p:spPr bwMode="ltGray">
          <a:xfrm>
            <a:off x="6991320" y="1724015"/>
            <a:ext cx="1224018" cy="381000"/>
          </a:xfrm>
          <a:prstGeom prst="flowChartTerminator">
            <a:avLst/>
          </a:prstGeom>
          <a:solidFill>
            <a:srgbClr val="FFCCFF"/>
          </a:solidFill>
          <a:ln w="28575">
            <a:noFill/>
            <a:miter lim="800000"/>
            <a:headEnd/>
            <a:tailEnd/>
          </a:ln>
          <a:effectLst>
            <a:outerShdw blurRad="50800" dist="38100" dir="2700000" algn="tl" rotWithShape="0">
              <a:prstClr val="black">
                <a:alpha val="40000"/>
              </a:prstClr>
            </a:outerShdw>
          </a:effectLst>
        </p:spPr>
        <p:txBody>
          <a:bodyPr wrap="none" anchor="ctr"/>
          <a:lstStyle/>
          <a:p>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预留现金</a:t>
            </a:r>
          </a:p>
        </p:txBody>
      </p:sp>
      <p:sp>
        <p:nvSpPr>
          <p:cNvPr id="80" name="Line 1100"/>
          <p:cNvSpPr>
            <a:spLocks noChangeShapeType="1"/>
          </p:cNvSpPr>
          <p:nvPr/>
        </p:nvSpPr>
        <p:spPr bwMode="ltGray">
          <a:xfrm>
            <a:off x="6381720" y="1952615"/>
            <a:ext cx="609600"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cxnSp>
        <p:nvCxnSpPr>
          <p:cNvPr id="85" name="形状 84"/>
          <p:cNvCxnSpPr>
            <a:stCxn id="9" idx="3"/>
            <a:endCxn id="6" idx="2"/>
          </p:cNvCxnSpPr>
          <p:nvPr/>
        </p:nvCxnSpPr>
        <p:spPr>
          <a:xfrm flipV="1">
            <a:off x="1714480" y="2235378"/>
            <a:ext cx="1047740" cy="631634"/>
          </a:xfrm>
          <a:prstGeom prst="bentConnector2">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87" name="肘形连接符 86"/>
          <p:cNvCxnSpPr>
            <a:stCxn id="4" idx="2"/>
            <a:endCxn id="9" idx="0"/>
          </p:cNvCxnSpPr>
          <p:nvPr/>
        </p:nvCxnSpPr>
        <p:spPr>
          <a:xfrm rot="16200000" flipH="1">
            <a:off x="820388" y="2382499"/>
            <a:ext cx="358675" cy="750"/>
          </a:xfrm>
          <a:prstGeom prst="bentConnector3">
            <a:avLst>
              <a:gd name="adj1" fmla="val 50000"/>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95" name="形状 94"/>
          <p:cNvCxnSpPr>
            <a:endCxn id="24" idx="1"/>
          </p:cNvCxnSpPr>
          <p:nvPr/>
        </p:nvCxnSpPr>
        <p:spPr>
          <a:xfrm rot="16200000" flipH="1">
            <a:off x="1390620" y="2752712"/>
            <a:ext cx="228600" cy="1066800"/>
          </a:xfrm>
          <a:prstGeom prst="bentConnector4">
            <a:avLst>
              <a:gd name="adj1" fmla="val 100000"/>
              <a:gd name="adj2" fmla="val 50000"/>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01" name="肘形连接符 100"/>
          <p:cNvCxnSpPr>
            <a:stCxn id="4" idx="3"/>
            <a:endCxn id="6" idx="1"/>
          </p:cNvCxnSpPr>
          <p:nvPr/>
        </p:nvCxnSpPr>
        <p:spPr>
          <a:xfrm flipV="1">
            <a:off x="1690945" y="1930578"/>
            <a:ext cx="347375" cy="6401"/>
          </a:xfrm>
          <a:prstGeom prst="bentConnector3">
            <a:avLst>
              <a:gd name="adj1" fmla="val 50000"/>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04" name="形状 103"/>
          <p:cNvCxnSpPr>
            <a:stCxn id="6" idx="2"/>
            <a:endCxn id="9" idx="3"/>
          </p:cNvCxnSpPr>
          <p:nvPr/>
        </p:nvCxnSpPr>
        <p:spPr>
          <a:xfrm rot="5400000">
            <a:off x="1922533" y="2027325"/>
            <a:ext cx="631634" cy="1047740"/>
          </a:xfrm>
          <a:prstGeom prst="bentConnector2">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60" name="Line 1087"/>
          <p:cNvSpPr>
            <a:spLocks noChangeShapeType="1"/>
          </p:cNvSpPr>
          <p:nvPr/>
        </p:nvSpPr>
        <p:spPr bwMode="ltGray">
          <a:xfrm>
            <a:off x="971600" y="3356993"/>
            <a:ext cx="0" cy="864095"/>
          </a:xfrm>
          <a:prstGeom prst="line">
            <a:avLst/>
          </a:prstGeom>
          <a:noFill/>
          <a:ln w="28575">
            <a:solidFill>
              <a:schemeClr val="tx2"/>
            </a:solidFill>
            <a:round/>
            <a:headEnd/>
            <a:tailEnd/>
          </a:ln>
          <a:effectLst>
            <a:outerShdw blurRad="50800" dist="38100" dir="2700000" algn="tl" rotWithShape="0">
              <a:prstClr val="black">
                <a:alpha val="40000"/>
              </a:prstClr>
            </a:outerShdw>
          </a:effectLst>
        </p:spPr>
        <p:txBody>
          <a:bodyPr wrap="none" anchor="ctr"/>
          <a:lstStyle/>
          <a:p>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67" name="Text Box 1041"/>
          <p:cNvSpPr txBox="1">
            <a:spLocks noChangeArrowheads="1"/>
          </p:cNvSpPr>
          <p:nvPr/>
        </p:nvSpPr>
        <p:spPr bwMode="ltGray">
          <a:xfrm>
            <a:off x="971600" y="3789040"/>
            <a:ext cx="336550" cy="338138"/>
          </a:xfrm>
          <a:prstGeom prst="rect">
            <a:avLst/>
          </a:prstGeom>
          <a:noFill/>
          <a:ln w="28575">
            <a:noFill/>
            <a:miter lim="800000"/>
            <a:headEnd/>
            <a:tailEnd/>
          </a:ln>
          <a:effectLst>
            <a:outerShdw blurRad="50800" dist="38100" dir="2700000" algn="tl" rotWithShape="0">
              <a:prstClr val="black">
                <a:alpha val="40000"/>
              </a:prstClr>
            </a:outerShdw>
          </a:effectLst>
        </p:spPr>
        <p:txBody>
          <a:bodyPr anchor="ctr">
            <a:spAutoFit/>
          </a:bodyPr>
          <a:lstStyle/>
          <a:p>
            <a:pPr>
              <a:spcBef>
                <a:spcPct val="50000"/>
              </a:spcBef>
            </a:pPr>
            <a:r>
              <a:rPr lang="zh-CN" altLang="en-US" sz="16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否</a:t>
            </a:r>
          </a:p>
        </p:txBody>
      </p:sp>
      <p:sp>
        <p:nvSpPr>
          <p:cNvPr id="77" name="Line 1068"/>
          <p:cNvSpPr>
            <a:spLocks noChangeShapeType="1"/>
          </p:cNvSpPr>
          <p:nvPr/>
        </p:nvSpPr>
        <p:spPr bwMode="ltGray">
          <a:xfrm>
            <a:off x="971600" y="6093296"/>
            <a:ext cx="0" cy="288032"/>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78" name="AutoShape 1099"/>
          <p:cNvSpPr>
            <a:spLocks noChangeArrowheads="1"/>
          </p:cNvSpPr>
          <p:nvPr/>
        </p:nvSpPr>
        <p:spPr bwMode="ltGray">
          <a:xfrm>
            <a:off x="1691680" y="6093296"/>
            <a:ext cx="3528392" cy="381000"/>
          </a:xfrm>
          <a:prstGeom prst="flowChartTerminator">
            <a:avLst/>
          </a:prstGeom>
          <a:solidFill>
            <a:srgbClr val="FFCCFF"/>
          </a:solidFill>
          <a:ln w="28575">
            <a:noFill/>
            <a:miter lim="800000"/>
            <a:headEnd/>
            <a:tailEnd/>
          </a:ln>
          <a:effectLst>
            <a:outerShdw blurRad="50800" dist="38100" dir="2700000" algn="tl" rotWithShape="0">
              <a:prstClr val="black">
                <a:alpha val="40000"/>
              </a:prstClr>
            </a:outerShdw>
          </a:effectLst>
        </p:spPr>
        <p:txBody>
          <a:bodyPr wrap="none" anchor="ctr"/>
          <a:lstStyle/>
          <a:p>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广告，市场开发，销售工资</a:t>
            </a:r>
          </a:p>
        </p:txBody>
      </p:sp>
      <p:sp>
        <p:nvSpPr>
          <p:cNvPr id="84" name="Line 1054"/>
          <p:cNvSpPr>
            <a:spLocks noChangeShapeType="1"/>
          </p:cNvSpPr>
          <p:nvPr/>
        </p:nvSpPr>
        <p:spPr bwMode="ltGray">
          <a:xfrm>
            <a:off x="971600" y="6381328"/>
            <a:ext cx="792088"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86" name="Line 1068"/>
          <p:cNvSpPr>
            <a:spLocks noChangeShapeType="1"/>
          </p:cNvSpPr>
          <p:nvPr/>
        </p:nvSpPr>
        <p:spPr bwMode="ltGray">
          <a:xfrm>
            <a:off x="3707904" y="5373216"/>
            <a:ext cx="0" cy="288032"/>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88" name="Line 1054"/>
          <p:cNvSpPr>
            <a:spLocks noChangeShapeType="1"/>
          </p:cNvSpPr>
          <p:nvPr/>
        </p:nvSpPr>
        <p:spPr bwMode="ltGray">
          <a:xfrm>
            <a:off x="3707904" y="5661248"/>
            <a:ext cx="792088"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89" name="Line 1054"/>
          <p:cNvSpPr>
            <a:spLocks noChangeShapeType="1"/>
          </p:cNvSpPr>
          <p:nvPr/>
        </p:nvSpPr>
        <p:spPr bwMode="ltGray">
          <a:xfrm>
            <a:off x="1124000" y="6533728"/>
            <a:ext cx="792088" cy="0"/>
          </a:xfrm>
          <a:prstGeom prst="line">
            <a:avLst/>
          </a:prstGeom>
          <a:noFill/>
          <a:ln w="28575">
            <a:solidFill>
              <a:schemeClr val="tx2"/>
            </a:solidFill>
            <a:round/>
            <a:headEnd/>
            <a:tailEnd type="stealth" w="med" len="med"/>
          </a:ln>
          <a:effectLst>
            <a:outerShdw blurRad="50800" dist="38100" dir="2700000" algn="tl" rotWithShape="0">
              <a:prstClr val="black">
                <a:alpha val="40000"/>
              </a:prstClr>
            </a:outerShdw>
          </a:effectLst>
        </p:spPr>
        <p:txBody>
          <a:bodyPr wrap="none" anchor="ctr"/>
          <a:lstStyle/>
          <a:p>
            <a:pPr algn="ctr"/>
            <a:endParaRPr lang="zh-CN" altLang="en-US" sz="1600" b="1">
              <a:solidFill>
                <a:schemeClr val="tx2"/>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90" name="AutoShape 1099"/>
          <p:cNvSpPr>
            <a:spLocks noChangeArrowheads="1"/>
          </p:cNvSpPr>
          <p:nvPr/>
        </p:nvSpPr>
        <p:spPr bwMode="ltGray">
          <a:xfrm>
            <a:off x="4499992" y="5517232"/>
            <a:ext cx="3096344" cy="381000"/>
          </a:xfrm>
          <a:prstGeom prst="flowChartTerminator">
            <a:avLst/>
          </a:prstGeom>
          <a:solidFill>
            <a:srgbClr val="FFCCFF"/>
          </a:solidFill>
          <a:ln w="28575">
            <a:noFill/>
            <a:miter lim="800000"/>
            <a:headEnd/>
            <a:tailEnd/>
          </a:ln>
          <a:effectLst>
            <a:outerShdw blurRad="50800" dist="38100" dir="2700000" algn="tl" rotWithShape="0">
              <a:prstClr val="black">
                <a:alpha val="40000"/>
              </a:prstClr>
            </a:outerShdw>
          </a:effectLst>
        </p:spPr>
        <p:txBody>
          <a:bodyPr wrap="none" anchor="ctr"/>
          <a:lstStyle/>
          <a:p>
            <a:r>
              <a:rPr lang="zh-CN" altLang="en-US" sz="2000" b="1" dirty="0">
                <a:solidFill>
                  <a:schemeClr val="tx2"/>
                </a:solidFill>
                <a:effectLst>
                  <a:outerShdw blurRad="38100" dist="38100" dir="2700000" algn="tl">
                    <a:srgbClr val="000000">
                      <a:alpha val="43137"/>
                    </a:srgbClr>
                  </a:outerShdw>
                </a:effectLst>
                <a:latin typeface="华文楷体" pitchFamily="2" charset="-122"/>
                <a:ea typeface="华文楷体" pitchFamily="2" charset="-122"/>
              </a:rPr>
              <a:t>减少库存，降低单位制造成本</a:t>
            </a: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fade">
                                      <p:cBhvr>
                                        <p:cTn id="12" dur="500"/>
                                        <p:tgtEl>
                                          <p:spTgt spid="8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fade">
                                      <p:cBhvr>
                                        <p:cTn id="21" dur="500"/>
                                        <p:tgtEl>
                                          <p:spTgt spid="101"/>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104"/>
                                        </p:tgtEl>
                                        <p:attrNameLst>
                                          <p:attrName>style.visibility</p:attrName>
                                        </p:attrNameLst>
                                      </p:cBhvr>
                                      <p:to>
                                        <p:strVal val="visible"/>
                                      </p:to>
                                    </p:set>
                                    <p:animEffect transition="in" filter="fade">
                                      <p:cBhvr>
                                        <p:cTn id="34" dur="500"/>
                                        <p:tgtEl>
                                          <p:spTgt spid="10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par>
                          <p:cTn id="40" fill="hold">
                            <p:stCondLst>
                              <p:cond delay="500"/>
                            </p:stCondLst>
                            <p:childTnLst>
                              <p:par>
                                <p:cTn id="41" presetID="10" presetClass="entr" presetSubtype="0" fill="hold" nodeType="after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500"/>
                                        <p:tgtEl>
                                          <p:spTgt spid="95"/>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500"/>
                                        <p:tgtEl>
                                          <p:spTgt spid="27"/>
                                        </p:tgtEl>
                                      </p:cBhvr>
                                    </p:animEffect>
                                  </p:childTnLst>
                                </p:cTn>
                              </p:par>
                            </p:childTnLst>
                          </p:cTn>
                        </p:par>
                        <p:par>
                          <p:cTn id="66" fill="hold">
                            <p:stCondLst>
                              <p:cond delay="500"/>
                            </p:stCondLst>
                            <p:childTnLst>
                              <p:par>
                                <p:cTn id="67" presetID="10" presetClass="entr" presetSubtype="0"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childTnLst>
                          </p:cTn>
                        </p:par>
                        <p:par>
                          <p:cTn id="70" fill="hold">
                            <p:stCondLst>
                              <p:cond delay="1000"/>
                            </p:stCondLst>
                            <p:childTnLst>
                              <p:par>
                                <p:cTn id="71" presetID="10" presetClass="entr" presetSubtype="0"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500"/>
                                        <p:tgtEl>
                                          <p:spTgt spid="30"/>
                                        </p:tgtEl>
                                      </p:cBhvr>
                                    </p:animEffect>
                                  </p:childTnLst>
                                </p:cTn>
                              </p:par>
                            </p:childTnLst>
                          </p:cTn>
                        </p:par>
                        <p:par>
                          <p:cTn id="79" fill="hold">
                            <p:stCondLst>
                              <p:cond delay="500"/>
                            </p:stCondLst>
                            <p:childTnLst>
                              <p:par>
                                <p:cTn id="80" presetID="10" presetClass="entr" presetSubtype="0"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500"/>
                                        <p:tgtEl>
                                          <p:spTgt spid="32"/>
                                        </p:tgtEl>
                                      </p:cBhvr>
                                    </p:animEffect>
                                  </p:childTnLst>
                                </p:cTn>
                              </p:par>
                            </p:childTnLst>
                          </p:cTn>
                        </p:par>
                        <p:par>
                          <p:cTn id="83" fill="hold">
                            <p:stCondLst>
                              <p:cond delay="1000"/>
                            </p:stCondLst>
                            <p:childTnLst>
                              <p:par>
                                <p:cTn id="84" presetID="10" presetClass="entr" presetSubtype="0" fill="hold" grpId="0" nodeType="after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fade">
                                      <p:cBhvr>
                                        <p:cTn id="86" dur="500"/>
                                        <p:tgtEl>
                                          <p:spTgt spid="33"/>
                                        </p:tgtEl>
                                      </p:cBhvr>
                                    </p:animEffect>
                                  </p:childTnLst>
                                </p:cTn>
                              </p:par>
                            </p:childTnLst>
                          </p:cTn>
                        </p:par>
                        <p:par>
                          <p:cTn id="87" fill="hold">
                            <p:stCondLst>
                              <p:cond delay="1500"/>
                            </p:stCondLst>
                            <p:childTnLst>
                              <p:par>
                                <p:cTn id="88" presetID="10" presetClass="entr" presetSubtype="0" fill="hold" grpId="0" nodeType="afterEffect">
                                  <p:stCondLst>
                                    <p:cond delay="0"/>
                                  </p:stCondLst>
                                  <p:childTnLst>
                                    <p:set>
                                      <p:cBhvr>
                                        <p:cTn id="89" dur="1" fill="hold">
                                          <p:stCondLst>
                                            <p:cond delay="0"/>
                                          </p:stCondLst>
                                        </p:cTn>
                                        <p:tgtEl>
                                          <p:spTgt spid="37"/>
                                        </p:tgtEl>
                                        <p:attrNameLst>
                                          <p:attrName>style.visibility</p:attrName>
                                        </p:attrNameLst>
                                      </p:cBhvr>
                                      <p:to>
                                        <p:strVal val="visible"/>
                                      </p:to>
                                    </p:set>
                                    <p:animEffect transition="in" filter="fade">
                                      <p:cBhvr>
                                        <p:cTn id="90" dur="500"/>
                                        <p:tgtEl>
                                          <p:spTgt spid="37"/>
                                        </p:tgtEl>
                                      </p:cBhvr>
                                    </p:animEffect>
                                  </p:childTnLst>
                                </p:cTn>
                              </p:par>
                            </p:childTnLst>
                          </p:cTn>
                        </p:par>
                        <p:par>
                          <p:cTn id="91" fill="hold">
                            <p:stCondLst>
                              <p:cond delay="2000"/>
                            </p:stCondLst>
                            <p:childTnLst>
                              <p:par>
                                <p:cTn id="92" presetID="10" presetClass="entr" presetSubtype="0" fill="hold" grpId="0" nodeType="after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fade">
                                      <p:cBhvr>
                                        <p:cTn id="94" dur="500"/>
                                        <p:tgtEl>
                                          <p:spTgt spid="71"/>
                                        </p:tgtEl>
                                      </p:cBhvr>
                                    </p:animEffect>
                                  </p:childTnLst>
                                </p:cTn>
                              </p:par>
                            </p:childTnLst>
                          </p:cTn>
                        </p:par>
                        <p:par>
                          <p:cTn id="95" fill="hold">
                            <p:stCondLst>
                              <p:cond delay="2500"/>
                            </p:stCondLst>
                            <p:childTnLst>
                              <p:par>
                                <p:cTn id="96" presetID="10" presetClass="entr" presetSubtype="0" fill="hold" grpId="0" nodeType="afterEffect">
                                  <p:stCondLst>
                                    <p:cond delay="0"/>
                                  </p:stCondLst>
                                  <p:childTnLst>
                                    <p:set>
                                      <p:cBhvr>
                                        <p:cTn id="97" dur="1" fill="hold">
                                          <p:stCondLst>
                                            <p:cond delay="0"/>
                                          </p:stCondLst>
                                        </p:cTn>
                                        <p:tgtEl>
                                          <p:spTgt spid="75"/>
                                        </p:tgtEl>
                                        <p:attrNameLst>
                                          <p:attrName>style.visibility</p:attrName>
                                        </p:attrNameLst>
                                      </p:cBhvr>
                                      <p:to>
                                        <p:strVal val="visible"/>
                                      </p:to>
                                    </p:set>
                                    <p:animEffect transition="in" filter="fade">
                                      <p:cBhvr>
                                        <p:cTn id="98" dur="500"/>
                                        <p:tgtEl>
                                          <p:spTgt spid="75"/>
                                        </p:tgtEl>
                                      </p:cBhvr>
                                    </p:animEffect>
                                  </p:childTnLst>
                                </p:cTn>
                              </p:par>
                            </p:childTnLst>
                          </p:cTn>
                        </p:par>
                        <p:par>
                          <p:cTn id="99" fill="hold">
                            <p:stCondLst>
                              <p:cond delay="3000"/>
                            </p:stCondLst>
                            <p:childTnLst>
                              <p:par>
                                <p:cTn id="100" presetID="10" presetClass="entr" presetSubtype="0" fill="hold" grpId="0" nodeType="after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fade">
                                      <p:cBhvr>
                                        <p:cTn id="102" dur="500"/>
                                        <p:tgtEl>
                                          <p:spTgt spid="40"/>
                                        </p:tgtEl>
                                      </p:cBhvr>
                                    </p:animEffect>
                                  </p:childTnLst>
                                </p:cTn>
                              </p:par>
                            </p:childTnLst>
                          </p:cTn>
                        </p:par>
                        <p:par>
                          <p:cTn id="103" fill="hold">
                            <p:stCondLst>
                              <p:cond delay="3500"/>
                            </p:stCondLst>
                            <p:childTnLst>
                              <p:par>
                                <p:cTn id="104" presetID="10" presetClass="entr" presetSubtype="0" fill="hold" grpId="0" nodeType="after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fade">
                                      <p:cBhvr>
                                        <p:cTn id="106" dur="500"/>
                                        <p:tgtEl>
                                          <p:spTgt spid="41"/>
                                        </p:tgtEl>
                                      </p:cBhvr>
                                    </p:animEffect>
                                  </p:childTnLst>
                                </p:cTn>
                              </p:par>
                            </p:childTnLst>
                          </p:cTn>
                        </p:par>
                        <p:par>
                          <p:cTn id="107" fill="hold">
                            <p:stCondLst>
                              <p:cond delay="4000"/>
                            </p:stCondLst>
                            <p:childTnLst>
                              <p:par>
                                <p:cTn id="108" presetID="10" presetClass="entr" presetSubtype="0" fill="hold" grpId="0" nodeType="afterEffect">
                                  <p:stCondLst>
                                    <p:cond delay="0"/>
                                  </p:stCondLst>
                                  <p:childTnLst>
                                    <p:set>
                                      <p:cBhvr>
                                        <p:cTn id="109" dur="1" fill="hold">
                                          <p:stCondLst>
                                            <p:cond delay="0"/>
                                          </p:stCondLst>
                                        </p:cTn>
                                        <p:tgtEl>
                                          <p:spTgt spid="52"/>
                                        </p:tgtEl>
                                        <p:attrNameLst>
                                          <p:attrName>style.visibility</p:attrName>
                                        </p:attrNameLst>
                                      </p:cBhvr>
                                      <p:to>
                                        <p:strVal val="visible"/>
                                      </p:to>
                                    </p:set>
                                    <p:animEffect transition="in" filter="fade">
                                      <p:cBhvr>
                                        <p:cTn id="110" dur="500"/>
                                        <p:tgtEl>
                                          <p:spTgt spid="52"/>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59"/>
                                        </p:tgtEl>
                                        <p:attrNameLst>
                                          <p:attrName>style.visibility</p:attrName>
                                        </p:attrNameLst>
                                      </p:cBhvr>
                                      <p:to>
                                        <p:strVal val="visible"/>
                                      </p:to>
                                    </p:set>
                                    <p:animEffect transition="in" filter="fade">
                                      <p:cBhvr>
                                        <p:cTn id="115" dur="500"/>
                                        <p:tgtEl>
                                          <p:spTgt spid="59"/>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43"/>
                                        </p:tgtEl>
                                        <p:attrNameLst>
                                          <p:attrName>style.visibility</p:attrName>
                                        </p:attrNameLst>
                                      </p:cBhvr>
                                      <p:to>
                                        <p:strVal val="visible"/>
                                      </p:to>
                                    </p:set>
                                    <p:animEffect transition="in" filter="fade">
                                      <p:cBhvr>
                                        <p:cTn id="120" dur="500"/>
                                        <p:tgtEl>
                                          <p:spTgt spid="43"/>
                                        </p:tgtEl>
                                      </p:cBhvr>
                                    </p:animEffect>
                                  </p:childTnLst>
                                </p:cTn>
                              </p:par>
                            </p:childTnLst>
                          </p:cTn>
                        </p:par>
                        <p:par>
                          <p:cTn id="121" fill="hold">
                            <p:stCondLst>
                              <p:cond delay="500"/>
                            </p:stCondLst>
                            <p:childTnLst>
                              <p:par>
                                <p:cTn id="122" presetID="10" presetClass="entr" presetSubtype="0" fill="hold" grpId="0" nodeType="afterEffect">
                                  <p:stCondLst>
                                    <p:cond delay="0"/>
                                  </p:stCondLst>
                                  <p:childTnLst>
                                    <p:set>
                                      <p:cBhvr>
                                        <p:cTn id="123" dur="1" fill="hold">
                                          <p:stCondLst>
                                            <p:cond delay="0"/>
                                          </p:stCondLst>
                                        </p:cTn>
                                        <p:tgtEl>
                                          <p:spTgt spid="44"/>
                                        </p:tgtEl>
                                        <p:attrNameLst>
                                          <p:attrName>style.visibility</p:attrName>
                                        </p:attrNameLst>
                                      </p:cBhvr>
                                      <p:to>
                                        <p:strVal val="visible"/>
                                      </p:to>
                                    </p:set>
                                    <p:animEffect transition="in" filter="fade">
                                      <p:cBhvr>
                                        <p:cTn id="124" dur="500"/>
                                        <p:tgtEl>
                                          <p:spTgt spid="44"/>
                                        </p:tgtEl>
                                      </p:cBhvr>
                                    </p:animEffect>
                                  </p:childTnLst>
                                </p:cTn>
                              </p:par>
                            </p:childTnLst>
                          </p:cTn>
                        </p:par>
                        <p:par>
                          <p:cTn id="125" fill="hold">
                            <p:stCondLst>
                              <p:cond delay="1000"/>
                            </p:stCondLst>
                            <p:childTnLst>
                              <p:par>
                                <p:cTn id="126" presetID="10" presetClass="entr" presetSubtype="0" fill="hold" grpId="0" nodeType="afterEffect">
                                  <p:stCondLst>
                                    <p:cond delay="0"/>
                                  </p:stCondLst>
                                  <p:childTnLst>
                                    <p:set>
                                      <p:cBhvr>
                                        <p:cTn id="127" dur="1" fill="hold">
                                          <p:stCondLst>
                                            <p:cond delay="0"/>
                                          </p:stCondLst>
                                        </p:cTn>
                                        <p:tgtEl>
                                          <p:spTgt spid="45"/>
                                        </p:tgtEl>
                                        <p:attrNameLst>
                                          <p:attrName>style.visibility</p:attrName>
                                        </p:attrNameLst>
                                      </p:cBhvr>
                                      <p:to>
                                        <p:strVal val="visible"/>
                                      </p:to>
                                    </p:set>
                                    <p:animEffect transition="in" filter="fade">
                                      <p:cBhvr>
                                        <p:cTn id="128" dur="500"/>
                                        <p:tgtEl>
                                          <p:spTgt spid="45"/>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63"/>
                                        </p:tgtEl>
                                        <p:attrNameLst>
                                          <p:attrName>style.visibility</p:attrName>
                                        </p:attrNameLst>
                                      </p:cBhvr>
                                      <p:to>
                                        <p:strVal val="visible"/>
                                      </p:to>
                                    </p:set>
                                    <p:animEffect transition="in" filter="fade">
                                      <p:cBhvr>
                                        <p:cTn id="133" dur="500"/>
                                        <p:tgtEl>
                                          <p:spTgt spid="63"/>
                                        </p:tgtEl>
                                      </p:cBhvr>
                                    </p:animEffect>
                                  </p:childTnLst>
                                </p:cTn>
                              </p:par>
                            </p:childTnLst>
                          </p:cTn>
                        </p:par>
                        <p:par>
                          <p:cTn id="134" fill="hold">
                            <p:stCondLst>
                              <p:cond delay="500"/>
                            </p:stCondLst>
                            <p:childTnLst>
                              <p:par>
                                <p:cTn id="135" presetID="10" presetClass="entr" presetSubtype="0" fill="hold" grpId="0" nodeType="afterEffect">
                                  <p:stCondLst>
                                    <p:cond delay="0"/>
                                  </p:stCondLst>
                                  <p:childTnLst>
                                    <p:set>
                                      <p:cBhvr>
                                        <p:cTn id="136" dur="1" fill="hold">
                                          <p:stCondLst>
                                            <p:cond delay="0"/>
                                          </p:stCondLst>
                                        </p:cTn>
                                        <p:tgtEl>
                                          <p:spTgt spid="62"/>
                                        </p:tgtEl>
                                        <p:attrNameLst>
                                          <p:attrName>style.visibility</p:attrName>
                                        </p:attrNameLst>
                                      </p:cBhvr>
                                      <p:to>
                                        <p:strVal val="visible"/>
                                      </p:to>
                                    </p:set>
                                    <p:animEffect transition="in" filter="fade">
                                      <p:cBhvr>
                                        <p:cTn id="137" dur="500"/>
                                        <p:tgtEl>
                                          <p:spTgt spid="62"/>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grpId="0" nodeType="clickEffect">
                                  <p:stCondLst>
                                    <p:cond delay="0"/>
                                  </p:stCondLst>
                                  <p:childTnLst>
                                    <p:set>
                                      <p:cBhvr>
                                        <p:cTn id="141" dur="1" fill="hold">
                                          <p:stCondLst>
                                            <p:cond delay="0"/>
                                          </p:stCondLst>
                                        </p:cTn>
                                        <p:tgtEl>
                                          <p:spTgt spid="68"/>
                                        </p:tgtEl>
                                        <p:attrNameLst>
                                          <p:attrName>style.visibility</p:attrName>
                                        </p:attrNameLst>
                                      </p:cBhvr>
                                      <p:to>
                                        <p:strVal val="visible"/>
                                      </p:to>
                                    </p:set>
                                    <p:animEffect transition="in" filter="fade">
                                      <p:cBhvr>
                                        <p:cTn id="142" dur="500"/>
                                        <p:tgtEl>
                                          <p:spTgt spid="68"/>
                                        </p:tgtEl>
                                      </p:cBhvr>
                                    </p:animEffect>
                                  </p:childTnLst>
                                </p:cTn>
                              </p:par>
                            </p:childTnLst>
                          </p:cTn>
                        </p:par>
                        <p:par>
                          <p:cTn id="143" fill="hold">
                            <p:stCondLst>
                              <p:cond delay="500"/>
                            </p:stCondLst>
                            <p:childTnLst>
                              <p:par>
                                <p:cTn id="144" presetID="10" presetClass="entr" presetSubtype="0" fill="hold" nodeType="afterEffect">
                                  <p:stCondLst>
                                    <p:cond delay="0"/>
                                  </p:stCondLst>
                                  <p:childTnLst>
                                    <p:set>
                                      <p:cBhvr>
                                        <p:cTn id="145" dur="1" fill="hold">
                                          <p:stCondLst>
                                            <p:cond delay="0"/>
                                          </p:stCondLst>
                                        </p:cTn>
                                        <p:tgtEl>
                                          <p:spTgt spid="85"/>
                                        </p:tgtEl>
                                        <p:attrNameLst>
                                          <p:attrName>style.visibility</p:attrName>
                                        </p:attrNameLst>
                                      </p:cBhvr>
                                      <p:to>
                                        <p:strVal val="visible"/>
                                      </p:to>
                                    </p:set>
                                    <p:animEffect transition="in" filter="fade">
                                      <p:cBhvr>
                                        <p:cTn id="146" dur="500"/>
                                        <p:tgtEl>
                                          <p:spTgt spid="85"/>
                                        </p:tgtEl>
                                      </p:cBhvr>
                                    </p:animEffect>
                                  </p:childTnLst>
                                </p:cTn>
                              </p:par>
                            </p:childTnLst>
                          </p:cTn>
                        </p:par>
                      </p:childTnLst>
                    </p:cTn>
                  </p:par>
                  <p:par>
                    <p:cTn id="147" fill="hold">
                      <p:stCondLst>
                        <p:cond delay="indefinite"/>
                      </p:stCondLst>
                      <p:childTnLst>
                        <p:par>
                          <p:cTn id="148" fill="hold">
                            <p:stCondLst>
                              <p:cond delay="0"/>
                            </p:stCondLst>
                            <p:childTnLst>
                              <p:par>
                                <p:cTn id="149" presetID="10" presetClass="entr" presetSubtype="0" fill="hold" grpId="0" nodeType="click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fade">
                                      <p:cBhvr>
                                        <p:cTn id="151" dur="500"/>
                                        <p:tgtEl>
                                          <p:spTgt spid="82"/>
                                        </p:tgtEl>
                                      </p:cBhvr>
                                    </p:animEffect>
                                  </p:childTnLst>
                                </p:cTn>
                              </p:par>
                            </p:childTnLst>
                          </p:cTn>
                        </p:par>
                        <p:par>
                          <p:cTn id="152" fill="hold">
                            <p:stCondLst>
                              <p:cond delay="500"/>
                            </p:stCondLst>
                            <p:childTnLst>
                              <p:par>
                                <p:cTn id="153" presetID="10" presetClass="entr" presetSubtype="0" fill="hold" grpId="0" nodeType="afterEffect">
                                  <p:stCondLst>
                                    <p:cond delay="0"/>
                                  </p:stCondLst>
                                  <p:childTnLst>
                                    <p:set>
                                      <p:cBhvr>
                                        <p:cTn id="154" dur="1" fill="hold">
                                          <p:stCondLst>
                                            <p:cond delay="0"/>
                                          </p:stCondLst>
                                        </p:cTn>
                                        <p:tgtEl>
                                          <p:spTgt spid="81"/>
                                        </p:tgtEl>
                                        <p:attrNameLst>
                                          <p:attrName>style.visibility</p:attrName>
                                        </p:attrNameLst>
                                      </p:cBhvr>
                                      <p:to>
                                        <p:strVal val="visible"/>
                                      </p:to>
                                    </p:set>
                                    <p:animEffect transition="in" filter="fade">
                                      <p:cBhvr>
                                        <p:cTn id="155" dur="500"/>
                                        <p:tgtEl>
                                          <p:spTgt spid="81"/>
                                        </p:tgtEl>
                                      </p:cBhvr>
                                    </p:animEffect>
                                  </p:childTnLst>
                                </p:cTn>
                              </p:par>
                            </p:childTnLst>
                          </p:cTn>
                        </p:par>
                        <p:par>
                          <p:cTn id="156" fill="hold">
                            <p:stCondLst>
                              <p:cond delay="1000"/>
                            </p:stCondLst>
                            <p:childTnLst>
                              <p:par>
                                <p:cTn id="157" presetID="10" presetClass="entr" presetSubtype="0" fill="hold" grpId="0" nodeType="afterEffect">
                                  <p:stCondLst>
                                    <p:cond delay="0"/>
                                  </p:stCondLst>
                                  <p:childTnLst>
                                    <p:set>
                                      <p:cBhvr>
                                        <p:cTn id="158" dur="1" fill="hold">
                                          <p:stCondLst>
                                            <p:cond delay="0"/>
                                          </p:stCondLst>
                                        </p:cTn>
                                        <p:tgtEl>
                                          <p:spTgt spid="83"/>
                                        </p:tgtEl>
                                        <p:attrNameLst>
                                          <p:attrName>style.visibility</p:attrName>
                                        </p:attrNameLst>
                                      </p:cBhvr>
                                      <p:to>
                                        <p:strVal val="visible"/>
                                      </p:to>
                                    </p:set>
                                    <p:animEffect transition="in" filter="fade">
                                      <p:cBhvr>
                                        <p:cTn id="159" dur="500"/>
                                        <p:tgtEl>
                                          <p:spTgt spid="83"/>
                                        </p:tgtEl>
                                      </p:cBhvr>
                                    </p:animEffect>
                                  </p:childTnLst>
                                </p:cTn>
                              </p:par>
                            </p:childTnLst>
                          </p:cTn>
                        </p:par>
                      </p:childTnLst>
                    </p:cTn>
                  </p:par>
                  <p:par>
                    <p:cTn id="160" fill="hold">
                      <p:stCondLst>
                        <p:cond delay="indefinite"/>
                      </p:stCondLst>
                      <p:childTnLst>
                        <p:par>
                          <p:cTn id="161" fill="hold">
                            <p:stCondLst>
                              <p:cond delay="0"/>
                            </p:stCondLst>
                            <p:childTnLst>
                              <p:par>
                                <p:cTn id="162" presetID="10" presetClass="entr" presetSubtype="0" fill="hold" grpId="0" nodeType="clickEffect">
                                  <p:stCondLst>
                                    <p:cond delay="0"/>
                                  </p:stCondLst>
                                  <p:childTnLst>
                                    <p:set>
                                      <p:cBhvr>
                                        <p:cTn id="163" dur="1" fill="hold">
                                          <p:stCondLst>
                                            <p:cond delay="0"/>
                                          </p:stCondLst>
                                        </p:cTn>
                                        <p:tgtEl>
                                          <p:spTgt spid="80"/>
                                        </p:tgtEl>
                                        <p:attrNameLst>
                                          <p:attrName>style.visibility</p:attrName>
                                        </p:attrNameLst>
                                      </p:cBhvr>
                                      <p:to>
                                        <p:strVal val="visible"/>
                                      </p:to>
                                    </p:set>
                                    <p:animEffect transition="in" filter="fade">
                                      <p:cBhvr>
                                        <p:cTn id="164" dur="500"/>
                                        <p:tgtEl>
                                          <p:spTgt spid="80"/>
                                        </p:tgtEl>
                                      </p:cBhvr>
                                    </p:animEffect>
                                  </p:childTnLst>
                                </p:cTn>
                              </p:par>
                            </p:childTnLst>
                          </p:cTn>
                        </p:par>
                        <p:par>
                          <p:cTn id="165" fill="hold">
                            <p:stCondLst>
                              <p:cond delay="500"/>
                            </p:stCondLst>
                            <p:childTnLst>
                              <p:par>
                                <p:cTn id="166" presetID="10" presetClass="entr" presetSubtype="0" fill="hold" grpId="0" nodeType="afterEffect">
                                  <p:stCondLst>
                                    <p:cond delay="0"/>
                                  </p:stCondLst>
                                  <p:childTnLst>
                                    <p:set>
                                      <p:cBhvr>
                                        <p:cTn id="167" dur="1" fill="hold">
                                          <p:stCondLst>
                                            <p:cond delay="0"/>
                                          </p:stCondLst>
                                        </p:cTn>
                                        <p:tgtEl>
                                          <p:spTgt spid="79"/>
                                        </p:tgtEl>
                                        <p:attrNameLst>
                                          <p:attrName>style.visibility</p:attrName>
                                        </p:attrNameLst>
                                      </p:cBhvr>
                                      <p:to>
                                        <p:strVal val="visible"/>
                                      </p:to>
                                    </p:set>
                                    <p:animEffect transition="in" filter="fade">
                                      <p:cBhvr>
                                        <p:cTn id="168" dur="500"/>
                                        <p:tgtEl>
                                          <p:spTgt spid="79"/>
                                        </p:tgtEl>
                                      </p:cBhvr>
                                    </p:animEffect>
                                  </p:childTnLst>
                                </p:cTn>
                              </p:par>
                            </p:childTnLst>
                          </p:cTn>
                        </p:par>
                        <p:par>
                          <p:cTn id="169" fill="hold">
                            <p:stCondLst>
                              <p:cond delay="1000"/>
                            </p:stCondLst>
                            <p:childTnLst>
                              <p:par>
                                <p:cTn id="170" presetID="10" presetClass="entr" presetSubtype="0" fill="hold" grpId="0" nodeType="afterEffect">
                                  <p:stCondLst>
                                    <p:cond delay="0"/>
                                  </p:stCondLst>
                                  <p:childTnLst>
                                    <p:set>
                                      <p:cBhvr>
                                        <p:cTn id="171" dur="1" fill="hold">
                                          <p:stCondLst>
                                            <p:cond delay="0"/>
                                          </p:stCondLst>
                                        </p:cTn>
                                        <p:tgtEl>
                                          <p:spTgt spid="60"/>
                                        </p:tgtEl>
                                        <p:attrNameLst>
                                          <p:attrName>style.visibility</p:attrName>
                                        </p:attrNameLst>
                                      </p:cBhvr>
                                      <p:to>
                                        <p:strVal val="visible"/>
                                      </p:to>
                                    </p:set>
                                    <p:animEffect transition="in" filter="fade">
                                      <p:cBhvr>
                                        <p:cTn id="172" dur="500"/>
                                        <p:tgtEl>
                                          <p:spTgt spid="60"/>
                                        </p:tgtEl>
                                      </p:cBhvr>
                                    </p:animEffect>
                                  </p:childTnLst>
                                </p:cTn>
                              </p:par>
                            </p:childTnLst>
                          </p:cTn>
                        </p:par>
                      </p:childTnLst>
                    </p:cTn>
                  </p:par>
                  <p:par>
                    <p:cTn id="173" fill="hold">
                      <p:stCondLst>
                        <p:cond delay="indefinite"/>
                      </p:stCondLst>
                      <p:childTnLst>
                        <p:par>
                          <p:cTn id="174" fill="hold">
                            <p:stCondLst>
                              <p:cond delay="0"/>
                            </p:stCondLst>
                            <p:childTnLst>
                              <p:par>
                                <p:cTn id="175" presetID="10" presetClass="entr" presetSubtype="0" fill="hold" grpId="0" nodeType="clickEffect">
                                  <p:stCondLst>
                                    <p:cond delay="0"/>
                                  </p:stCondLst>
                                  <p:childTnLst>
                                    <p:set>
                                      <p:cBhvr>
                                        <p:cTn id="176" dur="1" fill="hold">
                                          <p:stCondLst>
                                            <p:cond delay="0"/>
                                          </p:stCondLst>
                                        </p:cTn>
                                        <p:tgtEl>
                                          <p:spTgt spid="67"/>
                                        </p:tgtEl>
                                        <p:attrNameLst>
                                          <p:attrName>style.visibility</p:attrName>
                                        </p:attrNameLst>
                                      </p:cBhvr>
                                      <p:to>
                                        <p:strVal val="visible"/>
                                      </p:to>
                                    </p:set>
                                    <p:animEffect transition="in" filter="fade">
                                      <p:cBhvr>
                                        <p:cTn id="177" dur="500"/>
                                        <p:tgtEl>
                                          <p:spTgt spid="67"/>
                                        </p:tgtEl>
                                      </p:cBhvr>
                                    </p:animEffect>
                                  </p:childTnLst>
                                </p:cTn>
                              </p:par>
                            </p:childTnLst>
                          </p:cTn>
                        </p:par>
                        <p:par>
                          <p:cTn id="178" fill="hold">
                            <p:stCondLst>
                              <p:cond delay="500"/>
                            </p:stCondLst>
                            <p:childTnLst>
                              <p:par>
                                <p:cTn id="179" presetID="10" presetClass="entr" presetSubtype="0" fill="hold" grpId="0" nodeType="afterEffect">
                                  <p:stCondLst>
                                    <p:cond delay="0"/>
                                  </p:stCondLst>
                                  <p:childTnLst>
                                    <p:set>
                                      <p:cBhvr>
                                        <p:cTn id="180" dur="1" fill="hold">
                                          <p:stCondLst>
                                            <p:cond delay="0"/>
                                          </p:stCondLst>
                                        </p:cTn>
                                        <p:tgtEl>
                                          <p:spTgt spid="77"/>
                                        </p:tgtEl>
                                        <p:attrNameLst>
                                          <p:attrName>style.visibility</p:attrName>
                                        </p:attrNameLst>
                                      </p:cBhvr>
                                      <p:to>
                                        <p:strVal val="visible"/>
                                      </p:to>
                                    </p:set>
                                    <p:animEffect transition="in" filter="fade">
                                      <p:cBhvr>
                                        <p:cTn id="181" dur="500"/>
                                        <p:tgtEl>
                                          <p:spTgt spid="77"/>
                                        </p:tgtEl>
                                      </p:cBhvr>
                                    </p:animEffect>
                                  </p:childTnLst>
                                </p:cTn>
                              </p:par>
                            </p:childTnLst>
                          </p:cTn>
                        </p:par>
                        <p:par>
                          <p:cTn id="182" fill="hold">
                            <p:stCondLst>
                              <p:cond delay="1000"/>
                            </p:stCondLst>
                            <p:childTnLst>
                              <p:par>
                                <p:cTn id="183" presetID="10" presetClass="entr" presetSubtype="0" fill="hold" grpId="0" nodeType="afterEffect">
                                  <p:stCondLst>
                                    <p:cond delay="0"/>
                                  </p:stCondLst>
                                  <p:childTnLst>
                                    <p:set>
                                      <p:cBhvr>
                                        <p:cTn id="184" dur="1" fill="hold">
                                          <p:stCondLst>
                                            <p:cond delay="0"/>
                                          </p:stCondLst>
                                        </p:cTn>
                                        <p:tgtEl>
                                          <p:spTgt spid="78"/>
                                        </p:tgtEl>
                                        <p:attrNameLst>
                                          <p:attrName>style.visibility</p:attrName>
                                        </p:attrNameLst>
                                      </p:cBhvr>
                                      <p:to>
                                        <p:strVal val="visible"/>
                                      </p:to>
                                    </p:set>
                                    <p:animEffect transition="in" filter="fade">
                                      <p:cBhvr>
                                        <p:cTn id="185" dur="500"/>
                                        <p:tgtEl>
                                          <p:spTgt spid="78"/>
                                        </p:tgtEl>
                                      </p:cBhvr>
                                    </p:animEffect>
                                  </p:childTnLst>
                                </p:cTn>
                              </p:par>
                            </p:childTnLst>
                          </p:cTn>
                        </p:par>
                        <p:par>
                          <p:cTn id="186" fill="hold">
                            <p:stCondLst>
                              <p:cond delay="1500"/>
                            </p:stCondLst>
                            <p:childTnLst>
                              <p:par>
                                <p:cTn id="187" presetID="10" presetClass="entr" presetSubtype="0" fill="hold" grpId="0" nodeType="afterEffect">
                                  <p:stCondLst>
                                    <p:cond delay="0"/>
                                  </p:stCondLst>
                                  <p:childTnLst>
                                    <p:set>
                                      <p:cBhvr>
                                        <p:cTn id="188" dur="1" fill="hold">
                                          <p:stCondLst>
                                            <p:cond delay="0"/>
                                          </p:stCondLst>
                                        </p:cTn>
                                        <p:tgtEl>
                                          <p:spTgt spid="84"/>
                                        </p:tgtEl>
                                        <p:attrNameLst>
                                          <p:attrName>style.visibility</p:attrName>
                                        </p:attrNameLst>
                                      </p:cBhvr>
                                      <p:to>
                                        <p:strVal val="visible"/>
                                      </p:to>
                                    </p:set>
                                    <p:animEffect transition="in" filter="fade">
                                      <p:cBhvr>
                                        <p:cTn id="189" dur="500"/>
                                        <p:tgtEl>
                                          <p:spTgt spid="84"/>
                                        </p:tgtEl>
                                      </p:cBhvr>
                                    </p:animEffect>
                                  </p:childTnLst>
                                </p:cTn>
                              </p:par>
                            </p:childTnLst>
                          </p:cTn>
                        </p:par>
                        <p:par>
                          <p:cTn id="190" fill="hold">
                            <p:stCondLst>
                              <p:cond delay="2000"/>
                            </p:stCondLst>
                            <p:childTnLst>
                              <p:par>
                                <p:cTn id="191" presetID="10" presetClass="entr" presetSubtype="0" fill="hold" grpId="0" nodeType="afterEffect">
                                  <p:stCondLst>
                                    <p:cond delay="0"/>
                                  </p:stCondLst>
                                  <p:childTnLst>
                                    <p:set>
                                      <p:cBhvr>
                                        <p:cTn id="192" dur="1" fill="hold">
                                          <p:stCondLst>
                                            <p:cond delay="0"/>
                                          </p:stCondLst>
                                        </p:cTn>
                                        <p:tgtEl>
                                          <p:spTgt spid="86"/>
                                        </p:tgtEl>
                                        <p:attrNameLst>
                                          <p:attrName>style.visibility</p:attrName>
                                        </p:attrNameLst>
                                      </p:cBhvr>
                                      <p:to>
                                        <p:strVal val="visible"/>
                                      </p:to>
                                    </p:set>
                                    <p:animEffect transition="in" filter="fade">
                                      <p:cBhvr>
                                        <p:cTn id="193" dur="500"/>
                                        <p:tgtEl>
                                          <p:spTgt spid="86"/>
                                        </p:tgtEl>
                                      </p:cBhvr>
                                    </p:animEffect>
                                  </p:childTnLst>
                                </p:cTn>
                              </p:par>
                            </p:childTnLst>
                          </p:cTn>
                        </p:par>
                        <p:par>
                          <p:cTn id="194" fill="hold">
                            <p:stCondLst>
                              <p:cond delay="2500"/>
                            </p:stCondLst>
                            <p:childTnLst>
                              <p:par>
                                <p:cTn id="195" presetID="10" presetClass="entr" presetSubtype="0" fill="hold" grpId="0" nodeType="afterEffect">
                                  <p:stCondLst>
                                    <p:cond delay="0"/>
                                  </p:stCondLst>
                                  <p:childTnLst>
                                    <p:set>
                                      <p:cBhvr>
                                        <p:cTn id="196" dur="1" fill="hold">
                                          <p:stCondLst>
                                            <p:cond delay="0"/>
                                          </p:stCondLst>
                                        </p:cTn>
                                        <p:tgtEl>
                                          <p:spTgt spid="88"/>
                                        </p:tgtEl>
                                        <p:attrNameLst>
                                          <p:attrName>style.visibility</p:attrName>
                                        </p:attrNameLst>
                                      </p:cBhvr>
                                      <p:to>
                                        <p:strVal val="visible"/>
                                      </p:to>
                                    </p:set>
                                    <p:animEffect transition="in" filter="fade">
                                      <p:cBhvr>
                                        <p:cTn id="197" dur="500"/>
                                        <p:tgtEl>
                                          <p:spTgt spid="88"/>
                                        </p:tgtEl>
                                      </p:cBhvr>
                                    </p:animEffect>
                                  </p:childTnLst>
                                </p:cTn>
                              </p:par>
                            </p:childTnLst>
                          </p:cTn>
                        </p:par>
                        <p:par>
                          <p:cTn id="198" fill="hold">
                            <p:stCondLst>
                              <p:cond delay="3000"/>
                            </p:stCondLst>
                            <p:childTnLst>
                              <p:par>
                                <p:cTn id="199" presetID="10" presetClass="entr" presetSubtype="0" fill="hold" grpId="0" nodeType="afterEffect">
                                  <p:stCondLst>
                                    <p:cond delay="0"/>
                                  </p:stCondLst>
                                  <p:childTnLst>
                                    <p:set>
                                      <p:cBhvr>
                                        <p:cTn id="200" dur="1" fill="hold">
                                          <p:stCondLst>
                                            <p:cond delay="0"/>
                                          </p:stCondLst>
                                        </p:cTn>
                                        <p:tgtEl>
                                          <p:spTgt spid="89"/>
                                        </p:tgtEl>
                                        <p:attrNameLst>
                                          <p:attrName>style.visibility</p:attrName>
                                        </p:attrNameLst>
                                      </p:cBhvr>
                                      <p:to>
                                        <p:strVal val="visible"/>
                                      </p:to>
                                    </p:set>
                                    <p:animEffect transition="in" filter="fade">
                                      <p:cBhvr>
                                        <p:cTn id="201" dur="500"/>
                                        <p:tgtEl>
                                          <p:spTgt spid="89"/>
                                        </p:tgtEl>
                                      </p:cBhvr>
                                    </p:animEffect>
                                  </p:childTnLst>
                                </p:cTn>
                              </p:par>
                            </p:childTnLst>
                          </p:cTn>
                        </p:par>
                        <p:par>
                          <p:cTn id="202" fill="hold">
                            <p:stCondLst>
                              <p:cond delay="3500"/>
                            </p:stCondLst>
                            <p:childTnLst>
                              <p:par>
                                <p:cTn id="203" presetID="10" presetClass="entr" presetSubtype="0" fill="hold" grpId="0" nodeType="afterEffect">
                                  <p:stCondLst>
                                    <p:cond delay="0"/>
                                  </p:stCondLst>
                                  <p:childTnLst>
                                    <p:set>
                                      <p:cBhvr>
                                        <p:cTn id="204" dur="1" fill="hold">
                                          <p:stCondLst>
                                            <p:cond delay="0"/>
                                          </p:stCondLst>
                                        </p:cTn>
                                        <p:tgtEl>
                                          <p:spTgt spid="90"/>
                                        </p:tgtEl>
                                        <p:attrNameLst>
                                          <p:attrName>style.visibility</p:attrName>
                                        </p:attrNameLst>
                                      </p:cBhvr>
                                      <p:to>
                                        <p:strVal val="visible"/>
                                      </p:to>
                                    </p:set>
                                    <p:animEffect transition="in" filter="fade">
                                      <p:cBhvr>
                                        <p:cTn id="205"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2" grpId="0"/>
      <p:bldP spid="16" grpId="0"/>
      <p:bldP spid="18" grpId="0" animBg="1"/>
      <p:bldP spid="19" grpId="0" animBg="1"/>
      <p:bldP spid="23" grpId="0"/>
      <p:bldP spid="24" grpId="0" animBg="1"/>
      <p:bldP spid="26" grpId="0" animBg="1"/>
      <p:bldP spid="27" grpId="0"/>
      <p:bldP spid="28" grpId="0" animBg="1"/>
      <p:bldP spid="30" grpId="0"/>
      <p:bldP spid="32" grpId="0" animBg="1"/>
      <p:bldP spid="33" grpId="0" animBg="1"/>
      <p:bldP spid="37" grpId="0" animBg="1"/>
      <p:bldP spid="40" grpId="0" animBg="1"/>
      <p:bldP spid="41" grpId="0" animBg="1"/>
      <p:bldP spid="43" grpId="0"/>
      <p:bldP spid="44" grpId="0" animBg="1"/>
      <p:bldP spid="45" grpId="0" animBg="1"/>
      <p:bldP spid="52" grpId="0" animBg="1"/>
      <p:bldP spid="59" grpId="0"/>
      <p:bldP spid="62" grpId="0" animBg="1"/>
      <p:bldP spid="63" grpId="0"/>
      <p:bldP spid="68" grpId="0"/>
      <p:bldP spid="71" grpId="0" animBg="1"/>
      <p:bldP spid="75" grpId="0" animBg="1"/>
      <p:bldP spid="81" grpId="0" animBg="1"/>
      <p:bldP spid="82" grpId="0"/>
      <p:bldP spid="83" grpId="0" animBg="1"/>
      <p:bldP spid="79" grpId="0" animBg="1"/>
      <p:bldP spid="80" grpId="0" animBg="1"/>
      <p:bldP spid="60" grpId="0" animBg="1"/>
      <p:bldP spid="67" grpId="0"/>
      <p:bldP spid="77" grpId="0" animBg="1"/>
      <p:bldP spid="78" grpId="0" animBg="1"/>
      <p:bldP spid="84" grpId="0" animBg="1"/>
      <p:bldP spid="86" grpId="0" animBg="1"/>
      <p:bldP spid="88" grpId="0" animBg="1"/>
      <p:bldP spid="89" grpId="0" animBg="1"/>
      <p:bldP spid="90" grpId="0" animBg="1"/>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华文楷体" pitchFamily="2" charset="-122"/>
                <a:ea typeface="华文楷体" pitchFamily="2" charset="-122"/>
              </a:rPr>
              <a:t>市场部查看</a:t>
            </a:r>
          </a:p>
        </p:txBody>
      </p:sp>
      <p:pic>
        <p:nvPicPr>
          <p:cNvPr id="58370" name="Picture 2"/>
          <p:cNvPicPr>
            <a:picLocks noChangeAspect="1" noChangeArrowheads="1"/>
          </p:cNvPicPr>
          <p:nvPr/>
        </p:nvPicPr>
        <p:blipFill>
          <a:blip r:embed="rId2" cstate="print"/>
          <a:srcRect/>
          <a:stretch>
            <a:fillRect/>
          </a:stretch>
        </p:blipFill>
        <p:spPr bwMode="auto">
          <a:xfrm>
            <a:off x="785786" y="1428736"/>
            <a:ext cx="7581900" cy="4643470"/>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dirty="0"/>
              <a:t>《</a:t>
            </a:r>
            <a:r>
              <a:rPr lang="zh-CN" altLang="en-US" dirty="0"/>
              <a:t>营销之道</a:t>
            </a:r>
            <a:r>
              <a:rPr lang="en-US" altLang="zh-CN" dirty="0"/>
              <a:t>》</a:t>
            </a:r>
            <a:r>
              <a:rPr lang="zh-CN" altLang="en-US" dirty="0"/>
              <a:t>涵盖的营销专业课程</a:t>
            </a:r>
          </a:p>
        </p:txBody>
      </p:sp>
      <p:sp>
        <p:nvSpPr>
          <p:cNvPr id="4" name="内容占位符 2"/>
          <p:cNvSpPr>
            <a:spLocks noGrp="1"/>
          </p:cNvSpPr>
          <p:nvPr>
            <p:ph idx="1"/>
          </p:nvPr>
        </p:nvSpPr>
        <p:spPr>
          <a:xfrm>
            <a:off x="500034" y="1571612"/>
            <a:ext cx="8229600" cy="4500594"/>
          </a:xfrm>
        </p:spPr>
        <p:txBody>
          <a:bodyPr/>
          <a:lstStyle/>
          <a:p>
            <a:pPr>
              <a:lnSpc>
                <a:spcPts val="3900"/>
              </a:lnSpc>
              <a:buFont typeface="Wingdings" pitchFamily="2" charset="2"/>
              <a:buChar char="l"/>
              <a:defRPr/>
            </a:pPr>
            <a:r>
              <a:rPr lang="en-US" altLang="zh-CN" sz="2800" dirty="0"/>
              <a:t> 《</a:t>
            </a:r>
            <a:r>
              <a:rPr lang="zh-CN" altLang="en-US" sz="2800" dirty="0"/>
              <a:t>营销之道</a:t>
            </a:r>
            <a:r>
              <a:rPr lang="en-US" altLang="zh-CN" sz="2800" dirty="0"/>
              <a:t>》</a:t>
            </a:r>
            <a:r>
              <a:rPr lang="zh-CN" altLang="en-US" sz="2800" dirty="0"/>
              <a:t>系统涵盖了以下学科的综合训练，特别适合作为营销专业的综合实战训练课程</a:t>
            </a:r>
            <a:endParaRPr lang="en-US" altLang="zh-CN" sz="2800" dirty="0"/>
          </a:p>
          <a:p>
            <a:pPr lvl="1">
              <a:lnSpc>
                <a:spcPts val="3900"/>
              </a:lnSpc>
              <a:buFont typeface="Wingdings" pitchFamily="2" charset="2"/>
              <a:buChar char="l"/>
              <a:defRPr/>
            </a:pPr>
            <a:r>
              <a:rPr lang="zh-CN" altLang="en-US" sz="2400" dirty="0">
                <a:latin typeface="楷体_GB2312" pitchFamily="49" charset="-122"/>
                <a:ea typeface="楷体_GB2312" pitchFamily="49" charset="-122"/>
              </a:rPr>
              <a:t>管理学原理、企业战略管理、市场营销学</a:t>
            </a:r>
            <a:endParaRPr lang="en-US" altLang="zh-CN" sz="2400" dirty="0">
              <a:latin typeface="楷体_GB2312" pitchFamily="49" charset="-122"/>
              <a:ea typeface="楷体_GB2312" pitchFamily="49" charset="-122"/>
            </a:endParaRPr>
          </a:p>
          <a:p>
            <a:pPr lvl="1">
              <a:lnSpc>
                <a:spcPts val="3900"/>
              </a:lnSpc>
              <a:buFont typeface="Wingdings" pitchFamily="2" charset="2"/>
              <a:buChar char="l"/>
              <a:defRPr/>
            </a:pPr>
            <a:r>
              <a:rPr lang="zh-CN" altLang="en-US" sz="2400" dirty="0">
                <a:latin typeface="楷体_GB2312" pitchFamily="49" charset="-122"/>
                <a:ea typeface="楷体_GB2312" pitchFamily="49" charset="-122"/>
              </a:rPr>
              <a:t>微观经济学、宏观经济学、运筹学、统计学</a:t>
            </a:r>
            <a:endParaRPr lang="en-US" altLang="zh-CN" sz="2400" dirty="0">
              <a:latin typeface="楷体_GB2312" pitchFamily="49" charset="-122"/>
              <a:ea typeface="楷体_GB2312" pitchFamily="49" charset="-122"/>
            </a:endParaRPr>
          </a:p>
          <a:p>
            <a:pPr lvl="1">
              <a:lnSpc>
                <a:spcPts val="3900"/>
              </a:lnSpc>
              <a:buFont typeface="Wingdings" pitchFamily="2" charset="2"/>
              <a:buChar char="l"/>
              <a:defRPr/>
            </a:pPr>
            <a:r>
              <a:rPr lang="zh-CN" altLang="en-US" sz="2400" dirty="0">
                <a:latin typeface="楷体_GB2312" pitchFamily="49" charset="-122"/>
                <a:ea typeface="楷体_GB2312" pitchFamily="49" charset="-122"/>
              </a:rPr>
              <a:t>财务管理、消费者行为学、国际市场营销学</a:t>
            </a:r>
            <a:endParaRPr lang="en-US" altLang="zh-CN" sz="2400" dirty="0">
              <a:latin typeface="楷体_GB2312" pitchFamily="49" charset="-122"/>
              <a:ea typeface="楷体_GB2312" pitchFamily="49" charset="-122"/>
            </a:endParaRPr>
          </a:p>
          <a:p>
            <a:pPr lvl="1">
              <a:lnSpc>
                <a:spcPts val="3900"/>
              </a:lnSpc>
              <a:buFont typeface="Wingdings" pitchFamily="2" charset="2"/>
              <a:buChar char="l"/>
              <a:defRPr/>
            </a:pPr>
            <a:r>
              <a:rPr lang="zh-CN" altLang="en-US" sz="2400" dirty="0">
                <a:latin typeface="楷体_GB2312" pitchFamily="49" charset="-122"/>
                <a:ea typeface="楷体_GB2312" pitchFamily="49" charset="-122"/>
              </a:rPr>
              <a:t>市场调查与预测、销售管理、品牌管理、推销与谈判技巧、市场营销策划、广告学、电子商务等等</a:t>
            </a:r>
          </a:p>
        </p:txBody>
      </p:sp>
    </p:spTree>
    <p:custDataLst>
      <p:tags r:id="rId1"/>
    </p:custDataLst>
  </p:cSld>
  <p:clrMapOvr>
    <a:masterClrMapping/>
  </p:clrMapOvr>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华文楷体" pitchFamily="2" charset="-122"/>
                <a:ea typeface="华文楷体" pitchFamily="2" charset="-122"/>
              </a:rPr>
              <a:t>市场报告分析及改进方向</a:t>
            </a:r>
          </a:p>
        </p:txBody>
      </p:sp>
      <p:graphicFrame>
        <p:nvGraphicFramePr>
          <p:cNvPr id="4" name="内容占位符 3"/>
          <p:cNvGraphicFramePr>
            <a:graphicFrameLocks noGrp="1"/>
          </p:cNvGraphicFramePr>
          <p:nvPr>
            <p:ph idx="1"/>
          </p:nvPr>
        </p:nvGraphicFramePr>
        <p:xfrm>
          <a:off x="539552" y="1268760"/>
          <a:ext cx="8401050" cy="4879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85786" y="2714620"/>
            <a:ext cx="7772400" cy="1975104"/>
          </a:xfrm>
        </p:spPr>
        <p:txBody>
          <a:bodyPr/>
          <a:lstStyle/>
          <a:p>
            <a:pPr algn="ctr" fontAlgn="auto">
              <a:spcAft>
                <a:spcPts val="0"/>
              </a:spcAft>
              <a:defRPr/>
            </a:pPr>
            <a:r>
              <a:rPr lang="en-US" altLang="zh-CN" sz="4800" dirty="0">
                <a:solidFill>
                  <a:srgbClr val="FFC000"/>
                </a:solidFill>
                <a:latin typeface="Arial" pitchFamily="34" charset="0"/>
                <a:cs typeface="Arial" pitchFamily="34" charset="0"/>
              </a:rPr>
              <a:t>Q&amp;A</a:t>
            </a:r>
            <a:endParaRPr lang="zh-CN" altLang="en-US" sz="4800" dirty="0">
              <a:solidFill>
                <a:srgbClr val="FFC000"/>
              </a:solidFill>
              <a:latin typeface="Arial" pitchFamily="34" charset="0"/>
              <a:cs typeface="Arial" pitchFamily="34" charset="0"/>
            </a:endParaRP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zh-CN" altLang="en-US" dirty="0"/>
              <a:t>实验室建设方案</a:t>
            </a:r>
          </a:p>
        </p:txBody>
      </p:sp>
      <p:sp>
        <p:nvSpPr>
          <p:cNvPr id="3" name="内容占位符 2"/>
          <p:cNvSpPr>
            <a:spLocks noGrp="1"/>
          </p:cNvSpPr>
          <p:nvPr>
            <p:ph idx="1"/>
          </p:nvPr>
        </p:nvSpPr>
        <p:spPr>
          <a:xfrm>
            <a:off x="857224" y="1714488"/>
            <a:ext cx="7572428" cy="3786214"/>
          </a:xfrm>
        </p:spPr>
        <p:txBody>
          <a:bodyPr/>
          <a:lstStyle/>
          <a:p>
            <a:pPr eaLnBrk="1" hangingPunct="1">
              <a:lnSpc>
                <a:spcPts val="3700"/>
              </a:lnSpc>
              <a:buFont typeface="Wingdings" pitchFamily="2" charset="2"/>
              <a:buChar char="l"/>
              <a:defRPr/>
            </a:pPr>
            <a:r>
              <a:rPr lang="zh-CN" altLang="en-US" sz="2800" dirty="0"/>
              <a:t>教室内以小组排列，每小组</a:t>
            </a:r>
            <a:r>
              <a:rPr lang="en-US" altLang="zh-CN" sz="2800" dirty="0"/>
              <a:t>4</a:t>
            </a:r>
            <a:r>
              <a:rPr lang="zh-CN" altLang="en-US" sz="2800" dirty="0"/>
              <a:t>－</a:t>
            </a:r>
            <a:r>
              <a:rPr lang="en-US" altLang="zh-CN" sz="2800" dirty="0"/>
              <a:t>6</a:t>
            </a:r>
            <a:r>
              <a:rPr lang="zh-CN" altLang="en-US" sz="2800" dirty="0"/>
              <a:t>人，组数不限，</a:t>
            </a:r>
            <a:r>
              <a:rPr lang="en-US" altLang="zh-CN" sz="2800" dirty="0"/>
              <a:t>6</a:t>
            </a:r>
            <a:r>
              <a:rPr lang="zh-CN" altLang="en-US" sz="2800" dirty="0"/>
              <a:t>－</a:t>
            </a:r>
            <a:r>
              <a:rPr lang="en-US" altLang="zh-CN" sz="2800" dirty="0"/>
              <a:t>8</a:t>
            </a:r>
            <a:r>
              <a:rPr lang="zh-CN" altLang="en-US" sz="2800" dirty="0"/>
              <a:t>组为佳</a:t>
            </a:r>
          </a:p>
          <a:p>
            <a:pPr eaLnBrk="1" hangingPunct="1">
              <a:lnSpc>
                <a:spcPts val="3700"/>
              </a:lnSpc>
              <a:buFont typeface="Wingdings" pitchFamily="2" charset="2"/>
              <a:buChar char="l"/>
              <a:defRPr/>
            </a:pPr>
            <a:r>
              <a:rPr lang="zh-CN" altLang="en-US" sz="2800" dirty="0"/>
              <a:t>服务器</a:t>
            </a:r>
            <a:r>
              <a:rPr lang="en-US" altLang="zh-CN" sz="2800" dirty="0"/>
              <a:t>1</a:t>
            </a:r>
            <a:r>
              <a:rPr lang="zh-CN" altLang="en-US" sz="2800" dirty="0"/>
              <a:t>台，安装数据库及系统服务程序</a:t>
            </a:r>
            <a:endParaRPr lang="en-US" altLang="zh-CN" sz="2800" dirty="0"/>
          </a:p>
          <a:p>
            <a:pPr eaLnBrk="1" hangingPunct="1">
              <a:lnSpc>
                <a:spcPts val="3700"/>
              </a:lnSpc>
              <a:buFont typeface="Wingdings" pitchFamily="2" charset="2"/>
              <a:buChar char="l"/>
              <a:defRPr/>
            </a:pPr>
            <a:r>
              <a:rPr lang="zh-CN" altLang="en-US" sz="2800" dirty="0"/>
              <a:t>讲师</a:t>
            </a:r>
            <a:r>
              <a:rPr lang="en-US" altLang="zh-CN" sz="2800" dirty="0"/>
              <a:t>1</a:t>
            </a:r>
            <a:r>
              <a:rPr lang="zh-CN" altLang="en-US" sz="2800" dirty="0"/>
              <a:t>台电脑，各小组至少</a:t>
            </a:r>
            <a:r>
              <a:rPr lang="en-US" altLang="zh-CN" sz="2800" dirty="0"/>
              <a:t>1</a:t>
            </a:r>
            <a:r>
              <a:rPr lang="zh-CN" altLang="en-US" sz="2800" dirty="0"/>
              <a:t>台电脑，可根据需要配置多台，实验室内所有电脑与服务器连成网络</a:t>
            </a:r>
            <a:endParaRPr lang="en-US" altLang="zh-CN" sz="2800" dirty="0"/>
          </a:p>
          <a:p>
            <a:pPr eaLnBrk="1" hangingPunct="1">
              <a:lnSpc>
                <a:spcPts val="3700"/>
              </a:lnSpc>
              <a:buFont typeface="Wingdings" pitchFamily="2" charset="2"/>
              <a:buChar char="l"/>
              <a:defRPr/>
            </a:pPr>
            <a:r>
              <a:rPr lang="zh-CN" altLang="en-US" sz="2800" dirty="0"/>
              <a:t>投影仪，书写白板</a:t>
            </a: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实验室布局示意图</a:t>
            </a:r>
          </a:p>
        </p:txBody>
      </p:sp>
      <p:grpSp>
        <p:nvGrpSpPr>
          <p:cNvPr id="3" name="组合 346"/>
          <p:cNvGrpSpPr/>
          <p:nvPr/>
        </p:nvGrpSpPr>
        <p:grpSpPr>
          <a:xfrm>
            <a:off x="714348" y="1359558"/>
            <a:ext cx="7766140" cy="4641210"/>
            <a:chOff x="714348" y="1359558"/>
            <a:chExt cx="7766140" cy="4641210"/>
          </a:xfrm>
          <a:effectLst>
            <a:outerShdw blurRad="50800" dist="38100" dir="2700000" algn="tl" rotWithShape="0">
              <a:prstClr val="black">
                <a:alpha val="40000"/>
              </a:prstClr>
            </a:outerShdw>
          </a:effectLst>
        </p:grpSpPr>
        <p:grpSp>
          <p:nvGrpSpPr>
            <p:cNvPr id="4" name="组合 74"/>
            <p:cNvGrpSpPr/>
            <p:nvPr/>
          </p:nvGrpSpPr>
          <p:grpSpPr>
            <a:xfrm>
              <a:off x="714348" y="1359558"/>
              <a:ext cx="7766140" cy="4641210"/>
              <a:chOff x="250825" y="1387497"/>
              <a:chExt cx="8675688" cy="5184775"/>
            </a:xfrm>
          </p:grpSpPr>
          <p:sp>
            <p:nvSpPr>
              <p:cNvPr id="85" name="Rectangle 4"/>
              <p:cNvSpPr>
                <a:spLocks noChangeArrowheads="1"/>
              </p:cNvSpPr>
              <p:nvPr/>
            </p:nvSpPr>
            <p:spPr bwMode="auto">
              <a:xfrm>
                <a:off x="250825" y="1387497"/>
                <a:ext cx="8675688" cy="5184775"/>
              </a:xfrm>
              <a:prstGeom prst="rect">
                <a:avLst/>
              </a:prstGeom>
              <a:solidFill>
                <a:schemeClr val="accent1"/>
              </a:solidFill>
              <a:ln w="9525">
                <a:solidFill>
                  <a:schemeClr val="tx1"/>
                </a:solidFill>
                <a:miter lim="800000"/>
                <a:headEnd/>
                <a:tailEnd/>
              </a:ln>
            </p:spPr>
            <p:txBody>
              <a:bodyPr wrap="none" anchor="ctr"/>
              <a:lstStyle/>
              <a:p>
                <a:endParaRPr lang="zh-CN" altLang="en-US"/>
              </a:p>
            </p:txBody>
          </p:sp>
          <p:sp>
            <p:nvSpPr>
              <p:cNvPr id="86" name="Rectangle 13"/>
              <p:cNvSpPr>
                <a:spLocks noChangeArrowheads="1"/>
              </p:cNvSpPr>
              <p:nvPr/>
            </p:nvSpPr>
            <p:spPr bwMode="auto">
              <a:xfrm>
                <a:off x="7308850" y="3560772"/>
                <a:ext cx="431800" cy="1008062"/>
              </a:xfrm>
              <a:prstGeom prst="rect">
                <a:avLst/>
              </a:prstGeom>
              <a:solidFill>
                <a:srgbClr val="FF9966"/>
              </a:solidFill>
              <a:ln w="9525">
                <a:noFill/>
                <a:miter lim="800000"/>
                <a:headEnd/>
                <a:tailEnd/>
              </a:ln>
              <a:effectLst>
                <a:outerShdw dist="71842" dir="2700000" algn="ctr" rotWithShape="0">
                  <a:srgbClr val="000000"/>
                </a:outerShdw>
              </a:effectLst>
            </p:spPr>
            <p:txBody>
              <a:bodyPr wrap="none" anchor="ctr"/>
              <a:lstStyle/>
              <a:p>
                <a:pPr algn="ctr">
                  <a:defRPr/>
                </a:pPr>
                <a:endParaRPr lang="zh-CN" altLang="zh-CN">
                  <a:effectLst>
                    <a:outerShdw blurRad="38100" dist="38100" dir="2700000" algn="tl">
                      <a:srgbClr val="000000"/>
                    </a:outerShdw>
                  </a:effectLst>
                  <a:ea typeface="宋体" pitchFamily="2" charset="-122"/>
                </a:endParaRPr>
              </a:p>
            </p:txBody>
          </p:sp>
          <p:sp>
            <p:nvSpPr>
              <p:cNvPr id="87" name="Rectangle 69"/>
              <p:cNvSpPr>
                <a:spLocks noChangeArrowheads="1"/>
              </p:cNvSpPr>
              <p:nvPr/>
            </p:nvSpPr>
            <p:spPr bwMode="auto">
              <a:xfrm>
                <a:off x="8820150" y="3417897"/>
                <a:ext cx="73025" cy="1368425"/>
              </a:xfrm>
              <a:prstGeom prst="rect">
                <a:avLst/>
              </a:prstGeom>
              <a:solidFill>
                <a:schemeClr val="tx1"/>
              </a:solidFill>
              <a:ln w="9525">
                <a:solidFill>
                  <a:schemeClr val="tx1"/>
                </a:solidFill>
                <a:miter lim="800000"/>
                <a:headEnd/>
                <a:tailEnd/>
              </a:ln>
            </p:spPr>
            <p:txBody>
              <a:bodyPr wrap="none" anchor="ctr"/>
              <a:lstStyle/>
              <a:p>
                <a:endParaRPr lang="zh-CN" altLang="en-US"/>
              </a:p>
            </p:txBody>
          </p:sp>
          <p:sp>
            <p:nvSpPr>
              <p:cNvPr id="88" name="Rectangle 70"/>
              <p:cNvSpPr>
                <a:spLocks noChangeArrowheads="1"/>
              </p:cNvSpPr>
              <p:nvPr/>
            </p:nvSpPr>
            <p:spPr bwMode="auto">
              <a:xfrm rot="-1998638">
                <a:off x="8274050" y="1811338"/>
                <a:ext cx="114300" cy="1330325"/>
              </a:xfrm>
              <a:prstGeom prst="rect">
                <a:avLst/>
              </a:prstGeom>
              <a:solidFill>
                <a:schemeClr val="tx1"/>
              </a:solidFill>
              <a:ln w="9525">
                <a:solidFill>
                  <a:schemeClr val="tx1"/>
                </a:solidFill>
                <a:miter lim="800000"/>
                <a:headEnd/>
                <a:tailEnd/>
              </a:ln>
            </p:spPr>
            <p:txBody>
              <a:bodyPr wrap="none" anchor="ctr"/>
              <a:lstStyle/>
              <a:p>
                <a:endParaRPr lang="zh-CN" altLang="en-US"/>
              </a:p>
            </p:txBody>
          </p:sp>
          <p:sp>
            <p:nvSpPr>
              <p:cNvPr id="89" name="Oval 71"/>
              <p:cNvSpPr>
                <a:spLocks noChangeArrowheads="1"/>
              </p:cNvSpPr>
              <p:nvPr/>
            </p:nvSpPr>
            <p:spPr bwMode="auto">
              <a:xfrm>
                <a:off x="7885113" y="3921134"/>
                <a:ext cx="144462"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grpSp>
            <p:nvGrpSpPr>
              <p:cNvPr id="5" name="组合 219"/>
              <p:cNvGrpSpPr/>
              <p:nvPr/>
            </p:nvGrpSpPr>
            <p:grpSpPr>
              <a:xfrm>
                <a:off x="714348" y="1928802"/>
                <a:ext cx="2143140" cy="2428892"/>
                <a:chOff x="2500298" y="2786058"/>
                <a:chExt cx="2143140" cy="2428892"/>
              </a:xfrm>
            </p:grpSpPr>
            <p:sp>
              <p:nvSpPr>
                <p:cNvPr id="147" name="空心弧 146"/>
                <p:cNvSpPr/>
                <p:nvPr/>
              </p:nvSpPr>
              <p:spPr>
                <a:xfrm>
                  <a:off x="2500298" y="2786058"/>
                  <a:ext cx="2143140" cy="2428892"/>
                </a:xfrm>
                <a:prstGeom prst="blockArc">
                  <a:avLst>
                    <a:gd name="adj1" fmla="val 10800000"/>
                    <a:gd name="adj2" fmla="val 21520806"/>
                    <a:gd name="adj3" fmla="val 1750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1" name="组合 139"/>
                <p:cNvGrpSpPr/>
                <p:nvPr/>
              </p:nvGrpSpPr>
              <p:grpSpPr>
                <a:xfrm>
                  <a:off x="2978044" y="3224840"/>
                  <a:ext cx="1164986" cy="755653"/>
                  <a:chOff x="4973152" y="2300772"/>
                  <a:chExt cx="1281487" cy="800104"/>
                </a:xfrm>
              </p:grpSpPr>
              <p:sp>
                <p:nvSpPr>
                  <p:cNvPr id="149" name="Oval 71"/>
                  <p:cNvSpPr>
                    <a:spLocks noChangeArrowheads="1"/>
                  </p:cNvSpPr>
                  <p:nvPr/>
                </p:nvSpPr>
                <p:spPr bwMode="auto">
                  <a:xfrm>
                    <a:off x="4973152" y="2830893"/>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50" name="Oval 71"/>
                  <p:cNvSpPr>
                    <a:spLocks noChangeArrowheads="1"/>
                  </p:cNvSpPr>
                  <p:nvPr/>
                </p:nvSpPr>
                <p:spPr bwMode="auto">
                  <a:xfrm>
                    <a:off x="5166583" y="2478136"/>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51" name="Oval 71"/>
                  <p:cNvSpPr>
                    <a:spLocks noChangeArrowheads="1"/>
                  </p:cNvSpPr>
                  <p:nvPr/>
                </p:nvSpPr>
                <p:spPr bwMode="auto">
                  <a:xfrm>
                    <a:off x="5515167" y="2300772"/>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52" name="Oval 71"/>
                  <p:cNvSpPr>
                    <a:spLocks noChangeArrowheads="1"/>
                  </p:cNvSpPr>
                  <p:nvPr/>
                </p:nvSpPr>
                <p:spPr bwMode="auto">
                  <a:xfrm>
                    <a:off x="5877852" y="2489958"/>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53" name="Oval 71"/>
                  <p:cNvSpPr>
                    <a:spLocks noChangeArrowheads="1"/>
                  </p:cNvSpPr>
                  <p:nvPr/>
                </p:nvSpPr>
                <p:spPr bwMode="auto">
                  <a:xfrm>
                    <a:off x="6071283" y="2832862"/>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grpSp>
          </p:grpSp>
          <p:grpSp>
            <p:nvGrpSpPr>
              <p:cNvPr id="12" name="组合 220"/>
              <p:cNvGrpSpPr/>
              <p:nvPr/>
            </p:nvGrpSpPr>
            <p:grpSpPr>
              <a:xfrm>
                <a:off x="2857488" y="1928802"/>
                <a:ext cx="2143140" cy="2428892"/>
                <a:chOff x="2500298" y="2786058"/>
                <a:chExt cx="2143140" cy="2428892"/>
              </a:xfrm>
            </p:grpSpPr>
            <p:sp>
              <p:nvSpPr>
                <p:cNvPr id="137" name="空心弧 136"/>
                <p:cNvSpPr/>
                <p:nvPr/>
              </p:nvSpPr>
              <p:spPr>
                <a:xfrm>
                  <a:off x="2500298" y="2786058"/>
                  <a:ext cx="2143140" cy="2428892"/>
                </a:xfrm>
                <a:prstGeom prst="blockArc">
                  <a:avLst>
                    <a:gd name="adj1" fmla="val 10800000"/>
                    <a:gd name="adj2" fmla="val 21520806"/>
                    <a:gd name="adj3" fmla="val 1750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39"/>
                <p:cNvGrpSpPr/>
                <p:nvPr/>
              </p:nvGrpSpPr>
              <p:grpSpPr>
                <a:xfrm>
                  <a:off x="2978043" y="3224840"/>
                  <a:ext cx="1164986" cy="755653"/>
                  <a:chOff x="4973152" y="2300772"/>
                  <a:chExt cx="1281487" cy="800104"/>
                </a:xfrm>
              </p:grpSpPr>
              <p:sp>
                <p:nvSpPr>
                  <p:cNvPr id="139" name="Oval 71"/>
                  <p:cNvSpPr>
                    <a:spLocks noChangeArrowheads="1"/>
                  </p:cNvSpPr>
                  <p:nvPr/>
                </p:nvSpPr>
                <p:spPr bwMode="auto">
                  <a:xfrm>
                    <a:off x="4973152" y="2830893"/>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40" name="Oval 71"/>
                  <p:cNvSpPr>
                    <a:spLocks noChangeArrowheads="1"/>
                  </p:cNvSpPr>
                  <p:nvPr/>
                </p:nvSpPr>
                <p:spPr bwMode="auto">
                  <a:xfrm>
                    <a:off x="5166583" y="2478136"/>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41" name="Oval 71"/>
                  <p:cNvSpPr>
                    <a:spLocks noChangeArrowheads="1"/>
                  </p:cNvSpPr>
                  <p:nvPr/>
                </p:nvSpPr>
                <p:spPr bwMode="auto">
                  <a:xfrm>
                    <a:off x="5515167" y="2300772"/>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42" name="Oval 71"/>
                  <p:cNvSpPr>
                    <a:spLocks noChangeArrowheads="1"/>
                  </p:cNvSpPr>
                  <p:nvPr/>
                </p:nvSpPr>
                <p:spPr bwMode="auto">
                  <a:xfrm>
                    <a:off x="5877852" y="2489958"/>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43" name="Oval 71"/>
                  <p:cNvSpPr>
                    <a:spLocks noChangeArrowheads="1"/>
                  </p:cNvSpPr>
                  <p:nvPr/>
                </p:nvSpPr>
                <p:spPr bwMode="auto">
                  <a:xfrm>
                    <a:off x="6071283" y="2832862"/>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grpSp>
          </p:grpSp>
          <p:grpSp>
            <p:nvGrpSpPr>
              <p:cNvPr id="14" name="组合 231"/>
              <p:cNvGrpSpPr/>
              <p:nvPr/>
            </p:nvGrpSpPr>
            <p:grpSpPr>
              <a:xfrm>
                <a:off x="5000628" y="1928802"/>
                <a:ext cx="2143140" cy="2428892"/>
                <a:chOff x="2500298" y="2786058"/>
                <a:chExt cx="2143140" cy="2428892"/>
              </a:xfrm>
            </p:grpSpPr>
            <p:sp>
              <p:nvSpPr>
                <p:cNvPr id="127" name="空心弧 126"/>
                <p:cNvSpPr/>
                <p:nvPr/>
              </p:nvSpPr>
              <p:spPr>
                <a:xfrm>
                  <a:off x="2500298" y="2786058"/>
                  <a:ext cx="2143140" cy="2428892"/>
                </a:xfrm>
                <a:prstGeom prst="blockArc">
                  <a:avLst>
                    <a:gd name="adj1" fmla="val 10800000"/>
                    <a:gd name="adj2" fmla="val 21520806"/>
                    <a:gd name="adj3" fmla="val 1750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39"/>
                <p:cNvGrpSpPr/>
                <p:nvPr/>
              </p:nvGrpSpPr>
              <p:grpSpPr>
                <a:xfrm>
                  <a:off x="2978043" y="3224840"/>
                  <a:ext cx="1164986" cy="755653"/>
                  <a:chOff x="4973152" y="2300772"/>
                  <a:chExt cx="1281487" cy="800104"/>
                </a:xfrm>
              </p:grpSpPr>
              <p:sp>
                <p:nvSpPr>
                  <p:cNvPr id="129" name="Oval 71"/>
                  <p:cNvSpPr>
                    <a:spLocks noChangeArrowheads="1"/>
                  </p:cNvSpPr>
                  <p:nvPr/>
                </p:nvSpPr>
                <p:spPr bwMode="auto">
                  <a:xfrm>
                    <a:off x="4973152" y="2830893"/>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30" name="Oval 71"/>
                  <p:cNvSpPr>
                    <a:spLocks noChangeArrowheads="1"/>
                  </p:cNvSpPr>
                  <p:nvPr/>
                </p:nvSpPr>
                <p:spPr bwMode="auto">
                  <a:xfrm>
                    <a:off x="5166583" y="2478136"/>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31" name="Oval 71"/>
                  <p:cNvSpPr>
                    <a:spLocks noChangeArrowheads="1"/>
                  </p:cNvSpPr>
                  <p:nvPr/>
                </p:nvSpPr>
                <p:spPr bwMode="auto">
                  <a:xfrm>
                    <a:off x="5515167" y="2300772"/>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32" name="Oval 71"/>
                  <p:cNvSpPr>
                    <a:spLocks noChangeArrowheads="1"/>
                  </p:cNvSpPr>
                  <p:nvPr/>
                </p:nvSpPr>
                <p:spPr bwMode="auto">
                  <a:xfrm>
                    <a:off x="5877852" y="2489958"/>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33" name="Oval 71"/>
                  <p:cNvSpPr>
                    <a:spLocks noChangeArrowheads="1"/>
                  </p:cNvSpPr>
                  <p:nvPr/>
                </p:nvSpPr>
                <p:spPr bwMode="auto">
                  <a:xfrm>
                    <a:off x="6071283" y="2832862"/>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grpSp>
          </p:grpSp>
          <p:grpSp>
            <p:nvGrpSpPr>
              <p:cNvPr id="16" name="组合 242"/>
              <p:cNvGrpSpPr/>
              <p:nvPr/>
            </p:nvGrpSpPr>
            <p:grpSpPr>
              <a:xfrm flipV="1">
                <a:off x="714348" y="3643314"/>
                <a:ext cx="2143140" cy="2428892"/>
                <a:chOff x="2500298" y="2786058"/>
                <a:chExt cx="2143140" cy="2428892"/>
              </a:xfrm>
            </p:grpSpPr>
            <p:sp>
              <p:nvSpPr>
                <p:cNvPr id="117" name="空心弧 116"/>
                <p:cNvSpPr/>
                <p:nvPr/>
              </p:nvSpPr>
              <p:spPr>
                <a:xfrm>
                  <a:off x="2500298" y="2786058"/>
                  <a:ext cx="2143140" cy="2428892"/>
                </a:xfrm>
                <a:prstGeom prst="blockArc">
                  <a:avLst>
                    <a:gd name="adj1" fmla="val 10800000"/>
                    <a:gd name="adj2" fmla="val 21520806"/>
                    <a:gd name="adj3" fmla="val 1750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7" name="组合 139"/>
                <p:cNvGrpSpPr/>
                <p:nvPr/>
              </p:nvGrpSpPr>
              <p:grpSpPr>
                <a:xfrm>
                  <a:off x="2978044" y="3224840"/>
                  <a:ext cx="1164986" cy="755653"/>
                  <a:chOff x="4973152" y="2300772"/>
                  <a:chExt cx="1281487" cy="800104"/>
                </a:xfrm>
              </p:grpSpPr>
              <p:sp>
                <p:nvSpPr>
                  <p:cNvPr id="119" name="Oval 71"/>
                  <p:cNvSpPr>
                    <a:spLocks noChangeArrowheads="1"/>
                  </p:cNvSpPr>
                  <p:nvPr/>
                </p:nvSpPr>
                <p:spPr bwMode="auto">
                  <a:xfrm>
                    <a:off x="4973152" y="2830893"/>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20" name="Oval 71"/>
                  <p:cNvSpPr>
                    <a:spLocks noChangeArrowheads="1"/>
                  </p:cNvSpPr>
                  <p:nvPr/>
                </p:nvSpPr>
                <p:spPr bwMode="auto">
                  <a:xfrm>
                    <a:off x="5166583" y="2478136"/>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21" name="Oval 71"/>
                  <p:cNvSpPr>
                    <a:spLocks noChangeArrowheads="1"/>
                  </p:cNvSpPr>
                  <p:nvPr/>
                </p:nvSpPr>
                <p:spPr bwMode="auto">
                  <a:xfrm>
                    <a:off x="5515167" y="2300772"/>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22" name="Oval 71"/>
                  <p:cNvSpPr>
                    <a:spLocks noChangeArrowheads="1"/>
                  </p:cNvSpPr>
                  <p:nvPr/>
                </p:nvSpPr>
                <p:spPr bwMode="auto">
                  <a:xfrm>
                    <a:off x="5877852" y="2489958"/>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23" name="Oval 71"/>
                  <p:cNvSpPr>
                    <a:spLocks noChangeArrowheads="1"/>
                  </p:cNvSpPr>
                  <p:nvPr/>
                </p:nvSpPr>
                <p:spPr bwMode="auto">
                  <a:xfrm>
                    <a:off x="6071283" y="2832862"/>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grpSp>
          </p:grpSp>
          <p:grpSp>
            <p:nvGrpSpPr>
              <p:cNvPr id="18" name="组合 253"/>
              <p:cNvGrpSpPr/>
              <p:nvPr/>
            </p:nvGrpSpPr>
            <p:grpSpPr>
              <a:xfrm flipV="1">
                <a:off x="2857488" y="3643314"/>
                <a:ext cx="2143140" cy="2428892"/>
                <a:chOff x="2500298" y="2786058"/>
                <a:chExt cx="2143140" cy="2428892"/>
              </a:xfrm>
            </p:grpSpPr>
            <p:sp>
              <p:nvSpPr>
                <p:cNvPr id="107" name="空心弧 106"/>
                <p:cNvSpPr/>
                <p:nvPr/>
              </p:nvSpPr>
              <p:spPr>
                <a:xfrm>
                  <a:off x="2500298" y="2786058"/>
                  <a:ext cx="2143140" cy="2428892"/>
                </a:xfrm>
                <a:prstGeom prst="blockArc">
                  <a:avLst>
                    <a:gd name="adj1" fmla="val 10800000"/>
                    <a:gd name="adj2" fmla="val 21520806"/>
                    <a:gd name="adj3" fmla="val 1750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9" name="组合 139"/>
                <p:cNvGrpSpPr/>
                <p:nvPr/>
              </p:nvGrpSpPr>
              <p:grpSpPr>
                <a:xfrm>
                  <a:off x="2978044" y="3224840"/>
                  <a:ext cx="1164986" cy="755653"/>
                  <a:chOff x="4973152" y="2300772"/>
                  <a:chExt cx="1281487" cy="800104"/>
                </a:xfrm>
              </p:grpSpPr>
              <p:sp>
                <p:nvSpPr>
                  <p:cNvPr id="109" name="Oval 71"/>
                  <p:cNvSpPr>
                    <a:spLocks noChangeArrowheads="1"/>
                  </p:cNvSpPr>
                  <p:nvPr/>
                </p:nvSpPr>
                <p:spPr bwMode="auto">
                  <a:xfrm>
                    <a:off x="4973152" y="2830893"/>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10" name="Oval 71"/>
                  <p:cNvSpPr>
                    <a:spLocks noChangeArrowheads="1"/>
                  </p:cNvSpPr>
                  <p:nvPr/>
                </p:nvSpPr>
                <p:spPr bwMode="auto">
                  <a:xfrm>
                    <a:off x="5166583" y="2478136"/>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11" name="Oval 71"/>
                  <p:cNvSpPr>
                    <a:spLocks noChangeArrowheads="1"/>
                  </p:cNvSpPr>
                  <p:nvPr/>
                </p:nvSpPr>
                <p:spPr bwMode="auto">
                  <a:xfrm>
                    <a:off x="5515167" y="2300772"/>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12" name="Oval 71"/>
                  <p:cNvSpPr>
                    <a:spLocks noChangeArrowheads="1"/>
                  </p:cNvSpPr>
                  <p:nvPr/>
                </p:nvSpPr>
                <p:spPr bwMode="auto">
                  <a:xfrm>
                    <a:off x="5877852" y="2489958"/>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13" name="Oval 71"/>
                  <p:cNvSpPr>
                    <a:spLocks noChangeArrowheads="1"/>
                  </p:cNvSpPr>
                  <p:nvPr/>
                </p:nvSpPr>
                <p:spPr bwMode="auto">
                  <a:xfrm>
                    <a:off x="6071283" y="2832862"/>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grpSp>
          </p:grpSp>
          <p:grpSp>
            <p:nvGrpSpPr>
              <p:cNvPr id="24" name="组合 264"/>
              <p:cNvGrpSpPr/>
              <p:nvPr/>
            </p:nvGrpSpPr>
            <p:grpSpPr>
              <a:xfrm flipV="1">
                <a:off x="5000628" y="3643314"/>
                <a:ext cx="2143140" cy="2428892"/>
                <a:chOff x="2500298" y="2786058"/>
                <a:chExt cx="2143140" cy="2428892"/>
              </a:xfrm>
            </p:grpSpPr>
            <p:sp>
              <p:nvSpPr>
                <p:cNvPr id="97" name="空心弧 96"/>
                <p:cNvSpPr/>
                <p:nvPr/>
              </p:nvSpPr>
              <p:spPr>
                <a:xfrm>
                  <a:off x="2500298" y="2786058"/>
                  <a:ext cx="2143140" cy="2428892"/>
                </a:xfrm>
                <a:prstGeom prst="blockArc">
                  <a:avLst>
                    <a:gd name="adj1" fmla="val 10800000"/>
                    <a:gd name="adj2" fmla="val 21520806"/>
                    <a:gd name="adj3" fmla="val 1750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2" name="组合 139"/>
                <p:cNvGrpSpPr/>
                <p:nvPr/>
              </p:nvGrpSpPr>
              <p:grpSpPr>
                <a:xfrm>
                  <a:off x="2978044" y="3224840"/>
                  <a:ext cx="1164986" cy="755653"/>
                  <a:chOff x="4973152" y="2300772"/>
                  <a:chExt cx="1281487" cy="800104"/>
                </a:xfrm>
              </p:grpSpPr>
              <p:sp>
                <p:nvSpPr>
                  <p:cNvPr id="99" name="Oval 71"/>
                  <p:cNvSpPr>
                    <a:spLocks noChangeArrowheads="1"/>
                  </p:cNvSpPr>
                  <p:nvPr/>
                </p:nvSpPr>
                <p:spPr bwMode="auto">
                  <a:xfrm>
                    <a:off x="4973152" y="2830893"/>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00" name="Oval 71"/>
                  <p:cNvSpPr>
                    <a:spLocks noChangeArrowheads="1"/>
                  </p:cNvSpPr>
                  <p:nvPr/>
                </p:nvSpPr>
                <p:spPr bwMode="auto">
                  <a:xfrm>
                    <a:off x="5166583" y="2478136"/>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01" name="Oval 71"/>
                  <p:cNvSpPr>
                    <a:spLocks noChangeArrowheads="1"/>
                  </p:cNvSpPr>
                  <p:nvPr/>
                </p:nvSpPr>
                <p:spPr bwMode="auto">
                  <a:xfrm>
                    <a:off x="5515167" y="2300772"/>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02" name="Oval 71"/>
                  <p:cNvSpPr>
                    <a:spLocks noChangeArrowheads="1"/>
                  </p:cNvSpPr>
                  <p:nvPr/>
                </p:nvSpPr>
                <p:spPr bwMode="auto">
                  <a:xfrm>
                    <a:off x="5877852" y="2489958"/>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103" name="Oval 71"/>
                  <p:cNvSpPr>
                    <a:spLocks noChangeArrowheads="1"/>
                  </p:cNvSpPr>
                  <p:nvPr/>
                </p:nvSpPr>
                <p:spPr bwMode="auto">
                  <a:xfrm>
                    <a:off x="6071283" y="2832862"/>
                    <a:ext cx="183356" cy="268014"/>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grpSp>
          </p:grpSp>
        </p:grpSp>
        <p:pic>
          <p:nvPicPr>
            <p:cNvPr id="243" name="Picture 2" descr="e:\jeff\My Pictures\PNG\3.png"/>
            <p:cNvPicPr>
              <a:picLocks noChangeAspect="1" noChangeArrowheads="1"/>
            </p:cNvPicPr>
            <p:nvPr/>
          </p:nvPicPr>
          <p:blipFill>
            <a:blip r:embed="rId3" cstate="print"/>
            <a:srcRect/>
            <a:stretch>
              <a:fillRect/>
            </a:stretch>
          </p:blipFill>
          <p:spPr bwMode="auto">
            <a:xfrm>
              <a:off x="2643174" y="2377671"/>
              <a:ext cx="304101" cy="320431"/>
            </a:xfrm>
            <a:prstGeom prst="rect">
              <a:avLst/>
            </a:prstGeom>
            <a:noFill/>
          </p:spPr>
        </p:pic>
        <p:pic>
          <p:nvPicPr>
            <p:cNvPr id="244" name="Picture 2" descr="e:\jeff\My Pictures\PNG\3.png"/>
            <p:cNvPicPr>
              <a:picLocks noChangeAspect="1" noChangeArrowheads="1"/>
            </p:cNvPicPr>
            <p:nvPr/>
          </p:nvPicPr>
          <p:blipFill>
            <a:blip r:embed="rId3" cstate="print"/>
            <a:srcRect/>
            <a:stretch>
              <a:fillRect/>
            </a:stretch>
          </p:blipFill>
          <p:spPr bwMode="auto">
            <a:xfrm flipH="1">
              <a:off x="1214414" y="2357430"/>
              <a:ext cx="304101" cy="320431"/>
            </a:xfrm>
            <a:prstGeom prst="rect">
              <a:avLst/>
            </a:prstGeom>
            <a:noFill/>
          </p:spPr>
        </p:pic>
        <p:pic>
          <p:nvPicPr>
            <p:cNvPr id="246" name="Picture 2" descr="e:\jeff\My Pictures\PNG\3.png"/>
            <p:cNvPicPr>
              <a:picLocks noChangeAspect="1" noChangeArrowheads="1"/>
            </p:cNvPicPr>
            <p:nvPr/>
          </p:nvPicPr>
          <p:blipFill>
            <a:blip r:embed="rId3" cstate="print"/>
            <a:srcRect/>
            <a:stretch>
              <a:fillRect/>
            </a:stretch>
          </p:blipFill>
          <p:spPr bwMode="auto">
            <a:xfrm>
              <a:off x="2285984" y="1965561"/>
              <a:ext cx="304101" cy="320431"/>
            </a:xfrm>
            <a:prstGeom prst="rect">
              <a:avLst/>
            </a:prstGeom>
            <a:noFill/>
          </p:spPr>
        </p:pic>
        <p:pic>
          <p:nvPicPr>
            <p:cNvPr id="248" name="Picture 2" descr="e:\jeff\My Pictures\PNG\3.png"/>
            <p:cNvPicPr>
              <a:picLocks noChangeAspect="1" noChangeArrowheads="1"/>
            </p:cNvPicPr>
            <p:nvPr/>
          </p:nvPicPr>
          <p:blipFill>
            <a:blip r:embed="rId3" cstate="print"/>
            <a:srcRect/>
            <a:stretch>
              <a:fillRect/>
            </a:stretch>
          </p:blipFill>
          <p:spPr bwMode="auto">
            <a:xfrm flipH="1">
              <a:off x="1553255" y="1965561"/>
              <a:ext cx="304101" cy="320431"/>
            </a:xfrm>
            <a:prstGeom prst="rect">
              <a:avLst/>
            </a:prstGeom>
            <a:noFill/>
          </p:spPr>
        </p:pic>
        <p:pic>
          <p:nvPicPr>
            <p:cNvPr id="249" name="Picture 2" descr="e:\jeff\My Pictures\PNG\3.png"/>
            <p:cNvPicPr>
              <a:picLocks noChangeAspect="1" noChangeArrowheads="1"/>
            </p:cNvPicPr>
            <p:nvPr/>
          </p:nvPicPr>
          <p:blipFill>
            <a:blip r:embed="rId3" cstate="print"/>
            <a:srcRect/>
            <a:stretch>
              <a:fillRect/>
            </a:stretch>
          </p:blipFill>
          <p:spPr bwMode="auto">
            <a:xfrm>
              <a:off x="4572000" y="2412350"/>
              <a:ext cx="304101" cy="320431"/>
            </a:xfrm>
            <a:prstGeom prst="rect">
              <a:avLst/>
            </a:prstGeom>
            <a:noFill/>
          </p:spPr>
        </p:pic>
        <p:pic>
          <p:nvPicPr>
            <p:cNvPr id="250" name="Picture 2" descr="e:\jeff\My Pictures\PNG\3.png"/>
            <p:cNvPicPr>
              <a:picLocks noChangeAspect="1" noChangeArrowheads="1"/>
            </p:cNvPicPr>
            <p:nvPr/>
          </p:nvPicPr>
          <p:blipFill>
            <a:blip r:embed="rId3" cstate="print"/>
            <a:srcRect/>
            <a:stretch>
              <a:fillRect/>
            </a:stretch>
          </p:blipFill>
          <p:spPr bwMode="auto">
            <a:xfrm flipH="1">
              <a:off x="3143240" y="2392109"/>
              <a:ext cx="304101" cy="320431"/>
            </a:xfrm>
            <a:prstGeom prst="rect">
              <a:avLst/>
            </a:prstGeom>
            <a:noFill/>
          </p:spPr>
        </p:pic>
        <p:pic>
          <p:nvPicPr>
            <p:cNvPr id="251" name="Picture 2" descr="e:\jeff\My Pictures\PNG\3.png"/>
            <p:cNvPicPr>
              <a:picLocks noChangeAspect="1" noChangeArrowheads="1"/>
            </p:cNvPicPr>
            <p:nvPr/>
          </p:nvPicPr>
          <p:blipFill>
            <a:blip r:embed="rId3" cstate="print"/>
            <a:srcRect/>
            <a:stretch>
              <a:fillRect/>
            </a:stretch>
          </p:blipFill>
          <p:spPr bwMode="auto">
            <a:xfrm>
              <a:off x="4214810" y="2000240"/>
              <a:ext cx="304101" cy="320431"/>
            </a:xfrm>
            <a:prstGeom prst="rect">
              <a:avLst/>
            </a:prstGeom>
            <a:noFill/>
          </p:spPr>
        </p:pic>
        <p:pic>
          <p:nvPicPr>
            <p:cNvPr id="252" name="Picture 2" descr="e:\jeff\My Pictures\PNG\3.png"/>
            <p:cNvPicPr>
              <a:picLocks noChangeAspect="1" noChangeArrowheads="1"/>
            </p:cNvPicPr>
            <p:nvPr/>
          </p:nvPicPr>
          <p:blipFill>
            <a:blip r:embed="rId3" cstate="print"/>
            <a:srcRect/>
            <a:stretch>
              <a:fillRect/>
            </a:stretch>
          </p:blipFill>
          <p:spPr bwMode="auto">
            <a:xfrm flipH="1">
              <a:off x="3482081" y="2000240"/>
              <a:ext cx="304101" cy="320431"/>
            </a:xfrm>
            <a:prstGeom prst="rect">
              <a:avLst/>
            </a:prstGeom>
            <a:noFill/>
          </p:spPr>
        </p:pic>
        <p:pic>
          <p:nvPicPr>
            <p:cNvPr id="253" name="Picture 2" descr="e:\jeff\My Pictures\PNG\3.png"/>
            <p:cNvPicPr>
              <a:picLocks noChangeAspect="1" noChangeArrowheads="1"/>
            </p:cNvPicPr>
            <p:nvPr/>
          </p:nvPicPr>
          <p:blipFill>
            <a:blip r:embed="rId3" cstate="print"/>
            <a:srcRect/>
            <a:stretch>
              <a:fillRect/>
            </a:stretch>
          </p:blipFill>
          <p:spPr bwMode="auto">
            <a:xfrm>
              <a:off x="6500826" y="2412350"/>
              <a:ext cx="304101" cy="320431"/>
            </a:xfrm>
            <a:prstGeom prst="rect">
              <a:avLst/>
            </a:prstGeom>
            <a:noFill/>
          </p:spPr>
        </p:pic>
        <p:pic>
          <p:nvPicPr>
            <p:cNvPr id="331" name="Picture 2" descr="e:\jeff\My Pictures\PNG\3.png"/>
            <p:cNvPicPr>
              <a:picLocks noChangeAspect="1" noChangeArrowheads="1"/>
            </p:cNvPicPr>
            <p:nvPr/>
          </p:nvPicPr>
          <p:blipFill>
            <a:blip r:embed="rId3" cstate="print"/>
            <a:srcRect/>
            <a:stretch>
              <a:fillRect/>
            </a:stretch>
          </p:blipFill>
          <p:spPr bwMode="auto">
            <a:xfrm flipH="1">
              <a:off x="5072066" y="2392109"/>
              <a:ext cx="304101" cy="320431"/>
            </a:xfrm>
            <a:prstGeom prst="rect">
              <a:avLst/>
            </a:prstGeom>
            <a:noFill/>
          </p:spPr>
        </p:pic>
        <p:pic>
          <p:nvPicPr>
            <p:cNvPr id="332" name="Picture 2" descr="e:\jeff\My Pictures\PNG\3.png"/>
            <p:cNvPicPr>
              <a:picLocks noChangeAspect="1" noChangeArrowheads="1"/>
            </p:cNvPicPr>
            <p:nvPr/>
          </p:nvPicPr>
          <p:blipFill>
            <a:blip r:embed="rId3" cstate="print"/>
            <a:srcRect/>
            <a:stretch>
              <a:fillRect/>
            </a:stretch>
          </p:blipFill>
          <p:spPr bwMode="auto">
            <a:xfrm>
              <a:off x="6143636" y="2000240"/>
              <a:ext cx="304101" cy="320431"/>
            </a:xfrm>
            <a:prstGeom prst="rect">
              <a:avLst/>
            </a:prstGeom>
            <a:noFill/>
          </p:spPr>
        </p:pic>
        <p:pic>
          <p:nvPicPr>
            <p:cNvPr id="333" name="Picture 2" descr="e:\jeff\My Pictures\PNG\3.png"/>
            <p:cNvPicPr>
              <a:picLocks noChangeAspect="1" noChangeArrowheads="1"/>
            </p:cNvPicPr>
            <p:nvPr/>
          </p:nvPicPr>
          <p:blipFill>
            <a:blip r:embed="rId3" cstate="print"/>
            <a:srcRect/>
            <a:stretch>
              <a:fillRect/>
            </a:stretch>
          </p:blipFill>
          <p:spPr bwMode="auto">
            <a:xfrm flipH="1">
              <a:off x="5410907" y="2000240"/>
              <a:ext cx="304101" cy="320431"/>
            </a:xfrm>
            <a:prstGeom prst="rect">
              <a:avLst/>
            </a:prstGeom>
            <a:noFill/>
          </p:spPr>
        </p:pic>
        <p:pic>
          <p:nvPicPr>
            <p:cNvPr id="334" name="Picture 2" descr="e:\jeff\My Pictures\PNG\3.png"/>
            <p:cNvPicPr>
              <a:picLocks noChangeAspect="1" noChangeArrowheads="1"/>
            </p:cNvPicPr>
            <p:nvPr/>
          </p:nvPicPr>
          <p:blipFill>
            <a:blip r:embed="rId3" cstate="print"/>
            <a:srcRect/>
            <a:stretch>
              <a:fillRect/>
            </a:stretch>
          </p:blipFill>
          <p:spPr bwMode="auto">
            <a:xfrm>
              <a:off x="6500826" y="4735125"/>
              <a:ext cx="304101" cy="320431"/>
            </a:xfrm>
            <a:prstGeom prst="rect">
              <a:avLst/>
            </a:prstGeom>
            <a:noFill/>
          </p:spPr>
        </p:pic>
        <p:pic>
          <p:nvPicPr>
            <p:cNvPr id="335" name="Picture 2" descr="e:\jeff\My Pictures\PNG\3.png"/>
            <p:cNvPicPr>
              <a:picLocks noChangeAspect="1" noChangeArrowheads="1"/>
            </p:cNvPicPr>
            <p:nvPr/>
          </p:nvPicPr>
          <p:blipFill>
            <a:blip r:embed="rId3" cstate="print"/>
            <a:srcRect/>
            <a:stretch>
              <a:fillRect/>
            </a:stretch>
          </p:blipFill>
          <p:spPr bwMode="auto">
            <a:xfrm flipH="1">
              <a:off x="5072066" y="4714884"/>
              <a:ext cx="304101" cy="320431"/>
            </a:xfrm>
            <a:prstGeom prst="rect">
              <a:avLst/>
            </a:prstGeom>
            <a:noFill/>
          </p:spPr>
        </p:pic>
        <p:pic>
          <p:nvPicPr>
            <p:cNvPr id="336" name="Picture 2" descr="e:\jeff\My Pictures\PNG\3.png"/>
            <p:cNvPicPr>
              <a:picLocks noChangeAspect="1" noChangeArrowheads="1"/>
            </p:cNvPicPr>
            <p:nvPr/>
          </p:nvPicPr>
          <p:blipFill>
            <a:blip r:embed="rId3" cstate="print"/>
            <a:srcRect/>
            <a:stretch>
              <a:fillRect/>
            </a:stretch>
          </p:blipFill>
          <p:spPr bwMode="auto">
            <a:xfrm>
              <a:off x="6143636" y="5108833"/>
              <a:ext cx="304101" cy="320431"/>
            </a:xfrm>
            <a:prstGeom prst="rect">
              <a:avLst/>
            </a:prstGeom>
            <a:noFill/>
          </p:spPr>
        </p:pic>
        <p:pic>
          <p:nvPicPr>
            <p:cNvPr id="337" name="Picture 2" descr="e:\jeff\My Pictures\PNG\3.png"/>
            <p:cNvPicPr>
              <a:picLocks noChangeAspect="1" noChangeArrowheads="1"/>
            </p:cNvPicPr>
            <p:nvPr/>
          </p:nvPicPr>
          <p:blipFill>
            <a:blip r:embed="rId3" cstate="print"/>
            <a:srcRect/>
            <a:stretch>
              <a:fillRect/>
            </a:stretch>
          </p:blipFill>
          <p:spPr bwMode="auto">
            <a:xfrm flipH="1">
              <a:off x="5410907" y="5108833"/>
              <a:ext cx="304101" cy="320431"/>
            </a:xfrm>
            <a:prstGeom prst="rect">
              <a:avLst/>
            </a:prstGeom>
            <a:noFill/>
          </p:spPr>
        </p:pic>
        <p:pic>
          <p:nvPicPr>
            <p:cNvPr id="338" name="Picture 2" descr="e:\jeff\My Pictures\PNG\3.png"/>
            <p:cNvPicPr>
              <a:picLocks noChangeAspect="1" noChangeArrowheads="1"/>
            </p:cNvPicPr>
            <p:nvPr/>
          </p:nvPicPr>
          <p:blipFill>
            <a:blip r:embed="rId3" cstate="print"/>
            <a:srcRect/>
            <a:stretch>
              <a:fillRect/>
            </a:stretch>
          </p:blipFill>
          <p:spPr bwMode="auto">
            <a:xfrm>
              <a:off x="4572000" y="4735125"/>
              <a:ext cx="304101" cy="320431"/>
            </a:xfrm>
            <a:prstGeom prst="rect">
              <a:avLst/>
            </a:prstGeom>
            <a:noFill/>
          </p:spPr>
        </p:pic>
        <p:pic>
          <p:nvPicPr>
            <p:cNvPr id="339" name="Picture 2" descr="e:\jeff\My Pictures\PNG\3.png"/>
            <p:cNvPicPr>
              <a:picLocks noChangeAspect="1" noChangeArrowheads="1"/>
            </p:cNvPicPr>
            <p:nvPr/>
          </p:nvPicPr>
          <p:blipFill>
            <a:blip r:embed="rId3" cstate="print"/>
            <a:srcRect/>
            <a:stretch>
              <a:fillRect/>
            </a:stretch>
          </p:blipFill>
          <p:spPr bwMode="auto">
            <a:xfrm flipH="1">
              <a:off x="3143240" y="4714884"/>
              <a:ext cx="304101" cy="320431"/>
            </a:xfrm>
            <a:prstGeom prst="rect">
              <a:avLst/>
            </a:prstGeom>
            <a:noFill/>
          </p:spPr>
        </p:pic>
        <p:pic>
          <p:nvPicPr>
            <p:cNvPr id="340" name="Picture 2" descr="e:\jeff\My Pictures\PNG\3.png"/>
            <p:cNvPicPr>
              <a:picLocks noChangeAspect="1" noChangeArrowheads="1"/>
            </p:cNvPicPr>
            <p:nvPr/>
          </p:nvPicPr>
          <p:blipFill>
            <a:blip r:embed="rId3" cstate="print"/>
            <a:srcRect/>
            <a:stretch>
              <a:fillRect/>
            </a:stretch>
          </p:blipFill>
          <p:spPr bwMode="auto">
            <a:xfrm>
              <a:off x="4214810" y="5108833"/>
              <a:ext cx="304101" cy="320431"/>
            </a:xfrm>
            <a:prstGeom prst="rect">
              <a:avLst/>
            </a:prstGeom>
            <a:noFill/>
          </p:spPr>
        </p:pic>
        <p:pic>
          <p:nvPicPr>
            <p:cNvPr id="341" name="Picture 2" descr="e:\jeff\My Pictures\PNG\3.png"/>
            <p:cNvPicPr>
              <a:picLocks noChangeAspect="1" noChangeArrowheads="1"/>
            </p:cNvPicPr>
            <p:nvPr/>
          </p:nvPicPr>
          <p:blipFill>
            <a:blip r:embed="rId3" cstate="print"/>
            <a:srcRect/>
            <a:stretch>
              <a:fillRect/>
            </a:stretch>
          </p:blipFill>
          <p:spPr bwMode="auto">
            <a:xfrm flipH="1">
              <a:off x="3482081" y="5108833"/>
              <a:ext cx="304101" cy="320431"/>
            </a:xfrm>
            <a:prstGeom prst="rect">
              <a:avLst/>
            </a:prstGeom>
            <a:noFill/>
          </p:spPr>
        </p:pic>
        <p:pic>
          <p:nvPicPr>
            <p:cNvPr id="342" name="Picture 2" descr="e:\jeff\My Pictures\PNG\3.png"/>
            <p:cNvPicPr>
              <a:picLocks noChangeAspect="1" noChangeArrowheads="1"/>
            </p:cNvPicPr>
            <p:nvPr/>
          </p:nvPicPr>
          <p:blipFill>
            <a:blip r:embed="rId3" cstate="print"/>
            <a:srcRect/>
            <a:stretch>
              <a:fillRect/>
            </a:stretch>
          </p:blipFill>
          <p:spPr bwMode="auto">
            <a:xfrm>
              <a:off x="2643174" y="4735125"/>
              <a:ext cx="304101" cy="320431"/>
            </a:xfrm>
            <a:prstGeom prst="rect">
              <a:avLst/>
            </a:prstGeom>
            <a:noFill/>
          </p:spPr>
        </p:pic>
        <p:pic>
          <p:nvPicPr>
            <p:cNvPr id="343" name="Picture 2" descr="e:\jeff\My Pictures\PNG\3.png"/>
            <p:cNvPicPr>
              <a:picLocks noChangeAspect="1" noChangeArrowheads="1"/>
            </p:cNvPicPr>
            <p:nvPr/>
          </p:nvPicPr>
          <p:blipFill>
            <a:blip r:embed="rId3" cstate="print"/>
            <a:srcRect/>
            <a:stretch>
              <a:fillRect/>
            </a:stretch>
          </p:blipFill>
          <p:spPr bwMode="auto">
            <a:xfrm flipH="1">
              <a:off x="1214414" y="4714884"/>
              <a:ext cx="304101" cy="320431"/>
            </a:xfrm>
            <a:prstGeom prst="rect">
              <a:avLst/>
            </a:prstGeom>
            <a:noFill/>
          </p:spPr>
        </p:pic>
        <p:pic>
          <p:nvPicPr>
            <p:cNvPr id="344" name="Picture 2" descr="e:\jeff\My Pictures\PNG\3.png"/>
            <p:cNvPicPr>
              <a:picLocks noChangeAspect="1" noChangeArrowheads="1"/>
            </p:cNvPicPr>
            <p:nvPr/>
          </p:nvPicPr>
          <p:blipFill>
            <a:blip r:embed="rId3" cstate="print"/>
            <a:srcRect/>
            <a:stretch>
              <a:fillRect/>
            </a:stretch>
          </p:blipFill>
          <p:spPr bwMode="auto">
            <a:xfrm>
              <a:off x="2285984" y="5108833"/>
              <a:ext cx="304101" cy="320431"/>
            </a:xfrm>
            <a:prstGeom prst="rect">
              <a:avLst/>
            </a:prstGeom>
            <a:noFill/>
          </p:spPr>
        </p:pic>
        <p:pic>
          <p:nvPicPr>
            <p:cNvPr id="345" name="Picture 2" descr="e:\jeff\My Pictures\PNG\3.png"/>
            <p:cNvPicPr>
              <a:picLocks noChangeAspect="1" noChangeArrowheads="1"/>
            </p:cNvPicPr>
            <p:nvPr/>
          </p:nvPicPr>
          <p:blipFill>
            <a:blip r:embed="rId3" cstate="print"/>
            <a:srcRect/>
            <a:stretch>
              <a:fillRect/>
            </a:stretch>
          </p:blipFill>
          <p:spPr bwMode="auto">
            <a:xfrm flipH="1">
              <a:off x="1553255" y="5108833"/>
              <a:ext cx="304101" cy="320431"/>
            </a:xfrm>
            <a:prstGeom prst="rect">
              <a:avLst/>
            </a:prstGeom>
            <a:noFill/>
          </p:spPr>
        </p:pic>
        <p:pic>
          <p:nvPicPr>
            <p:cNvPr id="346" name="Picture 2" descr="e:\jeff\My Pictures\PNG\3.png"/>
            <p:cNvPicPr>
              <a:picLocks noChangeAspect="1" noChangeArrowheads="1"/>
            </p:cNvPicPr>
            <p:nvPr/>
          </p:nvPicPr>
          <p:blipFill>
            <a:blip r:embed="rId3" cstate="print"/>
            <a:srcRect/>
            <a:stretch>
              <a:fillRect/>
            </a:stretch>
          </p:blipFill>
          <p:spPr bwMode="auto">
            <a:xfrm flipH="1">
              <a:off x="7000892" y="3571876"/>
              <a:ext cx="304101" cy="320431"/>
            </a:xfrm>
            <a:prstGeom prst="rect">
              <a:avLst/>
            </a:prstGeom>
            <a:noFill/>
          </p:spPr>
        </p:pic>
      </p:grpSp>
      <p:grpSp>
        <p:nvGrpSpPr>
          <p:cNvPr id="40" name="组合 364"/>
          <p:cNvGrpSpPr/>
          <p:nvPr/>
        </p:nvGrpSpPr>
        <p:grpSpPr>
          <a:xfrm>
            <a:off x="714348" y="1357298"/>
            <a:ext cx="7766140" cy="4641210"/>
            <a:chOff x="684505" y="1359559"/>
            <a:chExt cx="7766140" cy="4641210"/>
          </a:xfrm>
        </p:grpSpPr>
        <p:grpSp>
          <p:nvGrpSpPr>
            <p:cNvPr id="48" name="组合 104"/>
            <p:cNvGrpSpPr/>
            <p:nvPr/>
          </p:nvGrpSpPr>
          <p:grpSpPr>
            <a:xfrm>
              <a:off x="684505" y="1359559"/>
              <a:ext cx="7766140" cy="4641210"/>
              <a:chOff x="217488" y="1415403"/>
              <a:chExt cx="8675687" cy="5184774"/>
            </a:xfrm>
          </p:grpSpPr>
          <p:sp>
            <p:nvSpPr>
              <p:cNvPr id="6" name="Rectangle 4"/>
              <p:cNvSpPr>
                <a:spLocks noChangeArrowheads="1"/>
              </p:cNvSpPr>
              <p:nvPr/>
            </p:nvSpPr>
            <p:spPr bwMode="auto">
              <a:xfrm>
                <a:off x="217488" y="1415403"/>
                <a:ext cx="8675687" cy="5184774"/>
              </a:xfrm>
              <a:prstGeom prst="rect">
                <a:avLst/>
              </a:prstGeom>
              <a:solidFill>
                <a:schemeClr val="accent1"/>
              </a:solidFill>
              <a:ln w="9525">
                <a:solidFill>
                  <a:schemeClr val="tx1"/>
                </a:solidFill>
                <a:miter lim="800000"/>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7" name="Rectangle 13"/>
              <p:cNvSpPr>
                <a:spLocks noChangeArrowheads="1"/>
              </p:cNvSpPr>
              <p:nvPr/>
            </p:nvSpPr>
            <p:spPr bwMode="auto">
              <a:xfrm>
                <a:off x="7308850" y="3560772"/>
                <a:ext cx="431800" cy="1008062"/>
              </a:xfrm>
              <a:prstGeom prst="rect">
                <a:avLst/>
              </a:prstGeom>
              <a:solidFill>
                <a:srgbClr val="FF9966"/>
              </a:solidFill>
              <a:ln w="9525">
                <a:noFill/>
                <a:miter lim="800000"/>
                <a:headEnd/>
                <a:tailEnd/>
              </a:ln>
              <a:effectLst>
                <a:outerShdw dist="71842" dir="2700000" algn="ctr" rotWithShape="0">
                  <a:srgbClr val="000000"/>
                </a:outerShdw>
              </a:effectLst>
            </p:spPr>
            <p:txBody>
              <a:bodyPr wrap="none" anchor="ctr"/>
              <a:lstStyle/>
              <a:p>
                <a:pPr algn="ctr">
                  <a:defRPr/>
                </a:pPr>
                <a:endParaRPr lang="zh-CN" altLang="zh-CN">
                  <a:effectLst>
                    <a:outerShdw blurRad="38100" dist="38100" dir="2700000" algn="tl">
                      <a:srgbClr val="000000"/>
                    </a:outerShdw>
                  </a:effectLst>
                  <a:ea typeface="宋体" pitchFamily="2" charset="-122"/>
                </a:endParaRPr>
              </a:p>
            </p:txBody>
          </p:sp>
          <p:sp>
            <p:nvSpPr>
              <p:cNvPr id="8" name="Rectangle 69"/>
              <p:cNvSpPr>
                <a:spLocks noChangeArrowheads="1"/>
              </p:cNvSpPr>
              <p:nvPr/>
            </p:nvSpPr>
            <p:spPr bwMode="auto">
              <a:xfrm>
                <a:off x="8775064" y="3478576"/>
                <a:ext cx="73025" cy="1368425"/>
              </a:xfrm>
              <a:prstGeom prst="rect">
                <a:avLst/>
              </a:prstGeom>
              <a:solidFill>
                <a:schemeClr val="tx1"/>
              </a:solidFill>
              <a:ln w="9525">
                <a:solidFill>
                  <a:schemeClr val="tx1"/>
                </a:solidFill>
                <a:miter lim="800000"/>
                <a:headEnd/>
                <a:tailEnd/>
              </a:ln>
            </p:spPr>
            <p:txBody>
              <a:bodyPr wrap="none" anchor="ctr"/>
              <a:lstStyle/>
              <a:p>
                <a:endParaRPr lang="zh-CN" altLang="en-US"/>
              </a:p>
            </p:txBody>
          </p:sp>
          <p:sp>
            <p:nvSpPr>
              <p:cNvPr id="9" name="Rectangle 70"/>
              <p:cNvSpPr>
                <a:spLocks noChangeArrowheads="1"/>
              </p:cNvSpPr>
              <p:nvPr/>
            </p:nvSpPr>
            <p:spPr bwMode="auto">
              <a:xfrm rot="19601362">
                <a:off x="8228965" y="1872017"/>
                <a:ext cx="114300" cy="1330325"/>
              </a:xfrm>
              <a:prstGeom prst="rect">
                <a:avLst/>
              </a:prstGeom>
              <a:solidFill>
                <a:schemeClr val="tx1"/>
              </a:solidFill>
              <a:ln w="9525">
                <a:solidFill>
                  <a:schemeClr val="tx1"/>
                </a:solidFill>
                <a:miter lim="800000"/>
                <a:headEnd/>
                <a:tailEnd/>
              </a:ln>
            </p:spPr>
            <p:txBody>
              <a:bodyPr wrap="none" anchor="ctr"/>
              <a:lstStyle/>
              <a:p>
                <a:endParaRPr lang="zh-CN" altLang="en-US"/>
              </a:p>
            </p:txBody>
          </p:sp>
          <p:sp>
            <p:nvSpPr>
              <p:cNvPr id="10" name="Oval 71"/>
              <p:cNvSpPr>
                <a:spLocks noChangeArrowheads="1"/>
              </p:cNvSpPr>
              <p:nvPr/>
            </p:nvSpPr>
            <p:spPr bwMode="auto">
              <a:xfrm>
                <a:off x="7885113" y="3921134"/>
                <a:ext cx="144462"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grpSp>
            <p:nvGrpSpPr>
              <p:cNvPr id="56" name="组合 147"/>
              <p:cNvGrpSpPr/>
              <p:nvPr/>
            </p:nvGrpSpPr>
            <p:grpSpPr>
              <a:xfrm>
                <a:off x="5696421" y="4735910"/>
                <a:ext cx="1465934" cy="1458146"/>
                <a:chOff x="5696421" y="4735910"/>
                <a:chExt cx="1465934" cy="1458146"/>
              </a:xfrm>
            </p:grpSpPr>
            <p:sp>
              <p:nvSpPr>
                <p:cNvPr id="76" name="Rectangle 41"/>
                <p:cNvSpPr>
                  <a:spLocks noChangeArrowheads="1"/>
                </p:cNvSpPr>
                <p:nvPr/>
              </p:nvSpPr>
              <p:spPr bwMode="auto">
                <a:xfrm rot="2434768">
                  <a:off x="6114734" y="4858455"/>
                  <a:ext cx="576262" cy="1177727"/>
                </a:xfrm>
                <a:prstGeom prst="rect">
                  <a:avLst/>
                </a:prstGeom>
                <a:solidFill>
                  <a:schemeClr val="bg2">
                    <a:lumMod val="60000"/>
                    <a:lumOff val="40000"/>
                  </a:schemeClr>
                </a:solidFill>
                <a:ln w="9525">
                  <a:noFill/>
                  <a:miter lim="800000"/>
                  <a:headEnd/>
                  <a:tailEnd/>
                </a:ln>
                <a:effectLst>
                  <a:outerShdw dist="71842" dir="2700000" algn="ctr" rotWithShape="0">
                    <a:srgbClr val="000000"/>
                  </a:outerShdw>
                </a:effectLst>
              </p:spPr>
              <p:txBody>
                <a:bodyPr wrap="none" anchor="ctr"/>
                <a:lstStyle/>
                <a:p>
                  <a:pPr algn="ctr">
                    <a:defRPr/>
                  </a:pPr>
                  <a:endParaRPr lang="zh-CN" altLang="zh-CN">
                    <a:effectLst>
                      <a:outerShdw blurRad="38100" dist="38100" dir="2700000" algn="tl">
                        <a:srgbClr val="000000"/>
                      </a:outerShdw>
                    </a:effectLst>
                    <a:ea typeface="宋体" pitchFamily="2" charset="-122"/>
                  </a:endParaRPr>
                </a:p>
              </p:txBody>
            </p:sp>
            <p:sp>
              <p:nvSpPr>
                <p:cNvPr id="77" name="Oval 42"/>
                <p:cNvSpPr>
                  <a:spLocks noChangeArrowheads="1"/>
                </p:cNvSpPr>
                <p:nvPr/>
              </p:nvSpPr>
              <p:spPr bwMode="auto">
                <a:xfrm rot="2434768">
                  <a:off x="6232074" y="4735910"/>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78" name="Oval 43"/>
                <p:cNvSpPr>
                  <a:spLocks noChangeArrowheads="1"/>
                </p:cNvSpPr>
                <p:nvPr/>
              </p:nvSpPr>
              <p:spPr bwMode="auto">
                <a:xfrm rot="2434768">
                  <a:off x="5938840" y="5021662"/>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79" name="Oval 46"/>
                <p:cNvSpPr>
                  <a:spLocks noChangeArrowheads="1"/>
                </p:cNvSpPr>
                <p:nvPr/>
              </p:nvSpPr>
              <p:spPr bwMode="auto">
                <a:xfrm rot="2434768">
                  <a:off x="5696421" y="5307414"/>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81" name="Oval 42"/>
                <p:cNvSpPr>
                  <a:spLocks noChangeArrowheads="1"/>
                </p:cNvSpPr>
                <p:nvPr/>
              </p:nvSpPr>
              <p:spPr bwMode="auto">
                <a:xfrm rot="2434768">
                  <a:off x="7017892" y="5406652"/>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82" name="Oval 43"/>
                <p:cNvSpPr>
                  <a:spLocks noChangeArrowheads="1"/>
                </p:cNvSpPr>
                <p:nvPr/>
              </p:nvSpPr>
              <p:spPr bwMode="auto">
                <a:xfrm rot="2434768">
                  <a:off x="6724658" y="5692404"/>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83" name="Oval 46"/>
                <p:cNvSpPr>
                  <a:spLocks noChangeArrowheads="1"/>
                </p:cNvSpPr>
                <p:nvPr/>
              </p:nvSpPr>
              <p:spPr bwMode="auto">
                <a:xfrm rot="2434768">
                  <a:off x="6482239" y="5978156"/>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grpSp>
          <p:grpSp>
            <p:nvGrpSpPr>
              <p:cNvPr id="64" name="组合 148"/>
              <p:cNvGrpSpPr/>
              <p:nvPr/>
            </p:nvGrpSpPr>
            <p:grpSpPr>
              <a:xfrm>
                <a:off x="3981909" y="4735910"/>
                <a:ext cx="1465934" cy="1458146"/>
                <a:chOff x="3981909" y="4735910"/>
                <a:chExt cx="1465934" cy="1458146"/>
              </a:xfrm>
            </p:grpSpPr>
            <p:sp>
              <p:nvSpPr>
                <p:cNvPr id="68" name="Rectangle 41"/>
                <p:cNvSpPr>
                  <a:spLocks noChangeArrowheads="1"/>
                </p:cNvSpPr>
                <p:nvPr/>
              </p:nvSpPr>
              <p:spPr bwMode="auto">
                <a:xfrm rot="2434768">
                  <a:off x="4400222" y="4858455"/>
                  <a:ext cx="576262" cy="1177727"/>
                </a:xfrm>
                <a:prstGeom prst="rect">
                  <a:avLst/>
                </a:prstGeom>
                <a:solidFill>
                  <a:schemeClr val="bg2">
                    <a:lumMod val="60000"/>
                    <a:lumOff val="40000"/>
                  </a:schemeClr>
                </a:solidFill>
                <a:ln w="9525">
                  <a:noFill/>
                  <a:miter lim="800000"/>
                  <a:headEnd/>
                  <a:tailEnd/>
                </a:ln>
                <a:effectLst>
                  <a:outerShdw dist="71842" dir="2700000" algn="ctr" rotWithShape="0">
                    <a:srgbClr val="000000"/>
                  </a:outerShdw>
                </a:effectLst>
              </p:spPr>
              <p:txBody>
                <a:bodyPr wrap="none" anchor="ctr"/>
                <a:lstStyle/>
                <a:p>
                  <a:pPr algn="ctr">
                    <a:defRPr/>
                  </a:pPr>
                  <a:endParaRPr lang="zh-CN" altLang="zh-CN">
                    <a:effectLst>
                      <a:outerShdw blurRad="38100" dist="38100" dir="2700000" algn="tl">
                        <a:srgbClr val="000000"/>
                      </a:outerShdw>
                    </a:effectLst>
                    <a:ea typeface="宋体" pitchFamily="2" charset="-122"/>
                  </a:endParaRPr>
                </a:p>
              </p:txBody>
            </p:sp>
            <p:sp>
              <p:nvSpPr>
                <p:cNvPr id="69" name="Oval 42"/>
                <p:cNvSpPr>
                  <a:spLocks noChangeArrowheads="1"/>
                </p:cNvSpPr>
                <p:nvPr/>
              </p:nvSpPr>
              <p:spPr bwMode="auto">
                <a:xfrm rot="2434768">
                  <a:off x="4517562" y="4735910"/>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70" name="Oval 43"/>
                <p:cNvSpPr>
                  <a:spLocks noChangeArrowheads="1"/>
                </p:cNvSpPr>
                <p:nvPr/>
              </p:nvSpPr>
              <p:spPr bwMode="auto">
                <a:xfrm rot="2434768">
                  <a:off x="4224328" y="5021662"/>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71" name="Oval 46"/>
                <p:cNvSpPr>
                  <a:spLocks noChangeArrowheads="1"/>
                </p:cNvSpPr>
                <p:nvPr/>
              </p:nvSpPr>
              <p:spPr bwMode="auto">
                <a:xfrm rot="2434768">
                  <a:off x="3981909" y="5307414"/>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73" name="Oval 42"/>
                <p:cNvSpPr>
                  <a:spLocks noChangeArrowheads="1"/>
                </p:cNvSpPr>
                <p:nvPr/>
              </p:nvSpPr>
              <p:spPr bwMode="auto">
                <a:xfrm rot="2434768">
                  <a:off x="5303380" y="5406652"/>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74" name="Oval 43"/>
                <p:cNvSpPr>
                  <a:spLocks noChangeArrowheads="1"/>
                </p:cNvSpPr>
                <p:nvPr/>
              </p:nvSpPr>
              <p:spPr bwMode="auto">
                <a:xfrm rot="2434768">
                  <a:off x="5010146" y="5692404"/>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75" name="Oval 46"/>
                <p:cNvSpPr>
                  <a:spLocks noChangeArrowheads="1"/>
                </p:cNvSpPr>
                <p:nvPr/>
              </p:nvSpPr>
              <p:spPr bwMode="auto">
                <a:xfrm rot="2434768">
                  <a:off x="4767727" y="5978156"/>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grpSp>
          <p:grpSp>
            <p:nvGrpSpPr>
              <p:cNvPr id="72" name="组合 149"/>
              <p:cNvGrpSpPr/>
              <p:nvPr/>
            </p:nvGrpSpPr>
            <p:grpSpPr>
              <a:xfrm>
                <a:off x="2267397" y="4735910"/>
                <a:ext cx="1465934" cy="1458146"/>
                <a:chOff x="2267397" y="4735910"/>
                <a:chExt cx="1465934" cy="1458146"/>
              </a:xfrm>
            </p:grpSpPr>
            <p:sp>
              <p:nvSpPr>
                <p:cNvPr id="60" name="Rectangle 41"/>
                <p:cNvSpPr>
                  <a:spLocks noChangeArrowheads="1"/>
                </p:cNvSpPr>
                <p:nvPr/>
              </p:nvSpPr>
              <p:spPr bwMode="auto">
                <a:xfrm rot="2434768">
                  <a:off x="2685710" y="4858455"/>
                  <a:ext cx="576262" cy="1177727"/>
                </a:xfrm>
                <a:prstGeom prst="rect">
                  <a:avLst/>
                </a:prstGeom>
                <a:solidFill>
                  <a:schemeClr val="bg2">
                    <a:lumMod val="60000"/>
                    <a:lumOff val="40000"/>
                  </a:schemeClr>
                </a:solidFill>
                <a:ln w="9525">
                  <a:noFill/>
                  <a:miter lim="800000"/>
                  <a:headEnd/>
                  <a:tailEnd/>
                </a:ln>
                <a:effectLst>
                  <a:outerShdw dist="71842" dir="2700000" algn="ctr" rotWithShape="0">
                    <a:srgbClr val="000000"/>
                  </a:outerShdw>
                </a:effectLst>
              </p:spPr>
              <p:txBody>
                <a:bodyPr wrap="none" anchor="ctr"/>
                <a:lstStyle/>
                <a:p>
                  <a:pPr algn="ctr">
                    <a:defRPr/>
                  </a:pPr>
                  <a:endParaRPr lang="zh-CN" altLang="zh-CN">
                    <a:effectLst>
                      <a:outerShdw blurRad="38100" dist="38100" dir="2700000" algn="tl">
                        <a:srgbClr val="000000"/>
                      </a:outerShdw>
                    </a:effectLst>
                    <a:ea typeface="宋体" pitchFamily="2" charset="-122"/>
                  </a:endParaRPr>
                </a:p>
              </p:txBody>
            </p:sp>
            <p:sp>
              <p:nvSpPr>
                <p:cNvPr id="61" name="Oval 42"/>
                <p:cNvSpPr>
                  <a:spLocks noChangeArrowheads="1"/>
                </p:cNvSpPr>
                <p:nvPr/>
              </p:nvSpPr>
              <p:spPr bwMode="auto">
                <a:xfrm rot="2434768">
                  <a:off x="2803050" y="4735910"/>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62" name="Oval 43"/>
                <p:cNvSpPr>
                  <a:spLocks noChangeArrowheads="1"/>
                </p:cNvSpPr>
                <p:nvPr/>
              </p:nvSpPr>
              <p:spPr bwMode="auto">
                <a:xfrm rot="2434768">
                  <a:off x="2509816" y="5021662"/>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63" name="Oval 46"/>
                <p:cNvSpPr>
                  <a:spLocks noChangeArrowheads="1"/>
                </p:cNvSpPr>
                <p:nvPr/>
              </p:nvSpPr>
              <p:spPr bwMode="auto">
                <a:xfrm rot="2434768">
                  <a:off x="2267397" y="5307414"/>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65" name="Oval 42"/>
                <p:cNvSpPr>
                  <a:spLocks noChangeArrowheads="1"/>
                </p:cNvSpPr>
                <p:nvPr/>
              </p:nvSpPr>
              <p:spPr bwMode="auto">
                <a:xfrm rot="2434768">
                  <a:off x="3588868" y="5406652"/>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66" name="Oval 43"/>
                <p:cNvSpPr>
                  <a:spLocks noChangeArrowheads="1"/>
                </p:cNvSpPr>
                <p:nvPr/>
              </p:nvSpPr>
              <p:spPr bwMode="auto">
                <a:xfrm rot="2434768">
                  <a:off x="3295634" y="5692404"/>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67" name="Oval 46"/>
                <p:cNvSpPr>
                  <a:spLocks noChangeArrowheads="1"/>
                </p:cNvSpPr>
                <p:nvPr/>
              </p:nvSpPr>
              <p:spPr bwMode="auto">
                <a:xfrm rot="2434768">
                  <a:off x="3053215" y="5978156"/>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grpSp>
          <p:grpSp>
            <p:nvGrpSpPr>
              <p:cNvPr id="80" name="组合 113"/>
              <p:cNvGrpSpPr/>
              <p:nvPr/>
            </p:nvGrpSpPr>
            <p:grpSpPr>
              <a:xfrm>
                <a:off x="552885" y="4735910"/>
                <a:ext cx="1465934" cy="1458146"/>
                <a:chOff x="552885" y="4735910"/>
                <a:chExt cx="1465934" cy="1458146"/>
              </a:xfrm>
            </p:grpSpPr>
            <p:sp>
              <p:nvSpPr>
                <p:cNvPr id="52" name="Rectangle 41"/>
                <p:cNvSpPr>
                  <a:spLocks noChangeArrowheads="1"/>
                </p:cNvSpPr>
                <p:nvPr/>
              </p:nvSpPr>
              <p:spPr bwMode="auto">
                <a:xfrm rot="2434768">
                  <a:off x="971198" y="4858455"/>
                  <a:ext cx="576262" cy="1177727"/>
                </a:xfrm>
                <a:prstGeom prst="rect">
                  <a:avLst/>
                </a:prstGeom>
                <a:solidFill>
                  <a:schemeClr val="bg2">
                    <a:lumMod val="60000"/>
                    <a:lumOff val="40000"/>
                  </a:schemeClr>
                </a:solidFill>
                <a:ln w="9525">
                  <a:noFill/>
                  <a:miter lim="800000"/>
                  <a:headEnd/>
                  <a:tailEnd/>
                </a:ln>
                <a:effectLst>
                  <a:outerShdw dist="71842" dir="2700000" algn="ctr" rotWithShape="0">
                    <a:srgbClr val="000000"/>
                  </a:outerShdw>
                </a:effectLst>
              </p:spPr>
              <p:txBody>
                <a:bodyPr wrap="none" anchor="ctr"/>
                <a:lstStyle/>
                <a:p>
                  <a:pPr algn="ctr">
                    <a:defRPr/>
                  </a:pPr>
                  <a:endParaRPr lang="zh-CN" altLang="zh-CN">
                    <a:effectLst>
                      <a:outerShdw blurRad="38100" dist="38100" dir="2700000" algn="tl">
                        <a:srgbClr val="000000"/>
                      </a:outerShdw>
                    </a:effectLst>
                    <a:ea typeface="宋体" pitchFamily="2" charset="-122"/>
                  </a:endParaRPr>
                </a:p>
              </p:txBody>
            </p:sp>
            <p:sp>
              <p:nvSpPr>
                <p:cNvPr id="53" name="Oval 42"/>
                <p:cNvSpPr>
                  <a:spLocks noChangeArrowheads="1"/>
                </p:cNvSpPr>
                <p:nvPr/>
              </p:nvSpPr>
              <p:spPr bwMode="auto">
                <a:xfrm rot="2434768">
                  <a:off x="1088538" y="4735910"/>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54" name="Oval 43"/>
                <p:cNvSpPr>
                  <a:spLocks noChangeArrowheads="1"/>
                </p:cNvSpPr>
                <p:nvPr/>
              </p:nvSpPr>
              <p:spPr bwMode="auto">
                <a:xfrm rot="2434768">
                  <a:off x="795304" y="5021662"/>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55" name="Oval 46"/>
                <p:cNvSpPr>
                  <a:spLocks noChangeArrowheads="1"/>
                </p:cNvSpPr>
                <p:nvPr/>
              </p:nvSpPr>
              <p:spPr bwMode="auto">
                <a:xfrm rot="2434768">
                  <a:off x="552885" y="5307414"/>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57" name="Oval 42"/>
                <p:cNvSpPr>
                  <a:spLocks noChangeArrowheads="1"/>
                </p:cNvSpPr>
                <p:nvPr/>
              </p:nvSpPr>
              <p:spPr bwMode="auto">
                <a:xfrm rot="2434768">
                  <a:off x="1874356" y="5406652"/>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58" name="Oval 43"/>
                <p:cNvSpPr>
                  <a:spLocks noChangeArrowheads="1"/>
                </p:cNvSpPr>
                <p:nvPr/>
              </p:nvSpPr>
              <p:spPr bwMode="auto">
                <a:xfrm rot="2434768">
                  <a:off x="1581122" y="5692404"/>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59" name="Oval 46"/>
                <p:cNvSpPr>
                  <a:spLocks noChangeArrowheads="1"/>
                </p:cNvSpPr>
                <p:nvPr/>
              </p:nvSpPr>
              <p:spPr bwMode="auto">
                <a:xfrm rot="2434768">
                  <a:off x="1338703" y="5978156"/>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grpSp>
          <p:grpSp>
            <p:nvGrpSpPr>
              <p:cNvPr id="84" name="组合 114"/>
              <p:cNvGrpSpPr/>
              <p:nvPr/>
            </p:nvGrpSpPr>
            <p:grpSpPr>
              <a:xfrm flipV="1">
                <a:off x="571472" y="1857364"/>
                <a:ext cx="1465934" cy="1458146"/>
                <a:chOff x="552885" y="4735910"/>
                <a:chExt cx="1465934" cy="1458146"/>
              </a:xfrm>
            </p:grpSpPr>
            <p:sp>
              <p:nvSpPr>
                <p:cNvPr id="44" name="Rectangle 41"/>
                <p:cNvSpPr>
                  <a:spLocks noChangeArrowheads="1"/>
                </p:cNvSpPr>
                <p:nvPr/>
              </p:nvSpPr>
              <p:spPr bwMode="auto">
                <a:xfrm rot="2434768">
                  <a:off x="971198" y="4858455"/>
                  <a:ext cx="576262" cy="1177727"/>
                </a:xfrm>
                <a:prstGeom prst="rect">
                  <a:avLst/>
                </a:prstGeom>
                <a:solidFill>
                  <a:schemeClr val="bg2">
                    <a:lumMod val="60000"/>
                    <a:lumOff val="40000"/>
                  </a:schemeClr>
                </a:solidFill>
                <a:ln w="9525">
                  <a:noFill/>
                  <a:miter lim="800000"/>
                  <a:headEnd/>
                  <a:tailEnd/>
                </a:ln>
                <a:effectLst>
                  <a:outerShdw dist="71842" dir="2700000" algn="ctr" rotWithShape="0">
                    <a:srgbClr val="000000"/>
                  </a:outerShdw>
                </a:effectLst>
              </p:spPr>
              <p:txBody>
                <a:bodyPr wrap="none" anchor="ctr"/>
                <a:lstStyle/>
                <a:p>
                  <a:pPr algn="ctr">
                    <a:defRPr/>
                  </a:pPr>
                  <a:endParaRPr lang="zh-CN" altLang="zh-CN">
                    <a:effectLst>
                      <a:outerShdw blurRad="38100" dist="38100" dir="2700000" algn="tl">
                        <a:srgbClr val="000000"/>
                      </a:outerShdw>
                    </a:effectLst>
                    <a:ea typeface="宋体" pitchFamily="2" charset="-122"/>
                  </a:endParaRPr>
                </a:p>
              </p:txBody>
            </p:sp>
            <p:sp>
              <p:nvSpPr>
                <p:cNvPr id="45" name="Oval 42"/>
                <p:cNvSpPr>
                  <a:spLocks noChangeArrowheads="1"/>
                </p:cNvSpPr>
                <p:nvPr/>
              </p:nvSpPr>
              <p:spPr bwMode="auto">
                <a:xfrm rot="2434768">
                  <a:off x="1088538" y="4735910"/>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46" name="Oval 43"/>
                <p:cNvSpPr>
                  <a:spLocks noChangeArrowheads="1"/>
                </p:cNvSpPr>
                <p:nvPr/>
              </p:nvSpPr>
              <p:spPr bwMode="auto">
                <a:xfrm rot="2434768">
                  <a:off x="795304" y="5021662"/>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47" name="Oval 46"/>
                <p:cNvSpPr>
                  <a:spLocks noChangeArrowheads="1"/>
                </p:cNvSpPr>
                <p:nvPr/>
              </p:nvSpPr>
              <p:spPr bwMode="auto">
                <a:xfrm rot="2434768">
                  <a:off x="552885" y="5307414"/>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49" name="Oval 42"/>
                <p:cNvSpPr>
                  <a:spLocks noChangeArrowheads="1"/>
                </p:cNvSpPr>
                <p:nvPr/>
              </p:nvSpPr>
              <p:spPr bwMode="auto">
                <a:xfrm rot="2434768">
                  <a:off x="1874356" y="5406652"/>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50" name="Oval 43"/>
                <p:cNvSpPr>
                  <a:spLocks noChangeArrowheads="1"/>
                </p:cNvSpPr>
                <p:nvPr/>
              </p:nvSpPr>
              <p:spPr bwMode="auto">
                <a:xfrm rot="2434768">
                  <a:off x="1581122" y="5692404"/>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51" name="Oval 46"/>
                <p:cNvSpPr>
                  <a:spLocks noChangeArrowheads="1"/>
                </p:cNvSpPr>
                <p:nvPr/>
              </p:nvSpPr>
              <p:spPr bwMode="auto">
                <a:xfrm rot="2434768">
                  <a:off x="1338703" y="5978156"/>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grpSp>
          <p:grpSp>
            <p:nvGrpSpPr>
              <p:cNvPr id="90" name="组合 150"/>
              <p:cNvGrpSpPr/>
              <p:nvPr/>
            </p:nvGrpSpPr>
            <p:grpSpPr>
              <a:xfrm flipV="1">
                <a:off x="5677834" y="1827978"/>
                <a:ext cx="1465934" cy="1458146"/>
                <a:chOff x="5696421" y="4735910"/>
                <a:chExt cx="1465934" cy="1458146"/>
              </a:xfrm>
            </p:grpSpPr>
            <p:sp>
              <p:nvSpPr>
                <p:cNvPr id="36" name="Rectangle 41"/>
                <p:cNvSpPr>
                  <a:spLocks noChangeArrowheads="1"/>
                </p:cNvSpPr>
                <p:nvPr/>
              </p:nvSpPr>
              <p:spPr bwMode="auto">
                <a:xfrm rot="2434768">
                  <a:off x="6114734" y="4858455"/>
                  <a:ext cx="576262" cy="1177727"/>
                </a:xfrm>
                <a:prstGeom prst="rect">
                  <a:avLst/>
                </a:prstGeom>
                <a:solidFill>
                  <a:schemeClr val="bg2">
                    <a:lumMod val="60000"/>
                    <a:lumOff val="40000"/>
                  </a:schemeClr>
                </a:solidFill>
                <a:ln w="9525">
                  <a:noFill/>
                  <a:miter lim="800000"/>
                  <a:headEnd/>
                  <a:tailEnd/>
                </a:ln>
                <a:effectLst>
                  <a:outerShdw dist="71842" dir="2700000" algn="ctr" rotWithShape="0">
                    <a:srgbClr val="000000"/>
                  </a:outerShdw>
                </a:effectLst>
              </p:spPr>
              <p:txBody>
                <a:bodyPr wrap="none" anchor="ctr"/>
                <a:lstStyle/>
                <a:p>
                  <a:pPr algn="ctr">
                    <a:defRPr/>
                  </a:pPr>
                  <a:endParaRPr lang="zh-CN" altLang="zh-CN">
                    <a:effectLst>
                      <a:outerShdw blurRad="38100" dist="38100" dir="2700000" algn="tl">
                        <a:srgbClr val="000000"/>
                      </a:outerShdw>
                    </a:effectLst>
                    <a:ea typeface="宋体" pitchFamily="2" charset="-122"/>
                  </a:endParaRPr>
                </a:p>
              </p:txBody>
            </p:sp>
            <p:sp>
              <p:nvSpPr>
                <p:cNvPr id="37" name="Oval 42"/>
                <p:cNvSpPr>
                  <a:spLocks noChangeArrowheads="1"/>
                </p:cNvSpPr>
                <p:nvPr/>
              </p:nvSpPr>
              <p:spPr bwMode="auto">
                <a:xfrm rot="2434768">
                  <a:off x="6232074" y="4735910"/>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38" name="Oval 43"/>
                <p:cNvSpPr>
                  <a:spLocks noChangeArrowheads="1"/>
                </p:cNvSpPr>
                <p:nvPr/>
              </p:nvSpPr>
              <p:spPr bwMode="auto">
                <a:xfrm rot="2434768">
                  <a:off x="5938840" y="5021662"/>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39" name="Oval 46"/>
                <p:cNvSpPr>
                  <a:spLocks noChangeArrowheads="1"/>
                </p:cNvSpPr>
                <p:nvPr/>
              </p:nvSpPr>
              <p:spPr bwMode="auto">
                <a:xfrm rot="2434768">
                  <a:off x="5696421" y="5307414"/>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41" name="Oval 42"/>
                <p:cNvSpPr>
                  <a:spLocks noChangeArrowheads="1"/>
                </p:cNvSpPr>
                <p:nvPr/>
              </p:nvSpPr>
              <p:spPr bwMode="auto">
                <a:xfrm rot="2434768">
                  <a:off x="7017892" y="5406652"/>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42" name="Oval 43"/>
                <p:cNvSpPr>
                  <a:spLocks noChangeArrowheads="1"/>
                </p:cNvSpPr>
                <p:nvPr/>
              </p:nvSpPr>
              <p:spPr bwMode="auto">
                <a:xfrm rot="2434768">
                  <a:off x="6724658" y="5692404"/>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43" name="Oval 46"/>
                <p:cNvSpPr>
                  <a:spLocks noChangeArrowheads="1"/>
                </p:cNvSpPr>
                <p:nvPr/>
              </p:nvSpPr>
              <p:spPr bwMode="auto">
                <a:xfrm rot="2434768">
                  <a:off x="6482239" y="5978156"/>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grpSp>
          <p:grpSp>
            <p:nvGrpSpPr>
              <p:cNvPr id="91" name="组合 159"/>
              <p:cNvGrpSpPr/>
              <p:nvPr/>
            </p:nvGrpSpPr>
            <p:grpSpPr>
              <a:xfrm flipV="1">
                <a:off x="3963322" y="1827978"/>
                <a:ext cx="1465934" cy="1458146"/>
                <a:chOff x="3981909" y="4735910"/>
                <a:chExt cx="1465934" cy="1458146"/>
              </a:xfrm>
            </p:grpSpPr>
            <p:sp>
              <p:nvSpPr>
                <p:cNvPr id="28" name="Rectangle 41"/>
                <p:cNvSpPr>
                  <a:spLocks noChangeArrowheads="1"/>
                </p:cNvSpPr>
                <p:nvPr/>
              </p:nvSpPr>
              <p:spPr bwMode="auto">
                <a:xfrm rot="2434768">
                  <a:off x="4400222" y="4858455"/>
                  <a:ext cx="576262" cy="1177727"/>
                </a:xfrm>
                <a:prstGeom prst="rect">
                  <a:avLst/>
                </a:prstGeom>
                <a:solidFill>
                  <a:schemeClr val="bg2">
                    <a:lumMod val="60000"/>
                    <a:lumOff val="40000"/>
                  </a:schemeClr>
                </a:solidFill>
                <a:ln w="9525">
                  <a:noFill/>
                  <a:miter lim="800000"/>
                  <a:headEnd/>
                  <a:tailEnd/>
                </a:ln>
                <a:effectLst>
                  <a:outerShdw dist="71842" dir="2700000" algn="ctr" rotWithShape="0">
                    <a:srgbClr val="000000"/>
                  </a:outerShdw>
                </a:effectLst>
              </p:spPr>
              <p:txBody>
                <a:bodyPr wrap="none" anchor="ctr"/>
                <a:lstStyle/>
                <a:p>
                  <a:pPr algn="ctr">
                    <a:defRPr/>
                  </a:pPr>
                  <a:endParaRPr lang="zh-CN" altLang="zh-CN">
                    <a:effectLst>
                      <a:outerShdw blurRad="38100" dist="38100" dir="2700000" algn="tl">
                        <a:srgbClr val="000000"/>
                      </a:outerShdw>
                    </a:effectLst>
                    <a:ea typeface="宋体" pitchFamily="2" charset="-122"/>
                  </a:endParaRPr>
                </a:p>
              </p:txBody>
            </p:sp>
            <p:sp>
              <p:nvSpPr>
                <p:cNvPr id="29" name="Oval 42"/>
                <p:cNvSpPr>
                  <a:spLocks noChangeArrowheads="1"/>
                </p:cNvSpPr>
                <p:nvPr/>
              </p:nvSpPr>
              <p:spPr bwMode="auto">
                <a:xfrm rot="2434768">
                  <a:off x="4517562" y="4735910"/>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30" name="Oval 43"/>
                <p:cNvSpPr>
                  <a:spLocks noChangeArrowheads="1"/>
                </p:cNvSpPr>
                <p:nvPr/>
              </p:nvSpPr>
              <p:spPr bwMode="auto">
                <a:xfrm rot="2434768">
                  <a:off x="4224328" y="5021662"/>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31" name="Oval 46"/>
                <p:cNvSpPr>
                  <a:spLocks noChangeArrowheads="1"/>
                </p:cNvSpPr>
                <p:nvPr/>
              </p:nvSpPr>
              <p:spPr bwMode="auto">
                <a:xfrm rot="2434768">
                  <a:off x="3981909" y="5307414"/>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33" name="Oval 42"/>
                <p:cNvSpPr>
                  <a:spLocks noChangeArrowheads="1"/>
                </p:cNvSpPr>
                <p:nvPr/>
              </p:nvSpPr>
              <p:spPr bwMode="auto">
                <a:xfrm rot="2434768">
                  <a:off x="5303380" y="5406652"/>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34" name="Oval 43"/>
                <p:cNvSpPr>
                  <a:spLocks noChangeArrowheads="1"/>
                </p:cNvSpPr>
                <p:nvPr/>
              </p:nvSpPr>
              <p:spPr bwMode="auto">
                <a:xfrm rot="2434768">
                  <a:off x="5010146" y="5692404"/>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35" name="Oval 46"/>
                <p:cNvSpPr>
                  <a:spLocks noChangeArrowheads="1"/>
                </p:cNvSpPr>
                <p:nvPr/>
              </p:nvSpPr>
              <p:spPr bwMode="auto">
                <a:xfrm rot="2434768">
                  <a:off x="4767727" y="5978156"/>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grpSp>
          <p:grpSp>
            <p:nvGrpSpPr>
              <p:cNvPr id="92" name="组合 168"/>
              <p:cNvGrpSpPr/>
              <p:nvPr/>
            </p:nvGrpSpPr>
            <p:grpSpPr>
              <a:xfrm flipV="1">
                <a:off x="2248810" y="1827978"/>
                <a:ext cx="1465934" cy="1458146"/>
                <a:chOff x="2267397" y="4735910"/>
                <a:chExt cx="1465934" cy="1458146"/>
              </a:xfrm>
            </p:grpSpPr>
            <p:sp>
              <p:nvSpPr>
                <p:cNvPr id="20" name="Rectangle 41"/>
                <p:cNvSpPr>
                  <a:spLocks noChangeArrowheads="1"/>
                </p:cNvSpPr>
                <p:nvPr/>
              </p:nvSpPr>
              <p:spPr bwMode="auto">
                <a:xfrm rot="2434768">
                  <a:off x="2685710" y="4858455"/>
                  <a:ext cx="576262" cy="1177727"/>
                </a:xfrm>
                <a:prstGeom prst="rect">
                  <a:avLst/>
                </a:prstGeom>
                <a:solidFill>
                  <a:schemeClr val="bg2">
                    <a:lumMod val="60000"/>
                    <a:lumOff val="40000"/>
                  </a:schemeClr>
                </a:solidFill>
                <a:ln w="9525">
                  <a:noFill/>
                  <a:miter lim="800000"/>
                  <a:headEnd/>
                  <a:tailEnd/>
                </a:ln>
                <a:effectLst>
                  <a:outerShdw dist="71842" dir="2700000" algn="ctr" rotWithShape="0">
                    <a:srgbClr val="000000"/>
                  </a:outerShdw>
                </a:effectLst>
              </p:spPr>
              <p:txBody>
                <a:bodyPr wrap="none" anchor="ctr"/>
                <a:lstStyle/>
                <a:p>
                  <a:pPr algn="ctr">
                    <a:defRPr/>
                  </a:pPr>
                  <a:endParaRPr lang="zh-CN" altLang="zh-CN">
                    <a:effectLst>
                      <a:outerShdw blurRad="38100" dist="38100" dir="2700000" algn="tl">
                        <a:srgbClr val="000000"/>
                      </a:outerShdw>
                    </a:effectLst>
                    <a:ea typeface="宋体" pitchFamily="2" charset="-122"/>
                  </a:endParaRPr>
                </a:p>
              </p:txBody>
            </p:sp>
            <p:sp>
              <p:nvSpPr>
                <p:cNvPr id="21" name="Oval 42"/>
                <p:cNvSpPr>
                  <a:spLocks noChangeArrowheads="1"/>
                </p:cNvSpPr>
                <p:nvPr/>
              </p:nvSpPr>
              <p:spPr bwMode="auto">
                <a:xfrm rot="2434768">
                  <a:off x="2803050" y="4735910"/>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22" name="Oval 43"/>
                <p:cNvSpPr>
                  <a:spLocks noChangeArrowheads="1"/>
                </p:cNvSpPr>
                <p:nvPr/>
              </p:nvSpPr>
              <p:spPr bwMode="auto">
                <a:xfrm rot="2434768">
                  <a:off x="2509816" y="5021662"/>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23" name="Oval 46"/>
                <p:cNvSpPr>
                  <a:spLocks noChangeArrowheads="1"/>
                </p:cNvSpPr>
                <p:nvPr/>
              </p:nvSpPr>
              <p:spPr bwMode="auto">
                <a:xfrm rot="2434768">
                  <a:off x="2267397" y="5307414"/>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25" name="Oval 42"/>
                <p:cNvSpPr>
                  <a:spLocks noChangeArrowheads="1"/>
                </p:cNvSpPr>
                <p:nvPr/>
              </p:nvSpPr>
              <p:spPr bwMode="auto">
                <a:xfrm rot="2434768">
                  <a:off x="3588868" y="5406652"/>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26" name="Oval 43"/>
                <p:cNvSpPr>
                  <a:spLocks noChangeArrowheads="1"/>
                </p:cNvSpPr>
                <p:nvPr/>
              </p:nvSpPr>
              <p:spPr bwMode="auto">
                <a:xfrm rot="2434768">
                  <a:off x="3295634" y="5692404"/>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sp>
              <p:nvSpPr>
                <p:cNvPr id="27" name="Oval 46"/>
                <p:cNvSpPr>
                  <a:spLocks noChangeArrowheads="1"/>
                </p:cNvSpPr>
                <p:nvPr/>
              </p:nvSpPr>
              <p:spPr bwMode="auto">
                <a:xfrm rot="2434768">
                  <a:off x="3053215" y="5978156"/>
                  <a:ext cx="144463"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grpSp>
        </p:grpSp>
        <p:pic>
          <p:nvPicPr>
            <p:cNvPr id="348" name="Picture 2" descr="e:\jeff\My Pictures\PNG\3.png"/>
            <p:cNvPicPr>
              <a:picLocks noChangeAspect="1" noChangeArrowheads="1"/>
            </p:cNvPicPr>
            <p:nvPr/>
          </p:nvPicPr>
          <p:blipFill>
            <a:blip r:embed="rId3" cstate="print"/>
            <a:srcRect/>
            <a:stretch>
              <a:fillRect/>
            </a:stretch>
          </p:blipFill>
          <p:spPr bwMode="auto">
            <a:xfrm flipH="1">
              <a:off x="7000892" y="3571876"/>
              <a:ext cx="304101" cy="320431"/>
            </a:xfrm>
            <a:prstGeom prst="rect">
              <a:avLst/>
            </a:prstGeom>
            <a:noFill/>
          </p:spPr>
        </p:pic>
        <p:pic>
          <p:nvPicPr>
            <p:cNvPr id="349" name="Picture 2" descr="e:\jeff\My Pictures\PNG\3.png"/>
            <p:cNvPicPr>
              <a:picLocks noChangeAspect="1" noChangeArrowheads="1"/>
            </p:cNvPicPr>
            <p:nvPr/>
          </p:nvPicPr>
          <p:blipFill>
            <a:blip r:embed="rId3" cstate="print"/>
            <a:srcRect/>
            <a:stretch>
              <a:fillRect/>
            </a:stretch>
          </p:blipFill>
          <p:spPr bwMode="auto">
            <a:xfrm flipH="1">
              <a:off x="3124891" y="2214554"/>
              <a:ext cx="304101" cy="320431"/>
            </a:xfrm>
            <a:prstGeom prst="rect">
              <a:avLst/>
            </a:prstGeom>
            <a:noFill/>
          </p:spPr>
        </p:pic>
        <p:pic>
          <p:nvPicPr>
            <p:cNvPr id="350" name="Picture 2" descr="e:\jeff\My Pictures\PNG\3.png"/>
            <p:cNvPicPr>
              <a:picLocks noChangeAspect="1" noChangeArrowheads="1"/>
            </p:cNvPicPr>
            <p:nvPr/>
          </p:nvPicPr>
          <p:blipFill>
            <a:blip r:embed="rId3" cstate="print"/>
            <a:srcRect/>
            <a:stretch>
              <a:fillRect/>
            </a:stretch>
          </p:blipFill>
          <p:spPr bwMode="auto">
            <a:xfrm>
              <a:off x="2910577" y="2322751"/>
              <a:ext cx="304101" cy="320431"/>
            </a:xfrm>
            <a:prstGeom prst="rect">
              <a:avLst/>
            </a:prstGeom>
            <a:noFill/>
          </p:spPr>
        </p:pic>
        <p:pic>
          <p:nvPicPr>
            <p:cNvPr id="351" name="Picture 2" descr="e:\jeff\My Pictures\PNG\3.png"/>
            <p:cNvPicPr>
              <a:picLocks noChangeAspect="1" noChangeArrowheads="1"/>
            </p:cNvPicPr>
            <p:nvPr/>
          </p:nvPicPr>
          <p:blipFill>
            <a:blip r:embed="rId3" cstate="print"/>
            <a:srcRect/>
            <a:stretch>
              <a:fillRect/>
            </a:stretch>
          </p:blipFill>
          <p:spPr bwMode="auto">
            <a:xfrm flipH="1">
              <a:off x="1571604" y="2214554"/>
              <a:ext cx="304101" cy="320431"/>
            </a:xfrm>
            <a:prstGeom prst="rect">
              <a:avLst/>
            </a:prstGeom>
            <a:noFill/>
          </p:spPr>
        </p:pic>
        <p:pic>
          <p:nvPicPr>
            <p:cNvPr id="352" name="Picture 2" descr="e:\jeff\My Pictures\PNG\3.png"/>
            <p:cNvPicPr>
              <a:picLocks noChangeAspect="1" noChangeArrowheads="1"/>
            </p:cNvPicPr>
            <p:nvPr/>
          </p:nvPicPr>
          <p:blipFill>
            <a:blip r:embed="rId3" cstate="print"/>
            <a:srcRect/>
            <a:stretch>
              <a:fillRect/>
            </a:stretch>
          </p:blipFill>
          <p:spPr bwMode="auto">
            <a:xfrm>
              <a:off x="1357290" y="2322751"/>
              <a:ext cx="304101" cy="320431"/>
            </a:xfrm>
            <a:prstGeom prst="rect">
              <a:avLst/>
            </a:prstGeom>
            <a:noFill/>
          </p:spPr>
        </p:pic>
        <p:pic>
          <p:nvPicPr>
            <p:cNvPr id="353" name="Picture 2" descr="e:\jeff\My Pictures\PNG\3.png"/>
            <p:cNvPicPr>
              <a:picLocks noChangeAspect="1" noChangeArrowheads="1"/>
            </p:cNvPicPr>
            <p:nvPr/>
          </p:nvPicPr>
          <p:blipFill>
            <a:blip r:embed="rId3" cstate="print"/>
            <a:srcRect/>
            <a:stretch>
              <a:fillRect/>
            </a:stretch>
          </p:blipFill>
          <p:spPr bwMode="auto">
            <a:xfrm flipH="1">
              <a:off x="4643438" y="2214554"/>
              <a:ext cx="304101" cy="320431"/>
            </a:xfrm>
            <a:prstGeom prst="rect">
              <a:avLst/>
            </a:prstGeom>
            <a:noFill/>
          </p:spPr>
        </p:pic>
        <p:pic>
          <p:nvPicPr>
            <p:cNvPr id="354" name="Picture 2" descr="e:\jeff\My Pictures\PNG\3.png"/>
            <p:cNvPicPr>
              <a:picLocks noChangeAspect="1" noChangeArrowheads="1"/>
            </p:cNvPicPr>
            <p:nvPr/>
          </p:nvPicPr>
          <p:blipFill>
            <a:blip r:embed="rId3" cstate="print"/>
            <a:srcRect/>
            <a:stretch>
              <a:fillRect/>
            </a:stretch>
          </p:blipFill>
          <p:spPr bwMode="auto">
            <a:xfrm>
              <a:off x="4429124" y="2322751"/>
              <a:ext cx="304101" cy="320431"/>
            </a:xfrm>
            <a:prstGeom prst="rect">
              <a:avLst/>
            </a:prstGeom>
            <a:noFill/>
          </p:spPr>
        </p:pic>
        <p:pic>
          <p:nvPicPr>
            <p:cNvPr id="355" name="Picture 2" descr="e:\jeff\My Pictures\PNG\3.png"/>
            <p:cNvPicPr>
              <a:picLocks noChangeAspect="1" noChangeArrowheads="1"/>
            </p:cNvPicPr>
            <p:nvPr/>
          </p:nvPicPr>
          <p:blipFill>
            <a:blip r:embed="rId3" cstate="print"/>
            <a:srcRect/>
            <a:stretch>
              <a:fillRect/>
            </a:stretch>
          </p:blipFill>
          <p:spPr bwMode="auto">
            <a:xfrm flipH="1">
              <a:off x="6196725" y="2214554"/>
              <a:ext cx="304101" cy="320431"/>
            </a:xfrm>
            <a:prstGeom prst="rect">
              <a:avLst/>
            </a:prstGeom>
            <a:noFill/>
          </p:spPr>
        </p:pic>
        <p:pic>
          <p:nvPicPr>
            <p:cNvPr id="356" name="Picture 2" descr="e:\jeff\My Pictures\PNG\3.png"/>
            <p:cNvPicPr>
              <a:picLocks noChangeAspect="1" noChangeArrowheads="1"/>
            </p:cNvPicPr>
            <p:nvPr/>
          </p:nvPicPr>
          <p:blipFill>
            <a:blip r:embed="rId3" cstate="print"/>
            <a:srcRect/>
            <a:stretch>
              <a:fillRect/>
            </a:stretch>
          </p:blipFill>
          <p:spPr bwMode="auto">
            <a:xfrm>
              <a:off x="5982411" y="2322751"/>
              <a:ext cx="304101" cy="320431"/>
            </a:xfrm>
            <a:prstGeom prst="rect">
              <a:avLst/>
            </a:prstGeom>
            <a:noFill/>
          </p:spPr>
        </p:pic>
        <p:pic>
          <p:nvPicPr>
            <p:cNvPr id="357" name="Picture 2" descr="e:\jeff\My Pictures\PNG\3.png"/>
            <p:cNvPicPr>
              <a:picLocks noChangeAspect="1" noChangeArrowheads="1"/>
            </p:cNvPicPr>
            <p:nvPr/>
          </p:nvPicPr>
          <p:blipFill>
            <a:blip r:embed="rId3" cstate="print"/>
            <a:srcRect/>
            <a:stretch>
              <a:fillRect/>
            </a:stretch>
          </p:blipFill>
          <p:spPr bwMode="auto">
            <a:xfrm flipH="1">
              <a:off x="6196725" y="4823081"/>
              <a:ext cx="304101" cy="320431"/>
            </a:xfrm>
            <a:prstGeom prst="rect">
              <a:avLst/>
            </a:prstGeom>
            <a:noFill/>
          </p:spPr>
        </p:pic>
        <p:pic>
          <p:nvPicPr>
            <p:cNvPr id="358" name="Picture 2" descr="e:\jeff\My Pictures\PNG\3.png"/>
            <p:cNvPicPr>
              <a:picLocks noChangeAspect="1" noChangeArrowheads="1"/>
            </p:cNvPicPr>
            <p:nvPr/>
          </p:nvPicPr>
          <p:blipFill>
            <a:blip r:embed="rId3" cstate="print"/>
            <a:srcRect/>
            <a:stretch>
              <a:fillRect/>
            </a:stretch>
          </p:blipFill>
          <p:spPr bwMode="auto">
            <a:xfrm>
              <a:off x="5982411" y="4716964"/>
              <a:ext cx="304101" cy="320431"/>
            </a:xfrm>
            <a:prstGeom prst="rect">
              <a:avLst/>
            </a:prstGeom>
            <a:noFill/>
          </p:spPr>
        </p:pic>
        <p:pic>
          <p:nvPicPr>
            <p:cNvPr id="359" name="Picture 2" descr="e:\jeff\My Pictures\PNG\3.png"/>
            <p:cNvPicPr>
              <a:picLocks noChangeAspect="1" noChangeArrowheads="1"/>
            </p:cNvPicPr>
            <p:nvPr/>
          </p:nvPicPr>
          <p:blipFill>
            <a:blip r:embed="rId3" cstate="print"/>
            <a:srcRect/>
            <a:stretch>
              <a:fillRect/>
            </a:stretch>
          </p:blipFill>
          <p:spPr bwMode="auto">
            <a:xfrm flipH="1">
              <a:off x="4696527" y="4821001"/>
              <a:ext cx="304101" cy="320431"/>
            </a:xfrm>
            <a:prstGeom prst="rect">
              <a:avLst/>
            </a:prstGeom>
            <a:noFill/>
          </p:spPr>
        </p:pic>
        <p:pic>
          <p:nvPicPr>
            <p:cNvPr id="360" name="Picture 2" descr="e:\jeff\My Pictures\PNG\3.png"/>
            <p:cNvPicPr>
              <a:picLocks noChangeAspect="1" noChangeArrowheads="1"/>
            </p:cNvPicPr>
            <p:nvPr/>
          </p:nvPicPr>
          <p:blipFill>
            <a:blip r:embed="rId3" cstate="print"/>
            <a:srcRect/>
            <a:stretch>
              <a:fillRect/>
            </a:stretch>
          </p:blipFill>
          <p:spPr bwMode="auto">
            <a:xfrm>
              <a:off x="4482213" y="4714884"/>
              <a:ext cx="304101" cy="320431"/>
            </a:xfrm>
            <a:prstGeom prst="rect">
              <a:avLst/>
            </a:prstGeom>
            <a:noFill/>
          </p:spPr>
        </p:pic>
        <p:pic>
          <p:nvPicPr>
            <p:cNvPr id="361" name="Picture 2" descr="e:\jeff\My Pictures\PNG\3.png"/>
            <p:cNvPicPr>
              <a:picLocks noChangeAspect="1" noChangeArrowheads="1"/>
            </p:cNvPicPr>
            <p:nvPr/>
          </p:nvPicPr>
          <p:blipFill>
            <a:blip r:embed="rId3" cstate="print"/>
            <a:srcRect/>
            <a:stretch>
              <a:fillRect/>
            </a:stretch>
          </p:blipFill>
          <p:spPr bwMode="auto">
            <a:xfrm flipH="1">
              <a:off x="3143240" y="4821001"/>
              <a:ext cx="304101" cy="320431"/>
            </a:xfrm>
            <a:prstGeom prst="rect">
              <a:avLst/>
            </a:prstGeom>
            <a:noFill/>
          </p:spPr>
        </p:pic>
        <p:pic>
          <p:nvPicPr>
            <p:cNvPr id="362" name="Picture 2" descr="e:\jeff\My Pictures\PNG\3.png"/>
            <p:cNvPicPr>
              <a:picLocks noChangeAspect="1" noChangeArrowheads="1"/>
            </p:cNvPicPr>
            <p:nvPr/>
          </p:nvPicPr>
          <p:blipFill>
            <a:blip r:embed="rId3" cstate="print"/>
            <a:srcRect/>
            <a:stretch>
              <a:fillRect/>
            </a:stretch>
          </p:blipFill>
          <p:spPr bwMode="auto">
            <a:xfrm>
              <a:off x="2928926" y="4714884"/>
              <a:ext cx="304101" cy="320431"/>
            </a:xfrm>
            <a:prstGeom prst="rect">
              <a:avLst/>
            </a:prstGeom>
            <a:noFill/>
          </p:spPr>
        </p:pic>
        <p:pic>
          <p:nvPicPr>
            <p:cNvPr id="363" name="Picture 2" descr="e:\jeff\My Pictures\PNG\3.png"/>
            <p:cNvPicPr>
              <a:picLocks noChangeAspect="1" noChangeArrowheads="1"/>
            </p:cNvPicPr>
            <p:nvPr/>
          </p:nvPicPr>
          <p:blipFill>
            <a:blip r:embed="rId3" cstate="print"/>
            <a:srcRect/>
            <a:stretch>
              <a:fillRect/>
            </a:stretch>
          </p:blipFill>
          <p:spPr bwMode="auto">
            <a:xfrm flipH="1">
              <a:off x="1571604" y="4821001"/>
              <a:ext cx="304101" cy="320431"/>
            </a:xfrm>
            <a:prstGeom prst="rect">
              <a:avLst/>
            </a:prstGeom>
            <a:noFill/>
          </p:spPr>
        </p:pic>
        <p:pic>
          <p:nvPicPr>
            <p:cNvPr id="364" name="Picture 2" descr="e:\jeff\My Pictures\PNG\3.png"/>
            <p:cNvPicPr>
              <a:picLocks noChangeAspect="1" noChangeArrowheads="1"/>
            </p:cNvPicPr>
            <p:nvPr/>
          </p:nvPicPr>
          <p:blipFill>
            <a:blip r:embed="rId3" cstate="print"/>
            <a:srcRect/>
            <a:stretch>
              <a:fillRect/>
            </a:stretch>
          </p:blipFill>
          <p:spPr bwMode="auto">
            <a:xfrm>
              <a:off x="1357290" y="4714884"/>
              <a:ext cx="304101" cy="320431"/>
            </a:xfrm>
            <a:prstGeom prst="rect">
              <a:avLst/>
            </a:prstGeom>
            <a:noFill/>
          </p:spPr>
        </p:pic>
      </p:grpSp>
      <p:grpSp>
        <p:nvGrpSpPr>
          <p:cNvPr id="93" name="组合 243"/>
          <p:cNvGrpSpPr/>
          <p:nvPr/>
        </p:nvGrpSpPr>
        <p:grpSpPr>
          <a:xfrm>
            <a:off x="683868" y="1285860"/>
            <a:ext cx="7929618" cy="4784161"/>
            <a:chOff x="71406" y="1357298"/>
            <a:chExt cx="8858312" cy="5072098"/>
          </a:xfrm>
          <a:effectLst>
            <a:outerShdw blurRad="50800" dist="38100" dir="2700000" algn="tl" rotWithShape="0">
              <a:prstClr val="black">
                <a:alpha val="40000"/>
              </a:prstClr>
            </a:outerShdw>
          </a:effectLst>
        </p:grpSpPr>
        <p:sp>
          <p:nvSpPr>
            <p:cNvPr id="245" name="矩形 244"/>
            <p:cNvSpPr/>
            <p:nvPr/>
          </p:nvSpPr>
          <p:spPr>
            <a:xfrm>
              <a:off x="71406" y="1357298"/>
              <a:ext cx="8858312" cy="5072098"/>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grpSp>
          <p:nvGrpSpPr>
            <p:cNvPr id="94" name="组合 12"/>
            <p:cNvGrpSpPr/>
            <p:nvPr/>
          </p:nvGrpSpPr>
          <p:grpSpPr>
            <a:xfrm>
              <a:off x="785786" y="1928802"/>
              <a:ext cx="1398600" cy="1500198"/>
              <a:chOff x="1772536" y="2285992"/>
              <a:chExt cx="1398600" cy="1500198"/>
            </a:xfrm>
          </p:grpSpPr>
          <p:sp>
            <p:nvSpPr>
              <p:cNvPr id="322" name="六边形 3"/>
              <p:cNvSpPr/>
              <p:nvPr/>
            </p:nvSpPr>
            <p:spPr>
              <a:xfrm>
                <a:off x="1928794" y="2571744"/>
                <a:ext cx="1071570" cy="928694"/>
              </a:xfrm>
              <a:prstGeom prst="hexagon">
                <a:avLst/>
              </a:prstGeom>
              <a:solidFill>
                <a:schemeClr val="accent5">
                  <a:lumMod val="9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3" name="Picture 2" descr="e:\jeff\My Pictures\PNG\3.png"/>
              <p:cNvPicPr>
                <a:picLocks noChangeAspect="1" noChangeArrowheads="1"/>
              </p:cNvPicPr>
              <p:nvPr/>
            </p:nvPicPr>
            <p:blipFill>
              <a:blip r:embed="rId3" cstate="print"/>
              <a:srcRect/>
              <a:stretch>
                <a:fillRect/>
              </a:stretch>
            </p:blipFill>
            <p:spPr bwMode="auto">
              <a:xfrm>
                <a:off x="2147200" y="2872010"/>
                <a:ext cx="339716" cy="339716"/>
              </a:xfrm>
              <a:prstGeom prst="rect">
                <a:avLst/>
              </a:prstGeom>
              <a:noFill/>
            </p:spPr>
          </p:pic>
          <p:pic>
            <p:nvPicPr>
              <p:cNvPr id="324" name="Picture 2" descr="e:\jeff\My Pictures\PNG\3.png"/>
              <p:cNvPicPr>
                <a:picLocks noChangeAspect="1" noChangeArrowheads="1"/>
              </p:cNvPicPr>
              <p:nvPr/>
            </p:nvPicPr>
            <p:blipFill>
              <a:blip r:embed="rId3" cstate="print"/>
              <a:srcRect/>
              <a:stretch>
                <a:fillRect/>
              </a:stretch>
            </p:blipFill>
            <p:spPr bwMode="auto">
              <a:xfrm flipH="1">
                <a:off x="2432952" y="2872010"/>
                <a:ext cx="339716" cy="339716"/>
              </a:xfrm>
              <a:prstGeom prst="rect">
                <a:avLst/>
              </a:prstGeom>
              <a:noFill/>
            </p:spPr>
          </p:pic>
          <p:sp>
            <p:nvSpPr>
              <p:cNvPr id="325" name="椭圆 6"/>
              <p:cNvSpPr/>
              <p:nvPr/>
            </p:nvSpPr>
            <p:spPr>
              <a:xfrm>
                <a:off x="1772536" y="3242582"/>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椭圆 7"/>
              <p:cNvSpPr/>
              <p:nvPr/>
            </p:nvSpPr>
            <p:spPr>
              <a:xfrm>
                <a:off x="1772536" y="2615286"/>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椭圆 8"/>
              <p:cNvSpPr/>
              <p:nvPr/>
            </p:nvSpPr>
            <p:spPr>
              <a:xfrm>
                <a:off x="2357422" y="3571876"/>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椭圆 9"/>
              <p:cNvSpPr/>
              <p:nvPr/>
            </p:nvSpPr>
            <p:spPr>
              <a:xfrm>
                <a:off x="2956822" y="3243714"/>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椭圆 10"/>
              <p:cNvSpPr/>
              <p:nvPr/>
            </p:nvSpPr>
            <p:spPr>
              <a:xfrm>
                <a:off x="2928926" y="2571744"/>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椭圆 11"/>
              <p:cNvSpPr/>
              <p:nvPr/>
            </p:nvSpPr>
            <p:spPr>
              <a:xfrm>
                <a:off x="2357422" y="2285992"/>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13"/>
            <p:cNvGrpSpPr/>
            <p:nvPr/>
          </p:nvGrpSpPr>
          <p:grpSpPr>
            <a:xfrm>
              <a:off x="2428860" y="1928802"/>
              <a:ext cx="1398600" cy="1500198"/>
              <a:chOff x="1772536" y="2285992"/>
              <a:chExt cx="1398600" cy="1500198"/>
            </a:xfrm>
          </p:grpSpPr>
          <p:sp>
            <p:nvSpPr>
              <p:cNvPr id="313" name="六边形 312"/>
              <p:cNvSpPr/>
              <p:nvPr/>
            </p:nvSpPr>
            <p:spPr>
              <a:xfrm>
                <a:off x="1928794" y="2571744"/>
                <a:ext cx="1071570" cy="928694"/>
              </a:xfrm>
              <a:prstGeom prst="hexagon">
                <a:avLst/>
              </a:prstGeom>
              <a:solidFill>
                <a:schemeClr val="accent5">
                  <a:lumMod val="9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4" name="Picture 2" descr="e:\jeff\My Pictures\PNG\3.png"/>
              <p:cNvPicPr>
                <a:picLocks noChangeAspect="1" noChangeArrowheads="1"/>
              </p:cNvPicPr>
              <p:nvPr/>
            </p:nvPicPr>
            <p:blipFill>
              <a:blip r:embed="rId3" cstate="print"/>
              <a:srcRect/>
              <a:stretch>
                <a:fillRect/>
              </a:stretch>
            </p:blipFill>
            <p:spPr bwMode="auto">
              <a:xfrm>
                <a:off x="2147200" y="2872010"/>
                <a:ext cx="339716" cy="339716"/>
              </a:xfrm>
              <a:prstGeom prst="rect">
                <a:avLst/>
              </a:prstGeom>
              <a:noFill/>
            </p:spPr>
          </p:pic>
          <p:pic>
            <p:nvPicPr>
              <p:cNvPr id="315" name="Picture 2" descr="e:\jeff\My Pictures\PNG\3.png"/>
              <p:cNvPicPr>
                <a:picLocks noChangeAspect="1" noChangeArrowheads="1"/>
              </p:cNvPicPr>
              <p:nvPr/>
            </p:nvPicPr>
            <p:blipFill>
              <a:blip r:embed="rId3" cstate="print"/>
              <a:srcRect/>
              <a:stretch>
                <a:fillRect/>
              </a:stretch>
            </p:blipFill>
            <p:spPr bwMode="auto">
              <a:xfrm flipH="1">
                <a:off x="2432952" y="2872010"/>
                <a:ext cx="339716" cy="339716"/>
              </a:xfrm>
              <a:prstGeom prst="rect">
                <a:avLst/>
              </a:prstGeom>
              <a:noFill/>
            </p:spPr>
          </p:pic>
          <p:sp>
            <p:nvSpPr>
              <p:cNvPr id="316" name="椭圆 315"/>
              <p:cNvSpPr/>
              <p:nvPr/>
            </p:nvSpPr>
            <p:spPr>
              <a:xfrm>
                <a:off x="1772536" y="3242582"/>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椭圆 316"/>
              <p:cNvSpPr/>
              <p:nvPr/>
            </p:nvSpPr>
            <p:spPr>
              <a:xfrm>
                <a:off x="1772536" y="2615286"/>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椭圆 317"/>
              <p:cNvSpPr/>
              <p:nvPr/>
            </p:nvSpPr>
            <p:spPr>
              <a:xfrm>
                <a:off x="2357422" y="3571876"/>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椭圆 318"/>
              <p:cNvSpPr/>
              <p:nvPr/>
            </p:nvSpPr>
            <p:spPr>
              <a:xfrm>
                <a:off x="2956822" y="3243714"/>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椭圆 319"/>
              <p:cNvSpPr/>
              <p:nvPr/>
            </p:nvSpPr>
            <p:spPr>
              <a:xfrm>
                <a:off x="2928926" y="2571744"/>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椭圆 320"/>
              <p:cNvSpPr/>
              <p:nvPr/>
            </p:nvSpPr>
            <p:spPr>
              <a:xfrm>
                <a:off x="2357422" y="2285992"/>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23"/>
            <p:cNvGrpSpPr/>
            <p:nvPr/>
          </p:nvGrpSpPr>
          <p:grpSpPr>
            <a:xfrm>
              <a:off x="4071934" y="1928802"/>
              <a:ext cx="1398600" cy="1500198"/>
              <a:chOff x="1772536" y="2285992"/>
              <a:chExt cx="1398600" cy="1500198"/>
            </a:xfrm>
          </p:grpSpPr>
          <p:sp>
            <p:nvSpPr>
              <p:cNvPr id="304" name="六边形 303"/>
              <p:cNvSpPr/>
              <p:nvPr/>
            </p:nvSpPr>
            <p:spPr>
              <a:xfrm>
                <a:off x="1928794" y="2571744"/>
                <a:ext cx="1071570" cy="928694"/>
              </a:xfrm>
              <a:prstGeom prst="hexagon">
                <a:avLst/>
              </a:prstGeom>
              <a:solidFill>
                <a:schemeClr val="accent5">
                  <a:lumMod val="9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5" name="Picture 2" descr="e:\jeff\My Pictures\PNG\3.png"/>
              <p:cNvPicPr>
                <a:picLocks noChangeAspect="1" noChangeArrowheads="1"/>
              </p:cNvPicPr>
              <p:nvPr/>
            </p:nvPicPr>
            <p:blipFill>
              <a:blip r:embed="rId3" cstate="print"/>
              <a:srcRect/>
              <a:stretch>
                <a:fillRect/>
              </a:stretch>
            </p:blipFill>
            <p:spPr bwMode="auto">
              <a:xfrm>
                <a:off x="2147200" y="2872010"/>
                <a:ext cx="339716" cy="339716"/>
              </a:xfrm>
              <a:prstGeom prst="rect">
                <a:avLst/>
              </a:prstGeom>
              <a:noFill/>
            </p:spPr>
          </p:pic>
          <p:pic>
            <p:nvPicPr>
              <p:cNvPr id="306" name="Picture 2" descr="e:\jeff\My Pictures\PNG\3.png"/>
              <p:cNvPicPr>
                <a:picLocks noChangeAspect="1" noChangeArrowheads="1"/>
              </p:cNvPicPr>
              <p:nvPr/>
            </p:nvPicPr>
            <p:blipFill>
              <a:blip r:embed="rId3" cstate="print"/>
              <a:srcRect/>
              <a:stretch>
                <a:fillRect/>
              </a:stretch>
            </p:blipFill>
            <p:spPr bwMode="auto">
              <a:xfrm flipH="1">
                <a:off x="2432952" y="2872010"/>
                <a:ext cx="339716" cy="339716"/>
              </a:xfrm>
              <a:prstGeom prst="rect">
                <a:avLst/>
              </a:prstGeom>
              <a:noFill/>
            </p:spPr>
          </p:pic>
          <p:sp>
            <p:nvSpPr>
              <p:cNvPr id="307" name="椭圆 306"/>
              <p:cNvSpPr/>
              <p:nvPr/>
            </p:nvSpPr>
            <p:spPr>
              <a:xfrm>
                <a:off x="1772536" y="3242582"/>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椭圆 307"/>
              <p:cNvSpPr/>
              <p:nvPr/>
            </p:nvSpPr>
            <p:spPr>
              <a:xfrm>
                <a:off x="1772536" y="2615286"/>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p:cNvSpPr/>
              <p:nvPr/>
            </p:nvSpPr>
            <p:spPr>
              <a:xfrm>
                <a:off x="2357422" y="3571876"/>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椭圆 309"/>
              <p:cNvSpPr/>
              <p:nvPr/>
            </p:nvSpPr>
            <p:spPr>
              <a:xfrm>
                <a:off x="2956822" y="3243714"/>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p:cNvSpPr/>
              <p:nvPr/>
            </p:nvSpPr>
            <p:spPr>
              <a:xfrm>
                <a:off x="2928926" y="2571744"/>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p:cNvSpPr/>
              <p:nvPr/>
            </p:nvSpPr>
            <p:spPr>
              <a:xfrm>
                <a:off x="2357422" y="2285992"/>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33"/>
            <p:cNvGrpSpPr/>
            <p:nvPr/>
          </p:nvGrpSpPr>
          <p:grpSpPr>
            <a:xfrm>
              <a:off x="785786" y="4286256"/>
              <a:ext cx="1398600" cy="1500198"/>
              <a:chOff x="1772536" y="2285992"/>
              <a:chExt cx="1398600" cy="1500198"/>
            </a:xfrm>
          </p:grpSpPr>
          <p:sp>
            <p:nvSpPr>
              <p:cNvPr id="295" name="六边形 294"/>
              <p:cNvSpPr/>
              <p:nvPr/>
            </p:nvSpPr>
            <p:spPr>
              <a:xfrm>
                <a:off x="1928794" y="2571744"/>
                <a:ext cx="1071570" cy="928694"/>
              </a:xfrm>
              <a:prstGeom prst="hexagon">
                <a:avLst/>
              </a:prstGeom>
              <a:solidFill>
                <a:schemeClr val="accent5">
                  <a:lumMod val="9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6" name="Picture 2" descr="e:\jeff\My Pictures\PNG\3.png"/>
              <p:cNvPicPr>
                <a:picLocks noChangeAspect="1" noChangeArrowheads="1"/>
              </p:cNvPicPr>
              <p:nvPr/>
            </p:nvPicPr>
            <p:blipFill>
              <a:blip r:embed="rId3" cstate="print"/>
              <a:srcRect/>
              <a:stretch>
                <a:fillRect/>
              </a:stretch>
            </p:blipFill>
            <p:spPr bwMode="auto">
              <a:xfrm>
                <a:off x="2147200" y="2872010"/>
                <a:ext cx="339716" cy="339716"/>
              </a:xfrm>
              <a:prstGeom prst="rect">
                <a:avLst/>
              </a:prstGeom>
              <a:noFill/>
            </p:spPr>
          </p:pic>
          <p:pic>
            <p:nvPicPr>
              <p:cNvPr id="297" name="Picture 2" descr="e:\jeff\My Pictures\PNG\3.png"/>
              <p:cNvPicPr>
                <a:picLocks noChangeAspect="1" noChangeArrowheads="1"/>
              </p:cNvPicPr>
              <p:nvPr/>
            </p:nvPicPr>
            <p:blipFill>
              <a:blip r:embed="rId3" cstate="print"/>
              <a:srcRect/>
              <a:stretch>
                <a:fillRect/>
              </a:stretch>
            </p:blipFill>
            <p:spPr bwMode="auto">
              <a:xfrm flipH="1">
                <a:off x="2432952" y="2872010"/>
                <a:ext cx="339716" cy="339716"/>
              </a:xfrm>
              <a:prstGeom prst="rect">
                <a:avLst/>
              </a:prstGeom>
              <a:noFill/>
            </p:spPr>
          </p:pic>
          <p:sp>
            <p:nvSpPr>
              <p:cNvPr id="298" name="椭圆 297"/>
              <p:cNvSpPr/>
              <p:nvPr/>
            </p:nvSpPr>
            <p:spPr>
              <a:xfrm>
                <a:off x="1772536" y="3242582"/>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椭圆 298"/>
              <p:cNvSpPr/>
              <p:nvPr/>
            </p:nvSpPr>
            <p:spPr>
              <a:xfrm>
                <a:off x="1772536" y="2615286"/>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椭圆 299"/>
              <p:cNvSpPr/>
              <p:nvPr/>
            </p:nvSpPr>
            <p:spPr>
              <a:xfrm>
                <a:off x="2357422" y="3571876"/>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椭圆 300"/>
              <p:cNvSpPr/>
              <p:nvPr/>
            </p:nvSpPr>
            <p:spPr>
              <a:xfrm>
                <a:off x="2956822" y="3243714"/>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椭圆 301"/>
              <p:cNvSpPr/>
              <p:nvPr/>
            </p:nvSpPr>
            <p:spPr>
              <a:xfrm>
                <a:off x="2928926" y="2571744"/>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椭圆 302"/>
              <p:cNvSpPr/>
              <p:nvPr/>
            </p:nvSpPr>
            <p:spPr>
              <a:xfrm>
                <a:off x="2357422" y="2285992"/>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组合 43"/>
            <p:cNvGrpSpPr/>
            <p:nvPr/>
          </p:nvGrpSpPr>
          <p:grpSpPr>
            <a:xfrm>
              <a:off x="2428860" y="4286256"/>
              <a:ext cx="1398600" cy="1500198"/>
              <a:chOff x="1772536" y="2285992"/>
              <a:chExt cx="1398600" cy="1500198"/>
            </a:xfrm>
          </p:grpSpPr>
          <p:sp>
            <p:nvSpPr>
              <p:cNvPr id="286" name="六边形 285"/>
              <p:cNvSpPr/>
              <p:nvPr/>
            </p:nvSpPr>
            <p:spPr>
              <a:xfrm>
                <a:off x="1928794" y="2571744"/>
                <a:ext cx="1071570" cy="928694"/>
              </a:xfrm>
              <a:prstGeom prst="hexagon">
                <a:avLst/>
              </a:prstGeom>
              <a:solidFill>
                <a:schemeClr val="accent5">
                  <a:lumMod val="9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7" name="Picture 2" descr="e:\jeff\My Pictures\PNG\3.png"/>
              <p:cNvPicPr>
                <a:picLocks noChangeAspect="1" noChangeArrowheads="1"/>
              </p:cNvPicPr>
              <p:nvPr/>
            </p:nvPicPr>
            <p:blipFill>
              <a:blip r:embed="rId3" cstate="print"/>
              <a:srcRect/>
              <a:stretch>
                <a:fillRect/>
              </a:stretch>
            </p:blipFill>
            <p:spPr bwMode="auto">
              <a:xfrm>
                <a:off x="2147200" y="2872010"/>
                <a:ext cx="339716" cy="339716"/>
              </a:xfrm>
              <a:prstGeom prst="rect">
                <a:avLst/>
              </a:prstGeom>
              <a:noFill/>
            </p:spPr>
          </p:pic>
          <p:pic>
            <p:nvPicPr>
              <p:cNvPr id="288" name="Picture 2" descr="e:\jeff\My Pictures\PNG\3.png"/>
              <p:cNvPicPr>
                <a:picLocks noChangeAspect="1" noChangeArrowheads="1"/>
              </p:cNvPicPr>
              <p:nvPr/>
            </p:nvPicPr>
            <p:blipFill>
              <a:blip r:embed="rId3" cstate="print"/>
              <a:srcRect/>
              <a:stretch>
                <a:fillRect/>
              </a:stretch>
            </p:blipFill>
            <p:spPr bwMode="auto">
              <a:xfrm flipH="1">
                <a:off x="2432952" y="2872010"/>
                <a:ext cx="339716" cy="339716"/>
              </a:xfrm>
              <a:prstGeom prst="rect">
                <a:avLst/>
              </a:prstGeom>
              <a:noFill/>
            </p:spPr>
          </p:pic>
          <p:sp>
            <p:nvSpPr>
              <p:cNvPr id="289" name="椭圆 288"/>
              <p:cNvSpPr/>
              <p:nvPr/>
            </p:nvSpPr>
            <p:spPr>
              <a:xfrm>
                <a:off x="1772536" y="3242582"/>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椭圆 289"/>
              <p:cNvSpPr/>
              <p:nvPr/>
            </p:nvSpPr>
            <p:spPr>
              <a:xfrm>
                <a:off x="1772536" y="2615286"/>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椭圆 290"/>
              <p:cNvSpPr/>
              <p:nvPr/>
            </p:nvSpPr>
            <p:spPr>
              <a:xfrm>
                <a:off x="2357422" y="3571876"/>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椭圆 291"/>
              <p:cNvSpPr/>
              <p:nvPr/>
            </p:nvSpPr>
            <p:spPr>
              <a:xfrm>
                <a:off x="2956822" y="3243714"/>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椭圆 292"/>
              <p:cNvSpPr/>
              <p:nvPr/>
            </p:nvSpPr>
            <p:spPr>
              <a:xfrm>
                <a:off x="2928926" y="2571744"/>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椭圆 293"/>
              <p:cNvSpPr/>
              <p:nvPr/>
            </p:nvSpPr>
            <p:spPr>
              <a:xfrm>
                <a:off x="2357422" y="2285992"/>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53"/>
            <p:cNvGrpSpPr/>
            <p:nvPr/>
          </p:nvGrpSpPr>
          <p:grpSpPr>
            <a:xfrm>
              <a:off x="4071934" y="4286256"/>
              <a:ext cx="1398600" cy="1500198"/>
              <a:chOff x="1772536" y="2285992"/>
              <a:chExt cx="1398600" cy="1500198"/>
            </a:xfrm>
          </p:grpSpPr>
          <p:sp>
            <p:nvSpPr>
              <p:cNvPr id="277" name="六边形 276"/>
              <p:cNvSpPr/>
              <p:nvPr/>
            </p:nvSpPr>
            <p:spPr>
              <a:xfrm>
                <a:off x="1928794" y="2571744"/>
                <a:ext cx="1071570" cy="928694"/>
              </a:xfrm>
              <a:prstGeom prst="hexagon">
                <a:avLst/>
              </a:prstGeom>
              <a:solidFill>
                <a:schemeClr val="accent5">
                  <a:lumMod val="9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8" name="Picture 2" descr="e:\jeff\My Pictures\PNG\3.png"/>
              <p:cNvPicPr>
                <a:picLocks noChangeAspect="1" noChangeArrowheads="1"/>
              </p:cNvPicPr>
              <p:nvPr/>
            </p:nvPicPr>
            <p:blipFill>
              <a:blip r:embed="rId3" cstate="print"/>
              <a:srcRect/>
              <a:stretch>
                <a:fillRect/>
              </a:stretch>
            </p:blipFill>
            <p:spPr bwMode="auto">
              <a:xfrm>
                <a:off x="2147200" y="2872010"/>
                <a:ext cx="339716" cy="339716"/>
              </a:xfrm>
              <a:prstGeom prst="rect">
                <a:avLst/>
              </a:prstGeom>
              <a:noFill/>
            </p:spPr>
          </p:pic>
          <p:pic>
            <p:nvPicPr>
              <p:cNvPr id="279" name="Picture 2" descr="e:\jeff\My Pictures\PNG\3.png"/>
              <p:cNvPicPr>
                <a:picLocks noChangeAspect="1" noChangeArrowheads="1"/>
              </p:cNvPicPr>
              <p:nvPr/>
            </p:nvPicPr>
            <p:blipFill>
              <a:blip r:embed="rId3" cstate="print"/>
              <a:srcRect/>
              <a:stretch>
                <a:fillRect/>
              </a:stretch>
            </p:blipFill>
            <p:spPr bwMode="auto">
              <a:xfrm flipH="1">
                <a:off x="2432952" y="2872010"/>
                <a:ext cx="339716" cy="339716"/>
              </a:xfrm>
              <a:prstGeom prst="rect">
                <a:avLst/>
              </a:prstGeom>
              <a:noFill/>
            </p:spPr>
          </p:pic>
          <p:sp>
            <p:nvSpPr>
              <p:cNvPr id="280" name="椭圆 279"/>
              <p:cNvSpPr/>
              <p:nvPr/>
            </p:nvSpPr>
            <p:spPr>
              <a:xfrm>
                <a:off x="1772536" y="3242582"/>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椭圆 280"/>
              <p:cNvSpPr/>
              <p:nvPr/>
            </p:nvSpPr>
            <p:spPr>
              <a:xfrm>
                <a:off x="1772536" y="2615286"/>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椭圆 281"/>
              <p:cNvSpPr/>
              <p:nvPr/>
            </p:nvSpPr>
            <p:spPr>
              <a:xfrm>
                <a:off x="2357422" y="3571876"/>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椭圆 282"/>
              <p:cNvSpPr/>
              <p:nvPr/>
            </p:nvSpPr>
            <p:spPr>
              <a:xfrm>
                <a:off x="2956822" y="3243714"/>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椭圆 283"/>
              <p:cNvSpPr/>
              <p:nvPr/>
            </p:nvSpPr>
            <p:spPr>
              <a:xfrm>
                <a:off x="2928926" y="2571744"/>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椭圆 284"/>
              <p:cNvSpPr/>
              <p:nvPr/>
            </p:nvSpPr>
            <p:spPr>
              <a:xfrm>
                <a:off x="2357422" y="2285992"/>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63"/>
            <p:cNvGrpSpPr/>
            <p:nvPr/>
          </p:nvGrpSpPr>
          <p:grpSpPr>
            <a:xfrm>
              <a:off x="5715008" y="1928802"/>
              <a:ext cx="1398600" cy="1500198"/>
              <a:chOff x="1772536" y="2285992"/>
              <a:chExt cx="1398600" cy="1500198"/>
            </a:xfrm>
          </p:grpSpPr>
          <p:sp>
            <p:nvSpPr>
              <p:cNvPr id="268" name="六边形 267"/>
              <p:cNvSpPr/>
              <p:nvPr/>
            </p:nvSpPr>
            <p:spPr>
              <a:xfrm>
                <a:off x="1928794" y="2571744"/>
                <a:ext cx="1071570" cy="928694"/>
              </a:xfrm>
              <a:prstGeom prst="hexagon">
                <a:avLst/>
              </a:prstGeom>
              <a:solidFill>
                <a:schemeClr val="accent5">
                  <a:lumMod val="9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9" name="Picture 2" descr="e:\jeff\My Pictures\PNG\3.png"/>
              <p:cNvPicPr>
                <a:picLocks noChangeAspect="1" noChangeArrowheads="1"/>
              </p:cNvPicPr>
              <p:nvPr/>
            </p:nvPicPr>
            <p:blipFill>
              <a:blip r:embed="rId3" cstate="print"/>
              <a:srcRect/>
              <a:stretch>
                <a:fillRect/>
              </a:stretch>
            </p:blipFill>
            <p:spPr bwMode="auto">
              <a:xfrm>
                <a:off x="2147200" y="2872010"/>
                <a:ext cx="339716" cy="339716"/>
              </a:xfrm>
              <a:prstGeom prst="rect">
                <a:avLst/>
              </a:prstGeom>
              <a:noFill/>
            </p:spPr>
          </p:pic>
          <p:pic>
            <p:nvPicPr>
              <p:cNvPr id="270" name="Picture 2" descr="e:\jeff\My Pictures\PNG\3.png"/>
              <p:cNvPicPr>
                <a:picLocks noChangeAspect="1" noChangeArrowheads="1"/>
              </p:cNvPicPr>
              <p:nvPr/>
            </p:nvPicPr>
            <p:blipFill>
              <a:blip r:embed="rId3" cstate="print"/>
              <a:srcRect/>
              <a:stretch>
                <a:fillRect/>
              </a:stretch>
            </p:blipFill>
            <p:spPr bwMode="auto">
              <a:xfrm flipH="1">
                <a:off x="2432952" y="2872010"/>
                <a:ext cx="339716" cy="339716"/>
              </a:xfrm>
              <a:prstGeom prst="rect">
                <a:avLst/>
              </a:prstGeom>
              <a:noFill/>
            </p:spPr>
          </p:pic>
          <p:sp>
            <p:nvSpPr>
              <p:cNvPr id="271" name="椭圆 270"/>
              <p:cNvSpPr/>
              <p:nvPr/>
            </p:nvSpPr>
            <p:spPr>
              <a:xfrm>
                <a:off x="1772536" y="3242582"/>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椭圆 271"/>
              <p:cNvSpPr/>
              <p:nvPr/>
            </p:nvSpPr>
            <p:spPr>
              <a:xfrm>
                <a:off x="1772536" y="2615286"/>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椭圆 272"/>
              <p:cNvSpPr/>
              <p:nvPr/>
            </p:nvSpPr>
            <p:spPr>
              <a:xfrm>
                <a:off x="2357422" y="3571876"/>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椭圆 273"/>
              <p:cNvSpPr/>
              <p:nvPr/>
            </p:nvSpPr>
            <p:spPr>
              <a:xfrm>
                <a:off x="2956822" y="3243714"/>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椭圆 274"/>
              <p:cNvSpPr/>
              <p:nvPr/>
            </p:nvSpPr>
            <p:spPr>
              <a:xfrm>
                <a:off x="2928926" y="2571744"/>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椭圆 275"/>
              <p:cNvSpPr/>
              <p:nvPr/>
            </p:nvSpPr>
            <p:spPr>
              <a:xfrm>
                <a:off x="2357422" y="2285992"/>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8" name="组合 73"/>
            <p:cNvGrpSpPr/>
            <p:nvPr/>
          </p:nvGrpSpPr>
          <p:grpSpPr>
            <a:xfrm>
              <a:off x="5715008" y="4286256"/>
              <a:ext cx="1398600" cy="1500198"/>
              <a:chOff x="1772536" y="2285992"/>
              <a:chExt cx="1398600" cy="1500198"/>
            </a:xfrm>
          </p:grpSpPr>
          <p:sp>
            <p:nvSpPr>
              <p:cNvPr id="259" name="六边形 258"/>
              <p:cNvSpPr/>
              <p:nvPr/>
            </p:nvSpPr>
            <p:spPr>
              <a:xfrm>
                <a:off x="1928794" y="2571744"/>
                <a:ext cx="1071570" cy="928694"/>
              </a:xfrm>
              <a:prstGeom prst="hexagon">
                <a:avLst/>
              </a:prstGeom>
              <a:solidFill>
                <a:schemeClr val="accent5">
                  <a:lumMod val="9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0" name="Picture 2" descr="e:\jeff\My Pictures\PNG\3.png"/>
              <p:cNvPicPr>
                <a:picLocks noChangeAspect="1" noChangeArrowheads="1"/>
              </p:cNvPicPr>
              <p:nvPr/>
            </p:nvPicPr>
            <p:blipFill>
              <a:blip r:embed="rId3" cstate="print"/>
              <a:srcRect/>
              <a:stretch>
                <a:fillRect/>
              </a:stretch>
            </p:blipFill>
            <p:spPr bwMode="auto">
              <a:xfrm>
                <a:off x="2147200" y="2872010"/>
                <a:ext cx="339716" cy="339716"/>
              </a:xfrm>
              <a:prstGeom prst="rect">
                <a:avLst/>
              </a:prstGeom>
              <a:noFill/>
            </p:spPr>
          </p:pic>
          <p:pic>
            <p:nvPicPr>
              <p:cNvPr id="261" name="Picture 2" descr="e:\jeff\My Pictures\PNG\3.png"/>
              <p:cNvPicPr>
                <a:picLocks noChangeAspect="1" noChangeArrowheads="1"/>
              </p:cNvPicPr>
              <p:nvPr/>
            </p:nvPicPr>
            <p:blipFill>
              <a:blip r:embed="rId3" cstate="print"/>
              <a:srcRect/>
              <a:stretch>
                <a:fillRect/>
              </a:stretch>
            </p:blipFill>
            <p:spPr bwMode="auto">
              <a:xfrm flipH="1">
                <a:off x="2432952" y="2872010"/>
                <a:ext cx="339716" cy="339716"/>
              </a:xfrm>
              <a:prstGeom prst="rect">
                <a:avLst/>
              </a:prstGeom>
              <a:noFill/>
            </p:spPr>
          </p:pic>
          <p:sp>
            <p:nvSpPr>
              <p:cNvPr id="262" name="椭圆 261"/>
              <p:cNvSpPr/>
              <p:nvPr/>
            </p:nvSpPr>
            <p:spPr>
              <a:xfrm>
                <a:off x="1772536" y="3242582"/>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椭圆 262"/>
              <p:cNvSpPr/>
              <p:nvPr/>
            </p:nvSpPr>
            <p:spPr>
              <a:xfrm>
                <a:off x="1772536" y="2615286"/>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椭圆 263"/>
              <p:cNvSpPr/>
              <p:nvPr/>
            </p:nvSpPr>
            <p:spPr>
              <a:xfrm>
                <a:off x="2357422" y="3571876"/>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椭圆 264"/>
              <p:cNvSpPr/>
              <p:nvPr/>
            </p:nvSpPr>
            <p:spPr>
              <a:xfrm>
                <a:off x="2956822" y="3243714"/>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椭圆 265"/>
              <p:cNvSpPr/>
              <p:nvPr/>
            </p:nvSpPr>
            <p:spPr>
              <a:xfrm>
                <a:off x="2928926" y="2571744"/>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椭圆 266"/>
              <p:cNvSpPr/>
              <p:nvPr/>
            </p:nvSpPr>
            <p:spPr>
              <a:xfrm>
                <a:off x="2357422" y="2285992"/>
                <a:ext cx="214314" cy="214314"/>
              </a:xfrm>
              <a:prstGeom prst="ellipse">
                <a:avLst/>
              </a:prstGeom>
              <a:gradFill flip="none" rotWithShape="1">
                <a:gsLst>
                  <a:gs pos="0">
                    <a:schemeClr val="tx1">
                      <a:shade val="30000"/>
                      <a:satMod val="115000"/>
                    </a:schemeClr>
                  </a:gs>
                  <a:gs pos="50000">
                    <a:schemeClr val="tx1">
                      <a:shade val="67500"/>
                      <a:satMod val="115000"/>
                    </a:schemeClr>
                  </a:gs>
                  <a:gs pos="100000">
                    <a:schemeClr val="tx1">
                      <a:shade val="100000"/>
                      <a:satMod val="115000"/>
                    </a:schemeClr>
                  </a:gs>
                </a:gsLst>
                <a:lin ang="162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4" name="Rectangle 13"/>
            <p:cNvSpPr>
              <a:spLocks noChangeArrowheads="1"/>
            </p:cNvSpPr>
            <p:nvPr/>
          </p:nvSpPr>
          <p:spPr bwMode="auto">
            <a:xfrm>
              <a:off x="7358082" y="3314587"/>
              <a:ext cx="431800" cy="1008062"/>
            </a:xfrm>
            <a:prstGeom prst="rect">
              <a:avLst/>
            </a:prstGeom>
            <a:solidFill>
              <a:srgbClr val="FF9966"/>
            </a:solidFill>
            <a:ln w="9525">
              <a:noFill/>
              <a:miter lim="800000"/>
              <a:headEnd/>
              <a:tailEnd/>
            </a:ln>
            <a:effectLst>
              <a:outerShdw dist="71842" dir="2700000" algn="ctr" rotWithShape="0">
                <a:srgbClr val="000000"/>
              </a:outerShdw>
            </a:effectLst>
          </p:spPr>
          <p:txBody>
            <a:bodyPr wrap="none" anchor="ctr"/>
            <a:lstStyle/>
            <a:p>
              <a:pPr algn="ctr">
                <a:defRPr/>
              </a:pPr>
              <a:endParaRPr lang="zh-CN" altLang="zh-CN">
                <a:effectLst>
                  <a:outerShdw blurRad="38100" dist="38100" dir="2700000" algn="tl">
                    <a:srgbClr val="000000"/>
                  </a:outerShdw>
                </a:effectLst>
                <a:ea typeface="宋体" pitchFamily="2" charset="-122"/>
              </a:endParaRPr>
            </a:p>
          </p:txBody>
        </p:sp>
        <p:sp>
          <p:nvSpPr>
            <p:cNvPr id="255" name="Rectangle 69"/>
            <p:cNvSpPr>
              <a:spLocks noChangeArrowheads="1"/>
            </p:cNvSpPr>
            <p:nvPr/>
          </p:nvSpPr>
          <p:spPr bwMode="auto">
            <a:xfrm>
              <a:off x="8785255" y="3171712"/>
              <a:ext cx="73025" cy="1368425"/>
            </a:xfrm>
            <a:prstGeom prst="rect">
              <a:avLst/>
            </a:prstGeom>
            <a:solidFill>
              <a:schemeClr val="tx1"/>
            </a:solidFill>
            <a:ln w="9525">
              <a:solidFill>
                <a:schemeClr val="tx1"/>
              </a:solidFill>
              <a:miter lim="800000"/>
              <a:headEnd/>
              <a:tailEnd/>
            </a:ln>
          </p:spPr>
          <p:txBody>
            <a:bodyPr wrap="none" anchor="ctr"/>
            <a:lstStyle/>
            <a:p>
              <a:endParaRPr lang="zh-CN" altLang="en-US"/>
            </a:p>
          </p:txBody>
        </p:sp>
        <p:sp>
          <p:nvSpPr>
            <p:cNvPr id="256" name="Rectangle 70"/>
            <p:cNvSpPr>
              <a:spLocks noChangeArrowheads="1"/>
            </p:cNvSpPr>
            <p:nvPr/>
          </p:nvSpPr>
          <p:spPr bwMode="auto">
            <a:xfrm rot="19601362">
              <a:off x="8260597" y="1932250"/>
              <a:ext cx="101945" cy="1055388"/>
            </a:xfrm>
            <a:prstGeom prst="rect">
              <a:avLst/>
            </a:prstGeom>
            <a:solidFill>
              <a:schemeClr val="tx1"/>
            </a:solidFill>
            <a:ln w="9525">
              <a:solidFill>
                <a:schemeClr val="tx1"/>
              </a:solidFill>
              <a:miter lim="800000"/>
              <a:headEnd/>
              <a:tailEnd/>
            </a:ln>
          </p:spPr>
          <p:txBody>
            <a:bodyPr wrap="none" anchor="ctr"/>
            <a:lstStyle/>
            <a:p>
              <a:endParaRPr lang="zh-CN" altLang="en-US"/>
            </a:p>
          </p:txBody>
        </p:sp>
        <p:sp>
          <p:nvSpPr>
            <p:cNvPr id="257" name="Oval 71"/>
            <p:cNvSpPr>
              <a:spLocks noChangeArrowheads="1"/>
            </p:cNvSpPr>
            <p:nvPr/>
          </p:nvSpPr>
          <p:spPr bwMode="auto">
            <a:xfrm>
              <a:off x="7934345" y="3674949"/>
              <a:ext cx="144462" cy="215900"/>
            </a:xfrm>
            <a:prstGeom prst="ellipse">
              <a:avLst/>
            </a:prstGeom>
            <a:solidFill>
              <a:srgbClr val="FFFFCC"/>
            </a:solidFill>
            <a:ln w="9525">
              <a:noFill/>
              <a:round/>
              <a:headEnd/>
              <a:tailEnd/>
            </a:ln>
            <a:effectLst>
              <a:outerShdw dist="35921" dir="2700000" algn="ctr" rotWithShape="0">
                <a:srgbClr val="000000"/>
              </a:outerShdw>
            </a:effectLst>
          </p:spPr>
          <p:txBody>
            <a:bodyPr wrap="none" anchor="ctr"/>
            <a:lstStyle/>
            <a:p>
              <a:pPr>
                <a:defRPr/>
              </a:pPr>
              <a:endParaRPr lang="zh-CN" altLang="en-US">
                <a:ea typeface="宋体" pitchFamily="2" charset="-122"/>
              </a:endParaRPr>
            </a:p>
          </p:txBody>
        </p:sp>
        <p:pic>
          <p:nvPicPr>
            <p:cNvPr id="258" name="Picture 3" descr="e:\jeff\My Pictures\PNG\20071120211540166.png"/>
            <p:cNvPicPr>
              <a:picLocks noChangeAspect="1" noChangeArrowheads="1"/>
            </p:cNvPicPr>
            <p:nvPr/>
          </p:nvPicPr>
          <p:blipFill>
            <a:blip r:embed="rId4" cstate="print"/>
            <a:srcRect/>
            <a:stretch>
              <a:fillRect/>
            </a:stretch>
          </p:blipFill>
          <p:spPr bwMode="auto">
            <a:xfrm flipH="1">
              <a:off x="7393455" y="3631994"/>
              <a:ext cx="353996" cy="353996"/>
            </a:xfrm>
            <a:prstGeom prst="rect">
              <a:avLst/>
            </a:prstGeom>
            <a:noFill/>
          </p:spPr>
        </p:pic>
      </p:grpSp>
      <p:pic>
        <p:nvPicPr>
          <p:cNvPr id="242" name="Picture 4" descr="F:\贝腾模拟实验室布置图1.JPG"/>
          <p:cNvPicPr>
            <a:picLocks noChangeAspect="1" noChangeArrowheads="1"/>
          </p:cNvPicPr>
          <p:nvPr/>
        </p:nvPicPr>
        <p:blipFill>
          <a:blip r:embed="rId5" cstate="print"/>
          <a:srcRect/>
          <a:stretch>
            <a:fillRect/>
          </a:stretch>
        </p:blipFill>
        <p:spPr bwMode="auto">
          <a:xfrm>
            <a:off x="666722" y="1285860"/>
            <a:ext cx="7977244" cy="4786346"/>
          </a:xfrm>
          <a:prstGeom prst="rect">
            <a:avLst/>
          </a:prstGeom>
          <a:noFill/>
          <a:effectLst>
            <a:outerShdw blurRad="50800" dist="38100" dir="2700000" algn="tl" rotWithShape="0">
              <a:prstClr val="black">
                <a:alpha val="40000"/>
              </a:prstClr>
            </a:outerShdw>
          </a:effec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ox(in)">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93"/>
                                        </p:tgtEl>
                                        <p:attrNameLst>
                                          <p:attrName>style.visibility</p:attrName>
                                        </p:attrNameLst>
                                      </p:cBhvr>
                                      <p:to>
                                        <p:strVal val="visible"/>
                                      </p:to>
                                    </p:set>
                                    <p:animEffect transition="in" filter="box(in)">
                                      <p:cBhvr>
                                        <p:cTn id="19" dur="500"/>
                                        <p:tgtEl>
                                          <p:spTgt spid="9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42"/>
                                        </p:tgtEl>
                                        <p:attrNameLst>
                                          <p:attrName>style.visibility</p:attrName>
                                        </p:attrNameLst>
                                      </p:cBhvr>
                                      <p:to>
                                        <p:strVal val="visible"/>
                                      </p:to>
                                    </p:set>
                                    <p:animEffect transition="in" filter="fade">
                                      <p:cBhvr>
                                        <p:cTn id="24" dur="500"/>
                                        <p:tgtEl>
                                          <p:spTgt spid="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zh-CN" altLang="en-US" dirty="0"/>
              <a:t>大纲</a:t>
            </a:r>
          </a:p>
        </p:txBody>
      </p:sp>
      <p:grpSp>
        <p:nvGrpSpPr>
          <p:cNvPr id="3" name="Group 41"/>
          <p:cNvGrpSpPr>
            <a:grpSpLocks/>
          </p:cNvGrpSpPr>
          <p:nvPr/>
        </p:nvGrpSpPr>
        <p:grpSpPr bwMode="auto">
          <a:xfrm>
            <a:off x="2143108" y="1643050"/>
            <a:ext cx="4724400" cy="685800"/>
            <a:chOff x="1296" y="1824"/>
            <a:chExt cx="2976" cy="432"/>
          </a:xfrm>
        </p:grpSpPr>
        <p:sp>
          <p:nvSpPr>
            <p:cNvPr id="7" name="AutoShape 42"/>
            <p:cNvSpPr>
              <a:spLocks noChangeArrowheads="1"/>
            </p:cNvSpPr>
            <p:nvPr/>
          </p:nvSpPr>
          <p:spPr bwMode="gray">
            <a:xfrm>
              <a:off x="1536" y="1899"/>
              <a:ext cx="2736" cy="288"/>
            </a:xfrm>
            <a:prstGeom prst="roundRect">
              <a:avLst>
                <a:gd name="adj" fmla="val 16667"/>
              </a:avLst>
            </a:prstGeom>
            <a:noFill/>
            <a:ln w="28575" algn="ctr">
              <a:solidFill>
                <a:schemeClr val="accent2"/>
              </a:solidFill>
              <a:round/>
              <a:headEnd/>
              <a:tailEnd/>
            </a:ln>
            <a:effectLst>
              <a:outerShdw dist="99190" dir="2388334" algn="ctr" rotWithShape="0">
                <a:schemeClr val="bg2">
                  <a:alpha val="50000"/>
                </a:schemeClr>
              </a:outerShdw>
            </a:effectLst>
          </p:spPr>
          <p:txBody>
            <a:bodyPr wrap="none" anchor="ctr"/>
            <a:lstStyle/>
            <a:p>
              <a:pPr>
                <a:defRPr/>
              </a:pPr>
              <a:endParaRPr lang="zh-CN" altLang="en-US" sz="2800">
                <a:effectLst>
                  <a:outerShdw blurRad="38100" dist="38100" dir="2700000" algn="tl">
                    <a:srgbClr val="C0C0C0"/>
                  </a:outerShdw>
                </a:effectLst>
                <a:latin typeface="Arial" pitchFamily="34" charset="0"/>
              </a:endParaRPr>
            </a:p>
          </p:txBody>
        </p:sp>
        <p:sp>
          <p:nvSpPr>
            <p:cNvPr id="8" name="AutoShape 43"/>
            <p:cNvSpPr>
              <a:spLocks noChangeArrowheads="1"/>
            </p:cNvSpPr>
            <p:nvPr/>
          </p:nvSpPr>
          <p:spPr bwMode="gray">
            <a:xfrm>
              <a:off x="1296" y="1824"/>
              <a:ext cx="432" cy="432"/>
            </a:xfrm>
            <a:prstGeom prst="diamond">
              <a:avLst/>
            </a:prstGeom>
            <a:solidFill>
              <a:schemeClr val="accent2"/>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9" name="Text Box 44"/>
            <p:cNvSpPr txBox="1">
              <a:spLocks noChangeArrowheads="1"/>
            </p:cNvSpPr>
            <p:nvPr/>
          </p:nvSpPr>
          <p:spPr bwMode="gray">
            <a:xfrm>
              <a:off x="1680" y="1881"/>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认识营销之道</a:t>
              </a:r>
              <a:endParaRPr lang="en-US" altLang="zh-CN" sz="2800" b="1"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p:txBody>
        </p:sp>
        <p:sp>
          <p:nvSpPr>
            <p:cNvPr id="10" name="Text Box 45"/>
            <p:cNvSpPr txBox="1">
              <a:spLocks noChangeArrowheads="1"/>
            </p:cNvSpPr>
            <p:nvPr/>
          </p:nvSpPr>
          <p:spPr bwMode="gray">
            <a:xfrm>
              <a:off x="1402" y="1861"/>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1</a:t>
              </a:r>
            </a:p>
          </p:txBody>
        </p:sp>
      </p:grpSp>
      <p:grpSp>
        <p:nvGrpSpPr>
          <p:cNvPr id="4" name="Group 46"/>
          <p:cNvGrpSpPr>
            <a:grpSpLocks/>
          </p:cNvGrpSpPr>
          <p:nvPr/>
        </p:nvGrpSpPr>
        <p:grpSpPr bwMode="auto">
          <a:xfrm>
            <a:off x="2214546" y="2428868"/>
            <a:ext cx="4724400" cy="685800"/>
            <a:chOff x="1296" y="1824"/>
            <a:chExt cx="2976" cy="432"/>
          </a:xfrm>
        </p:grpSpPr>
        <p:sp>
          <p:nvSpPr>
            <p:cNvPr id="12" name="AutoShape 47"/>
            <p:cNvSpPr>
              <a:spLocks noChangeArrowheads="1"/>
            </p:cNvSpPr>
            <p:nvPr/>
          </p:nvSpPr>
          <p:spPr bwMode="gray">
            <a:xfrm>
              <a:off x="1536" y="1899"/>
              <a:ext cx="2736" cy="288"/>
            </a:xfrm>
            <a:prstGeom prst="roundRect">
              <a:avLst>
                <a:gd name="adj" fmla="val 16667"/>
              </a:avLst>
            </a:prstGeom>
            <a:noFill/>
            <a:ln w="28575" algn="ctr">
              <a:solidFill>
                <a:srgbClr val="FF0000"/>
              </a:solidFill>
              <a:round/>
              <a:headEnd/>
              <a:tailEnd/>
            </a:ln>
            <a:effectLst>
              <a:outerShdw dist="99190" dir="2388334" algn="ctr" rotWithShape="0">
                <a:schemeClr val="bg2">
                  <a:alpha val="50000"/>
                </a:schemeClr>
              </a:outerShdw>
            </a:effectLst>
          </p:spPr>
          <p:txBody>
            <a:bodyPr wrap="none" anchor="ctr"/>
            <a:lstStyle/>
            <a:p>
              <a:pPr>
                <a:defRPr/>
              </a:pPr>
              <a:endParaRPr lang="zh-CN" altLang="en-US" sz="2800">
                <a:effectLst>
                  <a:outerShdw blurRad="38100" dist="38100" dir="2700000" algn="tl">
                    <a:srgbClr val="C0C0C0"/>
                  </a:outerShdw>
                </a:effectLst>
                <a:latin typeface="Arial" pitchFamily="34" charset="0"/>
              </a:endParaRPr>
            </a:p>
          </p:txBody>
        </p:sp>
        <p:sp>
          <p:nvSpPr>
            <p:cNvPr id="13" name="AutoShape 48"/>
            <p:cNvSpPr>
              <a:spLocks noChangeArrowheads="1"/>
            </p:cNvSpPr>
            <p:nvPr/>
          </p:nvSpPr>
          <p:spPr bwMode="gray">
            <a:xfrm>
              <a:off x="1296" y="1824"/>
              <a:ext cx="432" cy="432"/>
            </a:xfrm>
            <a:prstGeom prst="diamond">
              <a:avLst/>
            </a:prstGeom>
            <a:solidFill>
              <a:srgbClr val="FF0000"/>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14" name="Text Box 49"/>
            <p:cNvSpPr txBox="1">
              <a:spLocks noChangeArrowheads="1"/>
            </p:cNvSpPr>
            <p:nvPr/>
          </p:nvSpPr>
          <p:spPr bwMode="gray">
            <a:xfrm>
              <a:off x="1680" y="1873"/>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主要功能模块</a:t>
              </a: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15" name="Text Box 50"/>
            <p:cNvSpPr txBox="1">
              <a:spLocks noChangeArrowheads="1"/>
            </p:cNvSpPr>
            <p:nvPr/>
          </p:nvSpPr>
          <p:spPr bwMode="gray">
            <a:xfrm>
              <a:off x="1402" y="1869"/>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2</a:t>
              </a:r>
            </a:p>
          </p:txBody>
        </p:sp>
      </p:grpSp>
      <p:grpSp>
        <p:nvGrpSpPr>
          <p:cNvPr id="5" name="Group 51"/>
          <p:cNvGrpSpPr>
            <a:grpSpLocks/>
          </p:cNvGrpSpPr>
          <p:nvPr/>
        </p:nvGrpSpPr>
        <p:grpSpPr bwMode="auto">
          <a:xfrm>
            <a:off x="2285984" y="3286124"/>
            <a:ext cx="4724400" cy="685800"/>
            <a:chOff x="1296" y="1824"/>
            <a:chExt cx="2976" cy="432"/>
          </a:xfrm>
        </p:grpSpPr>
        <p:sp>
          <p:nvSpPr>
            <p:cNvPr id="17" name="AutoShape 52"/>
            <p:cNvSpPr>
              <a:spLocks noChangeArrowheads="1"/>
            </p:cNvSpPr>
            <p:nvPr/>
          </p:nvSpPr>
          <p:spPr bwMode="gray">
            <a:xfrm>
              <a:off x="1536" y="1899"/>
              <a:ext cx="2736" cy="288"/>
            </a:xfrm>
            <a:prstGeom prst="roundRect">
              <a:avLst>
                <a:gd name="adj" fmla="val 16667"/>
              </a:avLst>
            </a:prstGeom>
            <a:noFill/>
            <a:ln w="28575" algn="ctr">
              <a:solidFill>
                <a:schemeClr val="hlink"/>
              </a:solidFill>
              <a:round/>
              <a:headEnd/>
              <a:tailEnd/>
            </a:ln>
            <a:effectLst>
              <a:outerShdw dist="99190" dir="2388334" algn="ctr" rotWithShape="0">
                <a:schemeClr val="bg2">
                  <a:alpha val="50000"/>
                </a:schemeClr>
              </a:outerShdw>
            </a:effectLst>
          </p:spPr>
          <p:txBody>
            <a:bodyPr wrap="none" anchor="ctr"/>
            <a:lstStyle/>
            <a:p>
              <a:pPr>
                <a:defRPr/>
              </a:pPr>
              <a:r>
                <a:rPr lang="zh-CN" altLang="en-US" sz="2800" b="1" dirty="0">
                  <a:effectLst>
                    <a:outerShdw blurRad="38100" dist="38100" dir="2700000" algn="tl">
                      <a:srgbClr val="C0C0C0"/>
                    </a:outerShdw>
                  </a:effectLst>
                  <a:latin typeface="黑体" pitchFamily="2" charset="-122"/>
                  <a:ea typeface="黑体" pitchFamily="2" charset="-122"/>
                </a:rPr>
                <a:t>    主要数据规则</a:t>
              </a:r>
            </a:p>
          </p:txBody>
        </p:sp>
        <p:sp>
          <p:nvSpPr>
            <p:cNvPr id="18" name="AutoShape 53"/>
            <p:cNvSpPr>
              <a:spLocks noChangeArrowheads="1"/>
            </p:cNvSpPr>
            <p:nvPr/>
          </p:nvSpPr>
          <p:spPr bwMode="gray">
            <a:xfrm>
              <a:off x="1296" y="1824"/>
              <a:ext cx="432" cy="432"/>
            </a:xfrm>
            <a:prstGeom prst="diamond">
              <a:avLst/>
            </a:prstGeom>
            <a:solidFill>
              <a:schemeClr va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19" name="Text Box 54"/>
            <p:cNvSpPr txBox="1">
              <a:spLocks noChangeArrowheads="1"/>
            </p:cNvSpPr>
            <p:nvPr/>
          </p:nvSpPr>
          <p:spPr bwMode="gray">
            <a:xfrm>
              <a:off x="1680" y="1885"/>
              <a:ext cx="2160" cy="330"/>
            </a:xfrm>
            <a:prstGeom prst="rect">
              <a:avLst/>
            </a:prstGeom>
            <a:noFill/>
            <a:ln w="9525" algn="ctr">
              <a:noFill/>
              <a:miter lim="800000"/>
              <a:headEnd/>
              <a:tailEnd/>
            </a:ln>
            <a:effectLst/>
          </p:spPr>
          <p:txBody>
            <a:bodyPr>
              <a:spAutoFit/>
            </a:bodyPr>
            <a:lstStyle/>
            <a:p>
              <a:pPr algn="ctr" eaLnBrk="0" hangingPunct="0">
                <a:defRPr/>
              </a:pP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20" name="Text Box 55"/>
            <p:cNvSpPr txBox="1">
              <a:spLocks noChangeArrowheads="1"/>
            </p:cNvSpPr>
            <p:nvPr/>
          </p:nvSpPr>
          <p:spPr bwMode="gray">
            <a:xfrm>
              <a:off x="1402" y="1869"/>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3</a:t>
              </a:r>
            </a:p>
          </p:txBody>
        </p:sp>
      </p:grpSp>
      <p:grpSp>
        <p:nvGrpSpPr>
          <p:cNvPr id="6" name="Group 56"/>
          <p:cNvGrpSpPr>
            <a:grpSpLocks/>
          </p:cNvGrpSpPr>
          <p:nvPr/>
        </p:nvGrpSpPr>
        <p:grpSpPr bwMode="auto">
          <a:xfrm>
            <a:off x="2285984" y="4143380"/>
            <a:ext cx="4724400" cy="685800"/>
            <a:chOff x="1296" y="1824"/>
            <a:chExt cx="2976" cy="432"/>
          </a:xfrm>
        </p:grpSpPr>
        <p:sp>
          <p:nvSpPr>
            <p:cNvPr id="22" name="AutoShape 57"/>
            <p:cNvSpPr>
              <a:spLocks noChangeArrowheads="1"/>
            </p:cNvSpPr>
            <p:nvPr/>
          </p:nvSpPr>
          <p:spPr bwMode="gray">
            <a:xfrm>
              <a:off x="1536" y="1899"/>
              <a:ext cx="2736" cy="288"/>
            </a:xfrm>
            <a:prstGeom prst="roundRect">
              <a:avLst>
                <a:gd name="adj" fmla="val 16667"/>
              </a:avLst>
            </a:prstGeom>
            <a:noFill/>
            <a:ln w="28575" algn="ctr">
              <a:solidFill>
                <a:srgbClr val="FFC000"/>
              </a:solidFill>
              <a:round/>
              <a:headEnd/>
              <a:tailEnd/>
            </a:ln>
            <a:effectLst>
              <a:outerShdw dist="99190" dir="2388334" algn="ctr" rotWithShape="0">
                <a:schemeClr val="bg2">
                  <a:alpha val="50000"/>
                </a:schemeClr>
              </a:outerShdw>
            </a:effectLst>
          </p:spPr>
          <p:txBody>
            <a:bodyPr wrap="none" anchor="ctr"/>
            <a:lstStyle/>
            <a:p>
              <a:pPr algn="ctr">
                <a:defRPr/>
              </a:pPr>
              <a:endParaRPr lang="zh-CN" altLang="zh-CN" sz="2800">
                <a:effectLst>
                  <a:outerShdw blurRad="38100" dist="38100" dir="2700000" algn="tl">
                    <a:srgbClr val="C0C0C0"/>
                  </a:outerShdw>
                </a:effectLst>
                <a:latin typeface="Arial" pitchFamily="34" charset="0"/>
              </a:endParaRPr>
            </a:p>
          </p:txBody>
        </p:sp>
        <p:sp>
          <p:nvSpPr>
            <p:cNvPr id="23" name="AutoShape 58"/>
            <p:cNvSpPr>
              <a:spLocks noChangeArrowheads="1"/>
            </p:cNvSpPr>
            <p:nvPr/>
          </p:nvSpPr>
          <p:spPr bwMode="gray">
            <a:xfrm>
              <a:off x="1296" y="1824"/>
              <a:ext cx="432" cy="432"/>
            </a:xfrm>
            <a:prstGeom prst="diamond">
              <a:avLst/>
            </a:prstGeom>
            <a:solidFill>
              <a:srgbClr val="FFC000"/>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24" name="Text Box 59"/>
            <p:cNvSpPr txBox="1">
              <a:spLocks noChangeArrowheads="1"/>
            </p:cNvSpPr>
            <p:nvPr/>
          </p:nvSpPr>
          <p:spPr bwMode="gray">
            <a:xfrm>
              <a:off x="1680" y="1869"/>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  各阶段授课重点</a:t>
              </a: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25" name="Text Box 60"/>
            <p:cNvSpPr txBox="1">
              <a:spLocks noChangeArrowheads="1"/>
            </p:cNvSpPr>
            <p:nvPr/>
          </p:nvSpPr>
          <p:spPr bwMode="gray">
            <a:xfrm>
              <a:off x="1402" y="1864"/>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4</a:t>
              </a:r>
            </a:p>
          </p:txBody>
        </p:sp>
      </p:grpSp>
      <p:grpSp>
        <p:nvGrpSpPr>
          <p:cNvPr id="31" name="Group 41"/>
          <p:cNvGrpSpPr>
            <a:grpSpLocks/>
          </p:cNvGrpSpPr>
          <p:nvPr/>
        </p:nvGrpSpPr>
        <p:grpSpPr bwMode="auto">
          <a:xfrm>
            <a:off x="2285984" y="5072074"/>
            <a:ext cx="4724400" cy="685800"/>
            <a:chOff x="1296" y="1824"/>
            <a:chExt cx="2976" cy="432"/>
          </a:xfrm>
        </p:grpSpPr>
        <p:sp>
          <p:nvSpPr>
            <p:cNvPr id="32" name="AutoShape 42"/>
            <p:cNvSpPr>
              <a:spLocks noChangeArrowheads="1"/>
            </p:cNvSpPr>
            <p:nvPr/>
          </p:nvSpPr>
          <p:spPr bwMode="gray">
            <a:xfrm>
              <a:off x="1536" y="1899"/>
              <a:ext cx="2736" cy="288"/>
            </a:xfrm>
            <a:prstGeom prst="roundRect">
              <a:avLst>
                <a:gd name="adj" fmla="val 16667"/>
              </a:avLst>
            </a:prstGeom>
            <a:noFill/>
            <a:ln w="28575" algn="ctr">
              <a:solidFill>
                <a:schemeClr val="accent2"/>
              </a:solidFill>
              <a:round/>
              <a:headEnd/>
              <a:tailEnd/>
            </a:ln>
            <a:effectLst>
              <a:outerShdw dist="99190" dir="2388334" algn="ctr" rotWithShape="0">
                <a:schemeClr val="bg2">
                  <a:alpha val="50000"/>
                </a:schemeClr>
              </a:outerShdw>
            </a:effectLst>
          </p:spPr>
          <p:txBody>
            <a:bodyPr wrap="none" anchor="ctr"/>
            <a:lstStyle/>
            <a:p>
              <a:pPr>
                <a:defRPr/>
              </a:pPr>
              <a:endParaRPr lang="zh-CN" altLang="en-US" sz="2800">
                <a:effectLst>
                  <a:outerShdw blurRad="38100" dist="38100" dir="2700000" algn="tl">
                    <a:srgbClr val="C0C0C0"/>
                  </a:outerShdw>
                </a:effectLst>
                <a:latin typeface="Arial" pitchFamily="34" charset="0"/>
              </a:endParaRPr>
            </a:p>
          </p:txBody>
        </p:sp>
        <p:sp>
          <p:nvSpPr>
            <p:cNvPr id="33" name="AutoShape 43"/>
            <p:cNvSpPr>
              <a:spLocks noChangeArrowheads="1"/>
            </p:cNvSpPr>
            <p:nvPr/>
          </p:nvSpPr>
          <p:spPr bwMode="gray">
            <a:xfrm>
              <a:off x="1296" y="1824"/>
              <a:ext cx="432" cy="432"/>
            </a:xfrm>
            <a:prstGeom prst="diamond">
              <a:avLst/>
            </a:prstGeom>
            <a:solidFill>
              <a:schemeClr val="accent2"/>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34" name="Text Box 44"/>
            <p:cNvSpPr txBox="1">
              <a:spLocks noChangeArrowheads="1"/>
            </p:cNvSpPr>
            <p:nvPr/>
          </p:nvSpPr>
          <p:spPr bwMode="gray">
            <a:xfrm>
              <a:off x="1680" y="1881"/>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分析点评举例</a:t>
              </a: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35" name="Text Box 45"/>
            <p:cNvSpPr txBox="1">
              <a:spLocks noChangeArrowheads="1"/>
            </p:cNvSpPr>
            <p:nvPr/>
          </p:nvSpPr>
          <p:spPr bwMode="gray">
            <a:xfrm>
              <a:off x="1296" y="1861"/>
              <a:ext cx="408" cy="368"/>
            </a:xfrm>
            <a:prstGeom prst="rect">
              <a:avLst/>
            </a:prstGeom>
            <a:noFill/>
            <a:ln w="9525" algn="ctr">
              <a:noFill/>
              <a:miter lim="800000"/>
              <a:headEnd/>
              <a:tailEnd/>
            </a:ln>
            <a:effectLst/>
          </p:spPr>
          <p:txBody>
            <a:bodyPr wrap="squar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5</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par>
                                <p:cTn id="11" presetID="9"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par>
                                <p:cTn id="14" presetID="9" presetClass="entr" presetSubtype="0"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dissolve">
                                      <p:cBhvr>
                                        <p:cTn id="16" dur="500"/>
                                        <p:tgtEl>
                                          <p:spTgt spid="31"/>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dissolv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教学安排</a:t>
            </a:r>
          </a:p>
        </p:txBody>
      </p:sp>
      <p:sp>
        <p:nvSpPr>
          <p:cNvPr id="3" name="内容占位符 2"/>
          <p:cNvSpPr>
            <a:spLocks noGrp="1"/>
          </p:cNvSpPr>
          <p:nvPr>
            <p:ph idx="1"/>
          </p:nvPr>
        </p:nvSpPr>
        <p:spPr>
          <a:xfrm>
            <a:off x="500034" y="1643050"/>
            <a:ext cx="8143932" cy="4071966"/>
          </a:xfrm>
        </p:spPr>
        <p:txBody>
          <a:bodyPr/>
          <a:lstStyle/>
          <a:p>
            <a:pPr>
              <a:lnSpc>
                <a:spcPts val="4000"/>
              </a:lnSpc>
              <a:buFont typeface="Wingdings" pitchFamily="2" charset="2"/>
              <a:buChar char="l"/>
            </a:pPr>
            <a:r>
              <a:rPr lang="zh-CN" altLang="en-US" sz="2800" dirty="0">
                <a:latin typeface="楷体_GB2312" pitchFamily="49" charset="-122"/>
                <a:ea typeface="楷体_GB2312" pitchFamily="49" charset="-122"/>
              </a:rPr>
              <a:t>适合课程：经济学、管理学原理、市场营销学、财务管理学</a:t>
            </a:r>
            <a:endParaRPr lang="en-US" altLang="zh-CN" sz="2800" dirty="0">
              <a:latin typeface="楷体_GB2312" pitchFamily="49" charset="-122"/>
              <a:ea typeface="楷体_GB2312" pitchFamily="49" charset="-122"/>
            </a:endParaRPr>
          </a:p>
          <a:p>
            <a:pPr>
              <a:lnSpc>
                <a:spcPts val="4000"/>
              </a:lnSpc>
              <a:buFont typeface="Wingdings" pitchFamily="2" charset="2"/>
              <a:buChar char="l"/>
            </a:pPr>
            <a:r>
              <a:rPr lang="zh-CN" altLang="en-US" sz="2800" dirty="0">
                <a:latin typeface="楷体_GB2312" pitchFamily="49" charset="-122"/>
                <a:ea typeface="楷体_GB2312" pitchFamily="49" charset="-122"/>
              </a:rPr>
              <a:t>开课学期：大二、大三</a:t>
            </a:r>
            <a:endParaRPr lang="en-US" altLang="zh-CN" sz="2800" dirty="0">
              <a:latin typeface="楷体_GB2312" pitchFamily="49" charset="-122"/>
              <a:ea typeface="楷体_GB2312" pitchFamily="49" charset="-122"/>
            </a:endParaRPr>
          </a:p>
          <a:p>
            <a:pPr>
              <a:lnSpc>
                <a:spcPts val="4000"/>
              </a:lnSpc>
              <a:buFont typeface="Wingdings" pitchFamily="2" charset="2"/>
              <a:buChar char="l"/>
            </a:pPr>
            <a:r>
              <a:rPr lang="zh-CN" altLang="en-US" sz="2800" dirty="0">
                <a:latin typeface="楷体_GB2312" pitchFamily="49" charset="-122"/>
                <a:ea typeface="楷体_GB2312" pitchFamily="49" charset="-122"/>
              </a:rPr>
              <a:t>教学课时：</a:t>
            </a:r>
            <a:r>
              <a:rPr lang="en-US" altLang="zh-CN" sz="2800" dirty="0">
                <a:latin typeface="楷体_GB2312" pitchFamily="49" charset="-122"/>
                <a:ea typeface="楷体_GB2312" pitchFamily="49" charset="-122"/>
              </a:rPr>
              <a:t>16</a:t>
            </a:r>
            <a:r>
              <a:rPr lang="zh-CN" altLang="en-US" sz="2800" dirty="0">
                <a:latin typeface="楷体_GB2312" pitchFamily="49" charset="-122"/>
                <a:ea typeface="楷体_GB2312" pitchFamily="49" charset="-122"/>
              </a:rPr>
              <a:t>－</a:t>
            </a:r>
            <a:r>
              <a:rPr lang="en-US" altLang="zh-CN" sz="2800" dirty="0">
                <a:latin typeface="楷体_GB2312" pitchFamily="49" charset="-122"/>
                <a:ea typeface="楷体_GB2312" pitchFamily="49" charset="-122"/>
              </a:rPr>
              <a:t>24</a:t>
            </a:r>
            <a:r>
              <a:rPr lang="zh-CN" altLang="en-US" sz="2800" dirty="0">
                <a:latin typeface="楷体_GB2312" pitchFamily="49" charset="-122"/>
                <a:ea typeface="楷体_GB2312" pitchFamily="49" charset="-122"/>
              </a:rPr>
              <a:t>课时</a:t>
            </a:r>
            <a:endParaRPr lang="en-US" altLang="zh-CN" sz="2800" dirty="0">
              <a:latin typeface="楷体_GB2312" pitchFamily="49" charset="-122"/>
              <a:ea typeface="楷体_GB2312" pitchFamily="49" charset="-122"/>
            </a:endParaRPr>
          </a:p>
          <a:p>
            <a:pPr>
              <a:lnSpc>
                <a:spcPts val="4000"/>
              </a:lnSpc>
              <a:buFont typeface="Wingdings" pitchFamily="2" charset="2"/>
              <a:buChar char="l"/>
            </a:pPr>
            <a:r>
              <a:rPr lang="zh-CN" altLang="en-US" sz="2800" dirty="0">
                <a:latin typeface="楷体_GB2312" pitchFamily="49" charset="-122"/>
                <a:ea typeface="楷体_GB2312" pitchFamily="49" charset="-122"/>
              </a:rPr>
              <a:t>教学对象：各类本科及职高院校工商管理、市场营销、电子商务、信息化应用、财会等专业的学生</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zh-CN" altLang="en-US" dirty="0"/>
              <a:t>教师授课准备</a:t>
            </a:r>
          </a:p>
        </p:txBody>
      </p:sp>
      <p:sp>
        <p:nvSpPr>
          <p:cNvPr id="5" name="内容占位符 2"/>
          <p:cNvSpPr>
            <a:spLocks noGrp="1"/>
          </p:cNvSpPr>
          <p:nvPr>
            <p:ph idx="1"/>
          </p:nvPr>
        </p:nvSpPr>
        <p:spPr>
          <a:xfrm>
            <a:off x="457200" y="1419225"/>
            <a:ext cx="8115328" cy="4879975"/>
          </a:xfrm>
        </p:spPr>
        <p:txBody>
          <a:bodyPr>
            <a:noAutofit/>
          </a:bodyPr>
          <a:lstStyle/>
          <a:p>
            <a:pPr>
              <a:buFont typeface="Wingdings" pitchFamily="2" charset="2"/>
              <a:buChar char="l"/>
            </a:pPr>
            <a:r>
              <a:rPr lang="zh-CN" altLang="en-US" sz="2400" dirty="0"/>
              <a:t>根据教学需要，准备授课指导</a:t>
            </a:r>
            <a:r>
              <a:rPr lang="en-US" altLang="zh-CN" sz="2400" dirty="0"/>
              <a:t>PPT</a:t>
            </a:r>
            <a:r>
              <a:rPr lang="zh-CN" altLang="en-US" sz="2400" dirty="0"/>
              <a:t>，调整编写好学生练习手册</a:t>
            </a:r>
            <a:endParaRPr lang="en-US" altLang="zh-CN" sz="2400" dirty="0"/>
          </a:p>
          <a:p>
            <a:pPr>
              <a:buFont typeface="Wingdings" pitchFamily="2" charset="2"/>
              <a:buChar char="l"/>
            </a:pPr>
            <a:r>
              <a:rPr lang="zh-CN" altLang="en-US" sz="2400" dirty="0"/>
              <a:t>将</a:t>
            </a:r>
            <a:r>
              <a:rPr lang="en-US" altLang="zh-CN" sz="2400" dirty="0"/>
              <a:t>《</a:t>
            </a:r>
            <a:r>
              <a:rPr lang="zh-CN" altLang="en-US" sz="2400" dirty="0"/>
              <a:t>理财之道</a:t>
            </a:r>
            <a:r>
              <a:rPr lang="en-US" altLang="zh-CN" sz="2400" dirty="0"/>
              <a:t>》</a:t>
            </a:r>
            <a:r>
              <a:rPr lang="zh-CN" altLang="en-US" sz="2400" dirty="0"/>
              <a:t>的数据规则、商业背景、操作手册等资料下发给学生，以便于学生在课前对模拟商业环境有所熟悉</a:t>
            </a:r>
            <a:endParaRPr lang="en-US" altLang="zh-CN" sz="2400" dirty="0"/>
          </a:p>
          <a:p>
            <a:pPr>
              <a:buFont typeface="Wingdings" pitchFamily="2" charset="2"/>
              <a:buChar char="l"/>
            </a:pPr>
            <a:r>
              <a:rPr lang="zh-CN" altLang="en-US" sz="2400" dirty="0"/>
              <a:t>登录系统，设置分组，根据小组数和实践训练要求配置参数</a:t>
            </a:r>
            <a:endParaRPr lang="en-US" altLang="zh-CN" sz="2400" dirty="0"/>
          </a:p>
          <a:p>
            <a:pPr>
              <a:buFont typeface="Wingdings" pitchFamily="2" charset="2"/>
              <a:buChar char="l"/>
            </a:pPr>
            <a:r>
              <a:rPr lang="zh-CN" altLang="en-US" sz="2400" dirty="0"/>
              <a:t>对学生未学过的相关知识，通过事先发放参考资料或开辅导课的方式，帮助学生了解模拟实战训练中可能用到的一些知识，如：企业运作原理、战略规划、市场营销等</a:t>
            </a:r>
            <a:endParaRPr lang="en-US" altLang="zh-CN" sz="2400" dirty="0"/>
          </a:p>
          <a:p>
            <a:pPr>
              <a:buFont typeface="Wingdings" pitchFamily="2" charset="2"/>
              <a:buChar char="l"/>
            </a:pPr>
            <a:r>
              <a:rPr lang="zh-CN" altLang="en-US" sz="2400" dirty="0"/>
              <a:t>开放演示系统，让学生熟悉操作环境</a:t>
            </a:r>
          </a:p>
        </p:txBody>
      </p:sp>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zh-CN" altLang="en-US" dirty="0"/>
              <a:t>学生上课前的准备</a:t>
            </a:r>
          </a:p>
        </p:txBody>
      </p:sp>
      <p:sp>
        <p:nvSpPr>
          <p:cNvPr id="5" name="内容占位符 2"/>
          <p:cNvSpPr>
            <a:spLocks noGrp="1"/>
          </p:cNvSpPr>
          <p:nvPr>
            <p:ph idx="1"/>
          </p:nvPr>
        </p:nvSpPr>
        <p:spPr>
          <a:xfrm>
            <a:off x="500034" y="1571612"/>
            <a:ext cx="8401080" cy="4295791"/>
          </a:xfrm>
        </p:spPr>
        <p:txBody>
          <a:bodyPr>
            <a:normAutofit/>
          </a:bodyPr>
          <a:lstStyle/>
          <a:p>
            <a:pPr lvl="0">
              <a:lnSpc>
                <a:spcPts val="3600"/>
              </a:lnSpc>
              <a:buFont typeface="Wingdings" pitchFamily="2" charset="2"/>
              <a:buChar char="l"/>
            </a:pPr>
            <a:r>
              <a:rPr lang="zh-CN" altLang="en-US" sz="2800" dirty="0">
                <a:latin typeface="楷体_GB2312" pitchFamily="49" charset="-122"/>
                <a:ea typeface="楷体_GB2312" pitchFamily="49" charset="-122"/>
              </a:rPr>
              <a:t>与自己所在的小组成员建立联系，讨论分工</a:t>
            </a:r>
          </a:p>
          <a:p>
            <a:pPr lvl="0">
              <a:lnSpc>
                <a:spcPts val="3600"/>
              </a:lnSpc>
              <a:buFont typeface="Wingdings" pitchFamily="2" charset="2"/>
              <a:buChar char="l"/>
            </a:pPr>
            <a:r>
              <a:rPr lang="zh-CN" altLang="en-US" sz="2800" dirty="0">
                <a:latin typeface="楷体_GB2312" pitchFamily="49" charset="-122"/>
                <a:ea typeface="楷体_GB2312" pitchFamily="49" charset="-122"/>
              </a:rPr>
              <a:t>与小组成员一起讨论模拟商业环境的数据规则和背景资料，熟悉将要参与竞争的内外部商业环境</a:t>
            </a:r>
          </a:p>
          <a:p>
            <a:pPr lvl="0">
              <a:lnSpc>
                <a:spcPts val="3600"/>
              </a:lnSpc>
              <a:buFont typeface="Wingdings" pitchFamily="2" charset="2"/>
              <a:buChar char="l"/>
            </a:pPr>
            <a:r>
              <a:rPr lang="zh-CN" altLang="en-US" sz="2800" dirty="0">
                <a:latin typeface="楷体_GB2312" pitchFamily="49" charset="-122"/>
                <a:ea typeface="楷体_GB2312" pitchFamily="49" charset="-122"/>
              </a:rPr>
              <a:t>对课前可能用到的企业运营管理方面的知识进行自学，并讨论交流</a:t>
            </a:r>
          </a:p>
          <a:p>
            <a:pPr lvl="0">
              <a:lnSpc>
                <a:spcPts val="3600"/>
              </a:lnSpc>
              <a:buFont typeface="Wingdings" pitchFamily="2" charset="2"/>
              <a:buChar char="l"/>
            </a:pPr>
            <a:r>
              <a:rPr lang="zh-CN" altLang="en-US" sz="2800" dirty="0">
                <a:latin typeface="楷体_GB2312" pitchFamily="49" charset="-122"/>
                <a:ea typeface="楷体_GB2312" pitchFamily="49" charset="-122"/>
              </a:rPr>
              <a:t>课前根据教师下发的教学目标和学习手册，完成相关知识内容的预习</a:t>
            </a:r>
            <a:endParaRPr lang="en-US" altLang="zh-CN" sz="2800" dirty="0">
              <a:latin typeface="楷体_GB2312" pitchFamily="49" charset="-122"/>
              <a:ea typeface="楷体_GB2312" pitchFamily="49" charset="-122"/>
            </a:endParaRPr>
          </a:p>
          <a:p>
            <a:pPr lvl="0">
              <a:lnSpc>
                <a:spcPts val="3600"/>
              </a:lnSpc>
              <a:buFont typeface="Wingdings" pitchFamily="2" charset="2"/>
              <a:buChar char="l"/>
            </a:pPr>
            <a:r>
              <a:rPr lang="zh-CN" altLang="en-US" sz="2800" dirty="0">
                <a:latin typeface="楷体_GB2312" pitchFamily="49" charset="-122"/>
                <a:ea typeface="楷体_GB2312" pitchFamily="49" charset="-122"/>
              </a:rPr>
              <a:t>登录演示系统，熟悉基本功能与操作方法</a:t>
            </a: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如何展开小组讨论</a:t>
            </a:r>
          </a:p>
        </p:txBody>
      </p:sp>
      <p:sp>
        <p:nvSpPr>
          <p:cNvPr id="3" name="内容占位符 2"/>
          <p:cNvSpPr>
            <a:spLocks noGrp="1"/>
          </p:cNvSpPr>
          <p:nvPr>
            <p:ph idx="1"/>
          </p:nvPr>
        </p:nvSpPr>
        <p:spPr>
          <a:xfrm>
            <a:off x="428596" y="1500174"/>
            <a:ext cx="8201028" cy="4572032"/>
          </a:xfrm>
        </p:spPr>
        <p:txBody>
          <a:bodyPr>
            <a:normAutofit/>
          </a:bodyPr>
          <a:lstStyle/>
          <a:p>
            <a:pPr>
              <a:lnSpc>
                <a:spcPts val="3400"/>
              </a:lnSpc>
              <a:buFont typeface="Wingdings" pitchFamily="2" charset="2"/>
              <a:buChar char="l"/>
            </a:pPr>
            <a:r>
              <a:rPr lang="zh-CN" altLang="en-US" sz="2400" dirty="0"/>
              <a:t>小组成员之间的充分交流与讨论，是提升学习效果的重要途径，因此每一阶段运营结束后都应给学生足够的分析讨论时间</a:t>
            </a:r>
            <a:endParaRPr lang="en-US" altLang="zh-CN" sz="2400" dirty="0"/>
          </a:p>
          <a:p>
            <a:pPr>
              <a:lnSpc>
                <a:spcPts val="3400"/>
              </a:lnSpc>
              <a:buFont typeface="Wingdings" pitchFamily="2" charset="2"/>
              <a:buChar char="l"/>
            </a:pPr>
            <a:r>
              <a:rPr lang="zh-CN" altLang="en-US" sz="2400" dirty="0"/>
              <a:t>教师应引导学生积极思考，并就运营的结果进行深入分析，总结成功之处，研究竞争对手，发现管理问题，制定下阶段改进策略</a:t>
            </a:r>
          </a:p>
          <a:p>
            <a:pPr>
              <a:lnSpc>
                <a:spcPts val="3400"/>
              </a:lnSpc>
              <a:buFont typeface="Wingdings" pitchFamily="2" charset="2"/>
              <a:buChar char="l"/>
            </a:pPr>
            <a:r>
              <a:rPr lang="zh-CN" altLang="en-US" sz="2400" dirty="0"/>
              <a:t>就讨论的结果，教师设计问题引导学生回答，尽可能让每一位学生都有机会发言，阐述自己的观点，与其他同学分享成功与失败的经验</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如何进行分析点评</a:t>
            </a:r>
          </a:p>
        </p:txBody>
      </p:sp>
      <p:sp>
        <p:nvSpPr>
          <p:cNvPr id="3" name="内容占位符 2"/>
          <p:cNvSpPr>
            <a:spLocks noGrp="1"/>
          </p:cNvSpPr>
          <p:nvPr>
            <p:ph idx="1"/>
          </p:nvPr>
        </p:nvSpPr>
        <p:spPr>
          <a:xfrm>
            <a:off x="428596" y="1571613"/>
            <a:ext cx="8401080" cy="4572032"/>
          </a:xfrm>
        </p:spPr>
        <p:txBody>
          <a:bodyPr>
            <a:normAutofit/>
          </a:bodyPr>
          <a:lstStyle/>
          <a:p>
            <a:pPr>
              <a:lnSpc>
                <a:spcPts val="3400"/>
              </a:lnSpc>
              <a:buFont typeface="Wingdings" pitchFamily="2" charset="2"/>
              <a:buChar char="l"/>
            </a:pPr>
            <a:r>
              <a:rPr lang="zh-CN" altLang="en-US" sz="2400" dirty="0"/>
              <a:t>事先对可能出现的状况准备好相关问题，如现金流断裂，存货过多，利润率过低，产供销配合不好，盲目乐观等</a:t>
            </a:r>
            <a:endParaRPr lang="en-US" altLang="zh-CN" sz="2400" dirty="0"/>
          </a:p>
          <a:p>
            <a:pPr>
              <a:lnSpc>
                <a:spcPts val="3400"/>
              </a:lnSpc>
              <a:buFont typeface="Wingdings" pitchFamily="2" charset="2"/>
              <a:buChar char="l"/>
            </a:pPr>
            <a:r>
              <a:rPr lang="zh-CN" altLang="en-US" sz="2400" dirty="0"/>
              <a:t>重点引导学生针对运营中的问题发表讨论、看法以及改进思路</a:t>
            </a:r>
            <a:endParaRPr lang="en-US" altLang="zh-CN" sz="2400" dirty="0"/>
          </a:p>
          <a:p>
            <a:pPr>
              <a:lnSpc>
                <a:spcPts val="3400"/>
              </a:lnSpc>
              <a:buFont typeface="Wingdings" pitchFamily="2" charset="2"/>
              <a:buChar char="l"/>
            </a:pPr>
            <a:r>
              <a:rPr lang="zh-CN" altLang="en-US" sz="2400" dirty="0"/>
              <a:t>对有代表性的小组进行重点分析点评</a:t>
            </a:r>
            <a:endParaRPr lang="en-US" altLang="zh-CN" sz="2400" dirty="0"/>
          </a:p>
          <a:p>
            <a:pPr>
              <a:lnSpc>
                <a:spcPts val="3400"/>
              </a:lnSpc>
              <a:buFont typeface="Wingdings" pitchFamily="2" charset="2"/>
              <a:buChar char="l"/>
            </a:pPr>
            <a:r>
              <a:rPr lang="zh-CN" altLang="en-US" sz="2400" dirty="0"/>
              <a:t>结合学生专业与讲师擅长领域</a:t>
            </a:r>
            <a:endParaRPr lang="en-US" altLang="zh-CN" sz="2400" dirty="0"/>
          </a:p>
          <a:p>
            <a:pPr lvl="1">
              <a:lnSpc>
                <a:spcPts val="3400"/>
              </a:lnSpc>
              <a:buFont typeface="Wingdings" pitchFamily="2" charset="2"/>
              <a:buChar char="l"/>
            </a:pPr>
            <a:r>
              <a:rPr lang="zh-CN" altLang="en-US" sz="2400" dirty="0"/>
              <a:t>结合教师知识特长与研究领域</a:t>
            </a:r>
            <a:endParaRPr lang="en-US" altLang="zh-CN" sz="2400" dirty="0"/>
          </a:p>
          <a:p>
            <a:pPr lvl="1">
              <a:lnSpc>
                <a:spcPts val="3400"/>
              </a:lnSpc>
              <a:buFont typeface="Wingdings" pitchFamily="2" charset="2"/>
              <a:buChar char="l"/>
            </a:pPr>
            <a:r>
              <a:rPr lang="zh-CN" altLang="en-US" sz="2400" dirty="0"/>
              <a:t>结合需要掌握的理论知识</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linds(horizontal)">
                                      <p:cBhvr>
                                        <p:cTn id="25" dur="500"/>
                                        <p:tgtEl>
                                          <p:spTgt spid="3">
                                            <p:txEl>
                                              <p:pRg st="4" end="4"/>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blinds(horizontal)">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zh-CN" altLang="en-US" dirty="0"/>
              <a:t>大纲</a:t>
            </a:r>
          </a:p>
        </p:txBody>
      </p:sp>
      <p:grpSp>
        <p:nvGrpSpPr>
          <p:cNvPr id="3" name="Group 41"/>
          <p:cNvGrpSpPr>
            <a:grpSpLocks/>
          </p:cNvGrpSpPr>
          <p:nvPr/>
        </p:nvGrpSpPr>
        <p:grpSpPr bwMode="auto">
          <a:xfrm>
            <a:off x="2143108" y="1643050"/>
            <a:ext cx="4724400" cy="685800"/>
            <a:chOff x="1296" y="1824"/>
            <a:chExt cx="2976" cy="432"/>
          </a:xfrm>
        </p:grpSpPr>
        <p:sp>
          <p:nvSpPr>
            <p:cNvPr id="7" name="AutoShape 42"/>
            <p:cNvSpPr>
              <a:spLocks noChangeArrowheads="1"/>
            </p:cNvSpPr>
            <p:nvPr/>
          </p:nvSpPr>
          <p:spPr bwMode="gray">
            <a:xfrm>
              <a:off x="1536" y="1899"/>
              <a:ext cx="2736" cy="288"/>
            </a:xfrm>
            <a:prstGeom prst="roundRect">
              <a:avLst>
                <a:gd name="adj" fmla="val 16667"/>
              </a:avLst>
            </a:prstGeom>
            <a:noFill/>
            <a:ln w="28575" algn="ctr">
              <a:solidFill>
                <a:schemeClr val="accent2"/>
              </a:solidFill>
              <a:round/>
              <a:headEnd/>
              <a:tailEnd/>
            </a:ln>
            <a:effectLst>
              <a:outerShdw dist="99190" dir="2388334" algn="ctr" rotWithShape="0">
                <a:schemeClr val="bg2">
                  <a:alpha val="50000"/>
                </a:schemeClr>
              </a:outerShdw>
            </a:effectLst>
          </p:spPr>
          <p:txBody>
            <a:bodyPr wrap="none" anchor="ctr"/>
            <a:lstStyle/>
            <a:p>
              <a:pPr>
                <a:defRPr/>
              </a:pPr>
              <a:endParaRPr lang="zh-CN" altLang="en-US" sz="2800">
                <a:effectLst>
                  <a:outerShdw blurRad="38100" dist="38100" dir="2700000" algn="tl">
                    <a:srgbClr val="C0C0C0"/>
                  </a:outerShdw>
                </a:effectLst>
                <a:latin typeface="Arial" pitchFamily="34" charset="0"/>
              </a:endParaRPr>
            </a:p>
          </p:txBody>
        </p:sp>
        <p:sp>
          <p:nvSpPr>
            <p:cNvPr id="8" name="AutoShape 43"/>
            <p:cNvSpPr>
              <a:spLocks noChangeArrowheads="1"/>
            </p:cNvSpPr>
            <p:nvPr/>
          </p:nvSpPr>
          <p:spPr bwMode="gray">
            <a:xfrm>
              <a:off x="1296" y="1824"/>
              <a:ext cx="432" cy="432"/>
            </a:xfrm>
            <a:prstGeom prst="diamond">
              <a:avLst/>
            </a:prstGeom>
            <a:solidFill>
              <a:schemeClr val="accent2"/>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9" name="Text Box 44"/>
            <p:cNvSpPr txBox="1">
              <a:spLocks noChangeArrowheads="1"/>
            </p:cNvSpPr>
            <p:nvPr/>
          </p:nvSpPr>
          <p:spPr bwMode="gray">
            <a:xfrm>
              <a:off x="1680" y="1881"/>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认识营销之道</a:t>
              </a:r>
              <a:endParaRPr lang="en-US" altLang="zh-CN" sz="2800" b="1"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p:txBody>
        </p:sp>
        <p:sp>
          <p:nvSpPr>
            <p:cNvPr id="10" name="Text Box 45"/>
            <p:cNvSpPr txBox="1">
              <a:spLocks noChangeArrowheads="1"/>
            </p:cNvSpPr>
            <p:nvPr/>
          </p:nvSpPr>
          <p:spPr bwMode="gray">
            <a:xfrm>
              <a:off x="1402" y="1861"/>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1</a:t>
              </a:r>
            </a:p>
          </p:txBody>
        </p:sp>
      </p:grpSp>
      <p:grpSp>
        <p:nvGrpSpPr>
          <p:cNvPr id="4" name="Group 46"/>
          <p:cNvGrpSpPr>
            <a:grpSpLocks/>
          </p:cNvGrpSpPr>
          <p:nvPr/>
        </p:nvGrpSpPr>
        <p:grpSpPr bwMode="auto">
          <a:xfrm>
            <a:off x="2214546" y="2428868"/>
            <a:ext cx="4724400" cy="685800"/>
            <a:chOff x="1296" y="1824"/>
            <a:chExt cx="2976" cy="432"/>
          </a:xfrm>
        </p:grpSpPr>
        <p:sp>
          <p:nvSpPr>
            <p:cNvPr id="12" name="AutoShape 47"/>
            <p:cNvSpPr>
              <a:spLocks noChangeArrowheads="1"/>
            </p:cNvSpPr>
            <p:nvPr/>
          </p:nvSpPr>
          <p:spPr bwMode="gray">
            <a:xfrm>
              <a:off x="1536" y="1899"/>
              <a:ext cx="2736" cy="288"/>
            </a:xfrm>
            <a:prstGeom prst="roundRect">
              <a:avLst>
                <a:gd name="adj" fmla="val 16667"/>
              </a:avLst>
            </a:prstGeom>
            <a:noFill/>
            <a:ln w="28575" algn="ctr">
              <a:solidFill>
                <a:srgbClr val="FF0000"/>
              </a:solidFill>
              <a:round/>
              <a:headEnd/>
              <a:tailEnd/>
            </a:ln>
            <a:effectLst>
              <a:outerShdw dist="99190" dir="2388334" algn="ctr" rotWithShape="0">
                <a:schemeClr val="bg2">
                  <a:alpha val="50000"/>
                </a:schemeClr>
              </a:outerShdw>
            </a:effectLst>
          </p:spPr>
          <p:txBody>
            <a:bodyPr wrap="none" anchor="ctr"/>
            <a:lstStyle/>
            <a:p>
              <a:pPr>
                <a:defRPr/>
              </a:pPr>
              <a:endParaRPr lang="zh-CN" altLang="en-US" sz="2800">
                <a:effectLst>
                  <a:outerShdw blurRad="38100" dist="38100" dir="2700000" algn="tl">
                    <a:srgbClr val="C0C0C0"/>
                  </a:outerShdw>
                </a:effectLst>
                <a:latin typeface="Arial" pitchFamily="34" charset="0"/>
              </a:endParaRPr>
            </a:p>
          </p:txBody>
        </p:sp>
        <p:sp>
          <p:nvSpPr>
            <p:cNvPr id="13" name="AutoShape 48"/>
            <p:cNvSpPr>
              <a:spLocks noChangeArrowheads="1"/>
            </p:cNvSpPr>
            <p:nvPr/>
          </p:nvSpPr>
          <p:spPr bwMode="gray">
            <a:xfrm>
              <a:off x="1296" y="1824"/>
              <a:ext cx="432" cy="432"/>
            </a:xfrm>
            <a:prstGeom prst="diamond">
              <a:avLst/>
            </a:prstGeom>
            <a:solidFill>
              <a:srgbClr val="FF0000"/>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14" name="Text Box 49"/>
            <p:cNvSpPr txBox="1">
              <a:spLocks noChangeArrowheads="1"/>
            </p:cNvSpPr>
            <p:nvPr/>
          </p:nvSpPr>
          <p:spPr bwMode="gray">
            <a:xfrm>
              <a:off x="1680" y="1873"/>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主要功能模块</a:t>
              </a: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15" name="Text Box 50"/>
            <p:cNvSpPr txBox="1">
              <a:spLocks noChangeArrowheads="1"/>
            </p:cNvSpPr>
            <p:nvPr/>
          </p:nvSpPr>
          <p:spPr bwMode="gray">
            <a:xfrm>
              <a:off x="1402" y="1869"/>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2</a:t>
              </a:r>
            </a:p>
          </p:txBody>
        </p:sp>
      </p:grpSp>
      <p:grpSp>
        <p:nvGrpSpPr>
          <p:cNvPr id="5" name="Group 51"/>
          <p:cNvGrpSpPr>
            <a:grpSpLocks/>
          </p:cNvGrpSpPr>
          <p:nvPr/>
        </p:nvGrpSpPr>
        <p:grpSpPr bwMode="auto">
          <a:xfrm>
            <a:off x="2285984" y="3286124"/>
            <a:ext cx="4724400" cy="685800"/>
            <a:chOff x="1296" y="1824"/>
            <a:chExt cx="2976" cy="432"/>
          </a:xfrm>
        </p:grpSpPr>
        <p:sp>
          <p:nvSpPr>
            <p:cNvPr id="17" name="AutoShape 52"/>
            <p:cNvSpPr>
              <a:spLocks noChangeArrowheads="1"/>
            </p:cNvSpPr>
            <p:nvPr/>
          </p:nvSpPr>
          <p:spPr bwMode="gray">
            <a:xfrm>
              <a:off x="1536" y="1899"/>
              <a:ext cx="2736" cy="288"/>
            </a:xfrm>
            <a:prstGeom prst="roundRect">
              <a:avLst>
                <a:gd name="adj" fmla="val 16667"/>
              </a:avLst>
            </a:prstGeom>
            <a:noFill/>
            <a:ln w="28575" algn="ctr">
              <a:solidFill>
                <a:schemeClr val="hlink"/>
              </a:solidFill>
              <a:round/>
              <a:headEnd/>
              <a:tailEnd/>
            </a:ln>
            <a:effectLst>
              <a:outerShdw dist="99190" dir="2388334" algn="ctr" rotWithShape="0">
                <a:schemeClr val="bg2">
                  <a:alpha val="50000"/>
                </a:schemeClr>
              </a:outerShdw>
            </a:effectLst>
          </p:spPr>
          <p:txBody>
            <a:bodyPr wrap="none" anchor="ctr"/>
            <a:lstStyle/>
            <a:p>
              <a:pPr>
                <a:defRPr/>
              </a:pPr>
              <a:r>
                <a:rPr lang="zh-CN" altLang="en-US" sz="2800" b="1" dirty="0">
                  <a:effectLst>
                    <a:outerShdw blurRad="38100" dist="38100" dir="2700000" algn="tl">
                      <a:srgbClr val="C0C0C0"/>
                    </a:outerShdw>
                  </a:effectLst>
                  <a:latin typeface="黑体" pitchFamily="2" charset="-122"/>
                  <a:ea typeface="黑体" pitchFamily="2" charset="-122"/>
                </a:rPr>
                <a:t>    主要数据规则</a:t>
              </a:r>
            </a:p>
          </p:txBody>
        </p:sp>
        <p:sp>
          <p:nvSpPr>
            <p:cNvPr id="18" name="AutoShape 53"/>
            <p:cNvSpPr>
              <a:spLocks noChangeArrowheads="1"/>
            </p:cNvSpPr>
            <p:nvPr/>
          </p:nvSpPr>
          <p:spPr bwMode="gray">
            <a:xfrm>
              <a:off x="1296" y="1824"/>
              <a:ext cx="432" cy="432"/>
            </a:xfrm>
            <a:prstGeom prst="diamond">
              <a:avLst/>
            </a:prstGeom>
            <a:solidFill>
              <a:schemeClr va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19" name="Text Box 54"/>
            <p:cNvSpPr txBox="1">
              <a:spLocks noChangeArrowheads="1"/>
            </p:cNvSpPr>
            <p:nvPr/>
          </p:nvSpPr>
          <p:spPr bwMode="gray">
            <a:xfrm>
              <a:off x="1680" y="1885"/>
              <a:ext cx="2160" cy="330"/>
            </a:xfrm>
            <a:prstGeom prst="rect">
              <a:avLst/>
            </a:prstGeom>
            <a:noFill/>
            <a:ln w="9525" algn="ctr">
              <a:noFill/>
              <a:miter lim="800000"/>
              <a:headEnd/>
              <a:tailEnd/>
            </a:ln>
            <a:effectLst/>
          </p:spPr>
          <p:txBody>
            <a:bodyPr>
              <a:spAutoFit/>
            </a:bodyPr>
            <a:lstStyle/>
            <a:p>
              <a:pPr algn="ctr" eaLnBrk="0" hangingPunct="0">
                <a:defRPr/>
              </a:pP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20" name="Text Box 55"/>
            <p:cNvSpPr txBox="1">
              <a:spLocks noChangeArrowheads="1"/>
            </p:cNvSpPr>
            <p:nvPr/>
          </p:nvSpPr>
          <p:spPr bwMode="gray">
            <a:xfrm>
              <a:off x="1402" y="1869"/>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3</a:t>
              </a:r>
            </a:p>
          </p:txBody>
        </p:sp>
      </p:grpSp>
      <p:grpSp>
        <p:nvGrpSpPr>
          <p:cNvPr id="6" name="Group 56"/>
          <p:cNvGrpSpPr>
            <a:grpSpLocks/>
          </p:cNvGrpSpPr>
          <p:nvPr/>
        </p:nvGrpSpPr>
        <p:grpSpPr bwMode="auto">
          <a:xfrm>
            <a:off x="2285984" y="4143380"/>
            <a:ext cx="4724400" cy="685800"/>
            <a:chOff x="1296" y="1824"/>
            <a:chExt cx="2976" cy="432"/>
          </a:xfrm>
        </p:grpSpPr>
        <p:sp>
          <p:nvSpPr>
            <p:cNvPr id="22" name="AutoShape 57"/>
            <p:cNvSpPr>
              <a:spLocks noChangeArrowheads="1"/>
            </p:cNvSpPr>
            <p:nvPr/>
          </p:nvSpPr>
          <p:spPr bwMode="gray">
            <a:xfrm>
              <a:off x="1536" y="1899"/>
              <a:ext cx="2736" cy="288"/>
            </a:xfrm>
            <a:prstGeom prst="roundRect">
              <a:avLst>
                <a:gd name="adj" fmla="val 16667"/>
              </a:avLst>
            </a:prstGeom>
            <a:noFill/>
            <a:ln w="28575" algn="ctr">
              <a:solidFill>
                <a:srgbClr val="FFC000"/>
              </a:solidFill>
              <a:round/>
              <a:headEnd/>
              <a:tailEnd/>
            </a:ln>
            <a:effectLst>
              <a:outerShdw dist="99190" dir="2388334" algn="ctr" rotWithShape="0">
                <a:schemeClr val="bg2">
                  <a:alpha val="50000"/>
                </a:schemeClr>
              </a:outerShdw>
            </a:effectLst>
          </p:spPr>
          <p:txBody>
            <a:bodyPr wrap="none" anchor="ctr"/>
            <a:lstStyle/>
            <a:p>
              <a:pPr algn="ctr">
                <a:defRPr/>
              </a:pPr>
              <a:endParaRPr lang="zh-CN" altLang="zh-CN" sz="2800">
                <a:effectLst>
                  <a:outerShdw blurRad="38100" dist="38100" dir="2700000" algn="tl">
                    <a:srgbClr val="C0C0C0"/>
                  </a:outerShdw>
                </a:effectLst>
                <a:latin typeface="Arial" pitchFamily="34" charset="0"/>
              </a:endParaRPr>
            </a:p>
          </p:txBody>
        </p:sp>
        <p:sp>
          <p:nvSpPr>
            <p:cNvPr id="23" name="AutoShape 58"/>
            <p:cNvSpPr>
              <a:spLocks noChangeArrowheads="1"/>
            </p:cNvSpPr>
            <p:nvPr/>
          </p:nvSpPr>
          <p:spPr bwMode="gray">
            <a:xfrm>
              <a:off x="1296" y="1824"/>
              <a:ext cx="432" cy="432"/>
            </a:xfrm>
            <a:prstGeom prst="diamond">
              <a:avLst/>
            </a:prstGeom>
            <a:solidFill>
              <a:srgbClr val="FFC000"/>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24" name="Text Box 59"/>
            <p:cNvSpPr txBox="1">
              <a:spLocks noChangeArrowheads="1"/>
            </p:cNvSpPr>
            <p:nvPr/>
          </p:nvSpPr>
          <p:spPr bwMode="gray">
            <a:xfrm>
              <a:off x="1680" y="1869"/>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  各阶段授课重点</a:t>
              </a: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25" name="Text Box 60"/>
            <p:cNvSpPr txBox="1">
              <a:spLocks noChangeArrowheads="1"/>
            </p:cNvSpPr>
            <p:nvPr/>
          </p:nvSpPr>
          <p:spPr bwMode="gray">
            <a:xfrm>
              <a:off x="1402" y="1864"/>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4</a:t>
              </a:r>
            </a:p>
          </p:txBody>
        </p:sp>
      </p:grpSp>
      <p:grpSp>
        <p:nvGrpSpPr>
          <p:cNvPr id="11" name="Group 41"/>
          <p:cNvGrpSpPr>
            <a:grpSpLocks/>
          </p:cNvGrpSpPr>
          <p:nvPr/>
        </p:nvGrpSpPr>
        <p:grpSpPr bwMode="auto">
          <a:xfrm>
            <a:off x="2285984" y="5072074"/>
            <a:ext cx="4724400" cy="685800"/>
            <a:chOff x="1296" y="1824"/>
            <a:chExt cx="2976" cy="432"/>
          </a:xfrm>
        </p:grpSpPr>
        <p:sp>
          <p:nvSpPr>
            <p:cNvPr id="32" name="AutoShape 42"/>
            <p:cNvSpPr>
              <a:spLocks noChangeArrowheads="1"/>
            </p:cNvSpPr>
            <p:nvPr/>
          </p:nvSpPr>
          <p:spPr bwMode="gray">
            <a:xfrm>
              <a:off x="1536" y="1899"/>
              <a:ext cx="2736" cy="288"/>
            </a:xfrm>
            <a:prstGeom prst="roundRect">
              <a:avLst>
                <a:gd name="adj" fmla="val 16667"/>
              </a:avLst>
            </a:prstGeom>
            <a:noFill/>
            <a:ln w="28575" algn="ctr">
              <a:solidFill>
                <a:schemeClr val="accent2"/>
              </a:solidFill>
              <a:round/>
              <a:headEnd/>
              <a:tailEnd/>
            </a:ln>
            <a:effectLst>
              <a:outerShdw dist="99190" dir="2388334" algn="ctr" rotWithShape="0">
                <a:schemeClr val="bg2">
                  <a:alpha val="50000"/>
                </a:schemeClr>
              </a:outerShdw>
            </a:effectLst>
          </p:spPr>
          <p:txBody>
            <a:bodyPr wrap="none" anchor="ctr"/>
            <a:lstStyle/>
            <a:p>
              <a:pPr>
                <a:defRPr/>
              </a:pPr>
              <a:endParaRPr lang="zh-CN" altLang="en-US" sz="2800">
                <a:effectLst>
                  <a:outerShdw blurRad="38100" dist="38100" dir="2700000" algn="tl">
                    <a:srgbClr val="C0C0C0"/>
                  </a:outerShdw>
                </a:effectLst>
                <a:latin typeface="Arial" pitchFamily="34" charset="0"/>
              </a:endParaRPr>
            </a:p>
          </p:txBody>
        </p:sp>
        <p:sp>
          <p:nvSpPr>
            <p:cNvPr id="33" name="AutoShape 43"/>
            <p:cNvSpPr>
              <a:spLocks noChangeArrowheads="1"/>
            </p:cNvSpPr>
            <p:nvPr/>
          </p:nvSpPr>
          <p:spPr bwMode="gray">
            <a:xfrm>
              <a:off x="1296" y="1824"/>
              <a:ext cx="432" cy="432"/>
            </a:xfrm>
            <a:prstGeom prst="diamond">
              <a:avLst/>
            </a:prstGeom>
            <a:solidFill>
              <a:schemeClr val="accent2"/>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34" name="Text Box 44"/>
            <p:cNvSpPr txBox="1">
              <a:spLocks noChangeArrowheads="1"/>
            </p:cNvSpPr>
            <p:nvPr/>
          </p:nvSpPr>
          <p:spPr bwMode="gray">
            <a:xfrm>
              <a:off x="1680" y="1881"/>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分析点评举例</a:t>
              </a: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35" name="Text Box 45"/>
            <p:cNvSpPr txBox="1">
              <a:spLocks noChangeArrowheads="1"/>
            </p:cNvSpPr>
            <p:nvPr/>
          </p:nvSpPr>
          <p:spPr bwMode="gray">
            <a:xfrm>
              <a:off x="1296" y="1861"/>
              <a:ext cx="408" cy="368"/>
            </a:xfrm>
            <a:prstGeom prst="rect">
              <a:avLst/>
            </a:prstGeom>
            <a:noFill/>
            <a:ln w="9525" algn="ctr">
              <a:noFill/>
              <a:miter lim="800000"/>
              <a:headEnd/>
              <a:tailEnd/>
            </a:ln>
            <a:effectLst/>
          </p:spPr>
          <p:txBody>
            <a:bodyPr wrap="squar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5</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par>
                                <p:cTn id="11" presetID="9"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a:latin typeface="华文楷体" pitchFamily="2" charset="-122"/>
                <a:ea typeface="华文楷体" pitchFamily="2" charset="-122"/>
              </a:rPr>
              <a:t>基本运营规则</a:t>
            </a:r>
          </a:p>
        </p:txBody>
      </p:sp>
      <p:sp>
        <p:nvSpPr>
          <p:cNvPr id="31747" name="内容占位符 2"/>
          <p:cNvSpPr>
            <a:spLocks noGrp="1"/>
          </p:cNvSpPr>
          <p:nvPr>
            <p:ph idx="1"/>
          </p:nvPr>
        </p:nvSpPr>
        <p:spPr>
          <a:xfrm>
            <a:off x="642938" y="1643063"/>
            <a:ext cx="7715250" cy="4643437"/>
          </a:xfrm>
        </p:spPr>
        <p:txBody>
          <a:bodyPr/>
          <a:lstStyle/>
          <a:p>
            <a:pPr>
              <a:lnSpc>
                <a:spcPts val="3500"/>
              </a:lnSpc>
              <a:buFont typeface="Wingdings" pitchFamily="2" charset="2"/>
              <a:buChar char="l"/>
            </a:pPr>
            <a:r>
              <a:rPr lang="zh-CN" altLang="en-US" sz="2800" dirty="0">
                <a:effectLst/>
                <a:latin typeface="华文楷体" pitchFamily="2" charset="-122"/>
                <a:ea typeface="华文楷体" pitchFamily="2" charset="-122"/>
              </a:rPr>
              <a:t>初始资金：每个企</a:t>
            </a:r>
            <a:r>
              <a:rPr lang="en-US" altLang="zh-CN" sz="2800" dirty="0">
                <a:effectLst/>
                <a:latin typeface="华文楷体" pitchFamily="2" charset="-122"/>
                <a:ea typeface="华文楷体" pitchFamily="2" charset="-122"/>
              </a:rPr>
              <a:t>60</a:t>
            </a:r>
            <a:r>
              <a:rPr lang="zh-CN" altLang="en-US" sz="2800" dirty="0">
                <a:effectLst/>
                <a:latin typeface="华文楷体" pitchFamily="2" charset="-122"/>
                <a:ea typeface="华文楷体" pitchFamily="2" charset="-122"/>
              </a:rPr>
              <a:t>万元注册资金</a:t>
            </a:r>
            <a:endParaRPr lang="en-US" altLang="zh-CN" sz="2800" dirty="0">
              <a:effectLst/>
              <a:latin typeface="华文楷体" pitchFamily="2" charset="-122"/>
              <a:ea typeface="华文楷体" pitchFamily="2" charset="-122"/>
            </a:endParaRPr>
          </a:p>
          <a:p>
            <a:pPr>
              <a:lnSpc>
                <a:spcPts val="3500"/>
              </a:lnSpc>
              <a:buFont typeface="Wingdings" pitchFamily="2" charset="2"/>
              <a:buChar char="l"/>
            </a:pPr>
            <a:r>
              <a:rPr lang="zh-CN" altLang="en-US" sz="2800" dirty="0">
                <a:effectLst/>
                <a:latin typeface="华文楷体" pitchFamily="2" charset="-122"/>
                <a:ea typeface="华文楷体" pitchFamily="2" charset="-122"/>
              </a:rPr>
              <a:t>企业数量：由学生分组组建为互相竞争的公司</a:t>
            </a:r>
          </a:p>
          <a:p>
            <a:pPr>
              <a:lnSpc>
                <a:spcPts val="3500"/>
              </a:lnSpc>
              <a:buFont typeface="Wingdings" pitchFamily="2" charset="2"/>
              <a:buChar char="l"/>
            </a:pPr>
            <a:r>
              <a:rPr lang="zh-CN" altLang="en-US" sz="2800" dirty="0">
                <a:effectLst/>
                <a:latin typeface="华文楷体" pitchFamily="2" charset="-122"/>
                <a:ea typeface="华文楷体" pitchFamily="2" charset="-122"/>
              </a:rPr>
              <a:t>运营周期：</a:t>
            </a:r>
            <a:r>
              <a:rPr lang="en-US" altLang="zh-CN" sz="2800" dirty="0">
                <a:effectLst/>
                <a:latin typeface="华文楷体" pitchFamily="2" charset="-122"/>
                <a:ea typeface="华文楷体" pitchFamily="2" charset="-122"/>
              </a:rPr>
              <a:t>4—6</a:t>
            </a:r>
            <a:r>
              <a:rPr lang="zh-CN" altLang="en-US" sz="2800" dirty="0">
                <a:effectLst/>
                <a:latin typeface="华文楷体" pitchFamily="2" charset="-122"/>
                <a:ea typeface="华文楷体" pitchFamily="2" charset="-122"/>
              </a:rPr>
              <a:t>个季度</a:t>
            </a:r>
          </a:p>
          <a:p>
            <a:pPr>
              <a:lnSpc>
                <a:spcPts val="3500"/>
              </a:lnSpc>
              <a:buFont typeface="Wingdings" pitchFamily="2" charset="2"/>
              <a:buChar char="l"/>
            </a:pPr>
            <a:r>
              <a:rPr lang="zh-CN" altLang="en-US" sz="2800" dirty="0">
                <a:effectLst/>
                <a:latin typeface="华文楷体" pitchFamily="2" charset="-122"/>
                <a:ea typeface="华文楷体" pitchFamily="2" charset="-122"/>
              </a:rPr>
              <a:t>市场区域：国内七大区域市场、互联网市场、国际市场</a:t>
            </a:r>
          </a:p>
          <a:p>
            <a:pPr>
              <a:lnSpc>
                <a:spcPts val="3500"/>
              </a:lnSpc>
              <a:buFont typeface="Wingdings" pitchFamily="2" charset="2"/>
              <a:buChar char="l"/>
            </a:pPr>
            <a:r>
              <a:rPr lang="zh-CN" altLang="en-US" sz="2800" dirty="0">
                <a:effectLst/>
                <a:latin typeface="华文楷体" pitchFamily="2" charset="-122"/>
                <a:ea typeface="华文楷体" pitchFamily="2" charset="-122"/>
              </a:rPr>
              <a:t>消费群体：时尚型、科技型、商务型、实用型</a:t>
            </a:r>
            <a:endParaRPr lang="en-US" altLang="zh-CN" sz="2800" dirty="0">
              <a:effectLst/>
              <a:latin typeface="华文楷体" pitchFamily="2" charset="-122"/>
              <a:ea typeface="华文楷体"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p:txBody>
          <a:bodyPr/>
          <a:lstStyle/>
          <a:p>
            <a:pPr eaLnBrk="1" hangingPunct="1"/>
            <a:r>
              <a:rPr lang="zh-CN" altLang="en-US">
                <a:latin typeface="华文楷体" pitchFamily="2" charset="-122"/>
                <a:ea typeface="华文楷体" pitchFamily="2" charset="-122"/>
              </a:rPr>
              <a:t>财务规则</a:t>
            </a:r>
          </a:p>
        </p:txBody>
      </p:sp>
      <p:sp>
        <p:nvSpPr>
          <p:cNvPr id="32771" name="内容占位符 2"/>
          <p:cNvSpPr>
            <a:spLocks noGrp="1"/>
          </p:cNvSpPr>
          <p:nvPr>
            <p:ph idx="1"/>
          </p:nvPr>
        </p:nvSpPr>
        <p:spPr>
          <a:xfrm>
            <a:off x="428625" y="1357313"/>
            <a:ext cx="8415338" cy="5000625"/>
          </a:xfrm>
          <a:noFill/>
          <a:ln w="9525">
            <a:noFill/>
            <a:miter lim="800000"/>
            <a:headEnd/>
            <a:tailEnd/>
          </a:ln>
          <a:effectLst/>
        </p:spPr>
        <p:txBody>
          <a:bodyPr vert="horz" wrap="square" lIns="91440" tIns="45720" rIns="91440" bIns="45720" numCol="1" anchor="t" anchorCtr="0" compatLnSpc="1">
            <a:prstTxWarp prst="textNoShape">
              <a:avLst/>
            </a:prstTxWarp>
          </a:bodyPr>
          <a:lstStyle/>
          <a:p>
            <a:pPr>
              <a:lnSpc>
                <a:spcPts val="3500"/>
              </a:lnSpc>
              <a:spcBef>
                <a:spcPts val="0"/>
              </a:spcBef>
              <a:buFont typeface="Wingdings" pitchFamily="2" charset="2"/>
              <a:buChar char="l"/>
            </a:pPr>
            <a:r>
              <a:rPr sz="2400" dirty="0">
                <a:effectLst/>
                <a:latin typeface="华文楷体" pitchFamily="2" charset="-122"/>
                <a:ea typeface="华文楷体" pitchFamily="2" charset="-122"/>
              </a:rPr>
              <a:t>初始资金</a:t>
            </a:r>
            <a:r>
              <a:rPr lang="en-US" altLang="zh-CN" sz="2400" dirty="0">
                <a:effectLst/>
                <a:latin typeface="华文楷体" pitchFamily="2" charset="-122"/>
                <a:ea typeface="华文楷体" pitchFamily="2" charset="-122"/>
              </a:rPr>
              <a:t>60</a:t>
            </a:r>
            <a:r>
              <a:rPr sz="2400" dirty="0">
                <a:effectLst/>
                <a:latin typeface="华文楷体" pitchFamily="2" charset="-122"/>
                <a:ea typeface="华文楷体" pitchFamily="2" charset="-122"/>
              </a:rPr>
              <a:t>万元，中途不增加注册资金；</a:t>
            </a:r>
            <a:endParaRPr lang="en-US" altLang="zh-CN" sz="2400" dirty="0">
              <a:effectLst/>
              <a:latin typeface="华文楷体" pitchFamily="2" charset="-122"/>
              <a:ea typeface="华文楷体" pitchFamily="2" charset="-122"/>
            </a:endParaRPr>
          </a:p>
          <a:p>
            <a:pPr>
              <a:lnSpc>
                <a:spcPts val="3500"/>
              </a:lnSpc>
              <a:spcBef>
                <a:spcPts val="0"/>
              </a:spcBef>
              <a:buFont typeface="Wingdings" pitchFamily="2" charset="2"/>
              <a:buChar char="l"/>
            </a:pPr>
            <a:r>
              <a:rPr sz="2400" dirty="0">
                <a:effectLst/>
                <a:latin typeface="华文楷体" pitchFamily="2" charset="-122"/>
                <a:ea typeface="华文楷体" pitchFamily="2" charset="-122"/>
              </a:rPr>
              <a:t>增加现金的途径：销售产品、银行贷款、应收账款贴现；</a:t>
            </a:r>
            <a:endParaRPr lang="en-US" altLang="zh-CN" sz="2400" dirty="0">
              <a:effectLst/>
              <a:latin typeface="华文楷体" pitchFamily="2" charset="-122"/>
              <a:ea typeface="华文楷体" pitchFamily="2" charset="-122"/>
            </a:endParaRPr>
          </a:p>
          <a:p>
            <a:pPr>
              <a:lnSpc>
                <a:spcPts val="3500"/>
              </a:lnSpc>
              <a:spcBef>
                <a:spcPts val="0"/>
              </a:spcBef>
              <a:buFont typeface="Wingdings" pitchFamily="2" charset="2"/>
              <a:buChar char="l"/>
            </a:pPr>
            <a:r>
              <a:rPr sz="2400" dirty="0">
                <a:effectLst/>
                <a:latin typeface="华文楷体" pitchFamily="2" charset="-122"/>
                <a:ea typeface="华文楷体" pitchFamily="2" charset="-122"/>
              </a:rPr>
              <a:t>可随时去银行申请贷款或去财务贴现应收账款；</a:t>
            </a:r>
            <a:endParaRPr lang="en-US" altLang="zh-CN" sz="2400" dirty="0">
              <a:effectLst/>
              <a:latin typeface="华文楷体" pitchFamily="2" charset="-122"/>
              <a:ea typeface="华文楷体" pitchFamily="2" charset="-122"/>
            </a:endParaRPr>
          </a:p>
          <a:p>
            <a:pPr>
              <a:lnSpc>
                <a:spcPts val="3500"/>
              </a:lnSpc>
              <a:spcBef>
                <a:spcPts val="0"/>
              </a:spcBef>
              <a:buFont typeface="Wingdings" pitchFamily="2" charset="2"/>
              <a:buChar char="l"/>
            </a:pPr>
            <a:r>
              <a:rPr sz="2400" dirty="0">
                <a:effectLst/>
                <a:latin typeface="华文楷体" pitchFamily="2" charset="-122"/>
                <a:ea typeface="华文楷体" pitchFamily="2" charset="-122"/>
              </a:rPr>
              <a:t>紧急贷款不能主动申请，在企业资金链断裂时由系统自动申请，但出现紧急贷款最终成绩要扣分；</a:t>
            </a:r>
            <a:endParaRPr lang="en-US" altLang="zh-CN" sz="2400" dirty="0">
              <a:effectLst/>
              <a:latin typeface="华文楷体" pitchFamily="2" charset="-122"/>
              <a:ea typeface="华文楷体" pitchFamily="2" charset="-122"/>
            </a:endParaRPr>
          </a:p>
          <a:p>
            <a:pPr>
              <a:lnSpc>
                <a:spcPts val="3500"/>
              </a:lnSpc>
              <a:spcBef>
                <a:spcPts val="0"/>
              </a:spcBef>
              <a:buFont typeface="Wingdings" pitchFamily="2" charset="2"/>
              <a:buChar char="l"/>
            </a:pPr>
            <a:r>
              <a:rPr sz="2400" dirty="0">
                <a:effectLst/>
                <a:latin typeface="华文楷体" pitchFamily="2" charset="-122"/>
                <a:ea typeface="华文楷体" pitchFamily="2" charset="-122"/>
              </a:rPr>
              <a:t>每季有税前利润时需缴纳所得税，利润不弥补前期亏损；</a:t>
            </a:r>
            <a:endParaRPr lang="en-US" altLang="zh-CN" sz="2400" dirty="0">
              <a:effectLst/>
              <a:latin typeface="华文楷体" pitchFamily="2" charset="-122"/>
              <a:ea typeface="华文楷体" pitchFamily="2" charset="-122"/>
            </a:endParaRPr>
          </a:p>
          <a:p>
            <a:pPr>
              <a:lnSpc>
                <a:spcPts val="3500"/>
              </a:lnSpc>
              <a:spcBef>
                <a:spcPts val="0"/>
              </a:spcBef>
              <a:buFont typeface="Wingdings" pitchFamily="2" charset="2"/>
              <a:buChar char="l"/>
            </a:pPr>
            <a:r>
              <a:rPr sz="2400" dirty="0">
                <a:effectLst/>
                <a:latin typeface="华文楷体" pitchFamily="2" charset="-122"/>
                <a:ea typeface="华文楷体" pitchFamily="2" charset="-122"/>
              </a:rPr>
              <a:t>现金短缺时经营将受到限制；</a:t>
            </a:r>
            <a:endParaRPr lang="en-US" altLang="zh-CN" sz="2400" dirty="0">
              <a:effectLst/>
              <a:latin typeface="华文楷体" pitchFamily="2" charset="-122"/>
              <a:ea typeface="华文楷体" pitchFamily="2" charset="-122"/>
            </a:endParaRPr>
          </a:p>
          <a:p>
            <a:pPr>
              <a:lnSpc>
                <a:spcPts val="3500"/>
              </a:lnSpc>
              <a:spcBef>
                <a:spcPts val="0"/>
              </a:spcBef>
              <a:buFont typeface="Wingdings" pitchFamily="2" charset="2"/>
              <a:buChar char="l"/>
            </a:pPr>
            <a:r>
              <a:rPr sz="2400" dirty="0">
                <a:effectLst/>
                <a:latin typeface="华文楷体" pitchFamily="2" charset="-122"/>
                <a:ea typeface="华文楷体" pitchFamily="2" charset="-122"/>
              </a:rPr>
              <a:t>同季度最大借款授信额度</a:t>
            </a:r>
            <a:r>
              <a:rPr lang="en-US" altLang="zh-CN" sz="2400" dirty="0">
                <a:effectLst/>
                <a:latin typeface="华文楷体" pitchFamily="2" charset="-122"/>
                <a:ea typeface="华文楷体" pitchFamily="2" charset="-122"/>
              </a:rPr>
              <a:t>100000</a:t>
            </a:r>
            <a:r>
              <a:rPr sz="2400" dirty="0">
                <a:effectLst/>
                <a:latin typeface="华文楷体" pitchFamily="2" charset="-122"/>
                <a:ea typeface="华文楷体" pitchFamily="2" charset="-122"/>
              </a:rPr>
              <a:t>元</a:t>
            </a:r>
            <a:r>
              <a:rPr lang="en-US" altLang="zh-CN" sz="2400" dirty="0">
                <a:effectLst/>
                <a:latin typeface="华文楷体" pitchFamily="2" charset="-122"/>
                <a:ea typeface="华文楷体" pitchFamily="2" charset="-122"/>
              </a:rPr>
              <a:t>/</a:t>
            </a:r>
            <a:r>
              <a:rPr sz="2400" dirty="0">
                <a:effectLst/>
                <a:latin typeface="华文楷体" pitchFamily="2" charset="-122"/>
                <a:ea typeface="华文楷体" pitchFamily="2" charset="-122"/>
              </a:rPr>
              <a:t>季度，利率</a:t>
            </a:r>
            <a:r>
              <a:rPr lang="en-US" altLang="zh-CN" sz="2400" dirty="0">
                <a:effectLst/>
                <a:latin typeface="华文楷体" pitchFamily="2" charset="-122"/>
                <a:ea typeface="华文楷体" pitchFamily="2" charset="-122"/>
              </a:rPr>
              <a:t>5.00% </a:t>
            </a:r>
            <a:r>
              <a:rPr sz="2400" dirty="0">
                <a:effectLst/>
                <a:latin typeface="华文楷体" pitchFamily="2" charset="-122"/>
                <a:ea typeface="华文楷体" pitchFamily="2" charset="-122"/>
              </a:rPr>
              <a:t>，借款周期为</a:t>
            </a:r>
            <a:r>
              <a:rPr lang="en-US" altLang="zh-CN" sz="2400" dirty="0">
                <a:effectLst/>
                <a:latin typeface="华文楷体" pitchFamily="2" charset="-122"/>
                <a:ea typeface="华文楷体" pitchFamily="2" charset="-122"/>
              </a:rPr>
              <a:t>2</a:t>
            </a:r>
            <a:r>
              <a:rPr sz="2400" dirty="0">
                <a:effectLst/>
                <a:latin typeface="华文楷体" pitchFamily="2" charset="-122"/>
                <a:ea typeface="华文楷体" pitchFamily="2" charset="-122"/>
              </a:rPr>
              <a:t>个季度；</a:t>
            </a:r>
            <a:endParaRPr lang="en-US" altLang="zh-CN" sz="2400" dirty="0">
              <a:effectLst/>
              <a:latin typeface="华文楷体" pitchFamily="2" charset="-122"/>
              <a:ea typeface="华文楷体" pitchFamily="2" charset="-122"/>
            </a:endParaRPr>
          </a:p>
          <a:p>
            <a:pPr>
              <a:lnSpc>
                <a:spcPts val="3500"/>
              </a:lnSpc>
              <a:spcBef>
                <a:spcPts val="0"/>
              </a:spcBef>
              <a:buFont typeface="Wingdings" pitchFamily="2" charset="2"/>
              <a:buChar char="l"/>
            </a:pPr>
            <a:r>
              <a:rPr sz="2400" dirty="0">
                <a:effectLst/>
                <a:latin typeface="华文楷体" pitchFamily="2" charset="-122"/>
                <a:ea typeface="华文楷体" pitchFamily="2" charset="-122"/>
              </a:rPr>
              <a:t>紧急借款利率</a:t>
            </a:r>
            <a:r>
              <a:rPr lang="en-US" altLang="zh-CN" sz="2400" dirty="0">
                <a:effectLst/>
                <a:latin typeface="华文楷体" pitchFamily="2" charset="-122"/>
                <a:ea typeface="华文楷体" pitchFamily="2" charset="-122"/>
              </a:rPr>
              <a:t>20.00% </a:t>
            </a:r>
            <a:r>
              <a:rPr sz="2400" dirty="0">
                <a:effectLst/>
                <a:latin typeface="华文楷体" pitchFamily="2" charset="-122"/>
                <a:ea typeface="华文楷体" pitchFamily="2" charset="-122"/>
              </a:rPr>
              <a:t>，借款周期为</a:t>
            </a:r>
            <a:r>
              <a:rPr lang="en-US" altLang="zh-CN" sz="2400" dirty="0">
                <a:effectLst/>
                <a:latin typeface="华文楷体" pitchFamily="2" charset="-122"/>
                <a:ea typeface="华文楷体" pitchFamily="2" charset="-122"/>
              </a:rPr>
              <a:t>3</a:t>
            </a:r>
            <a:r>
              <a:rPr sz="2400" dirty="0">
                <a:effectLst/>
                <a:latin typeface="华文楷体" pitchFamily="2" charset="-122"/>
                <a:ea typeface="华文楷体" pitchFamily="2" charset="-122"/>
              </a:rPr>
              <a:t>个季度。</a:t>
            </a:r>
            <a:endParaRPr lang="en-US" altLang="zh-CN" sz="2400" dirty="0">
              <a:effectLst/>
              <a:latin typeface="华文楷体" pitchFamily="2" charset="-122"/>
              <a:ea typeface="华文楷体" pitchFamily="2" charset="-122"/>
            </a:endParaRPr>
          </a:p>
        </p:txBody>
      </p:sp>
    </p:spTree>
    <p:custDataLst>
      <p:tags r:id="rId1"/>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p:txBody>
          <a:bodyPr/>
          <a:lstStyle/>
          <a:p>
            <a:pPr eaLnBrk="1" hangingPunct="1"/>
            <a:r>
              <a:rPr lang="zh-CN" altLang="en-US">
                <a:latin typeface="华文楷体" pitchFamily="2" charset="-122"/>
                <a:ea typeface="华文楷体" pitchFamily="2" charset="-122"/>
              </a:rPr>
              <a:t>经营规则</a:t>
            </a:r>
          </a:p>
        </p:txBody>
      </p:sp>
      <p:sp>
        <p:nvSpPr>
          <p:cNvPr id="3" name="内容占位符 2"/>
          <p:cNvSpPr>
            <a:spLocks noGrp="1"/>
          </p:cNvSpPr>
          <p:nvPr>
            <p:ph idx="1"/>
          </p:nvPr>
        </p:nvSpPr>
        <p:spPr>
          <a:xfrm>
            <a:off x="239713" y="1512888"/>
            <a:ext cx="8582025" cy="4572000"/>
          </a:xfrm>
          <a:noFill/>
          <a:ln w="9525">
            <a:noFill/>
            <a:miter lim="800000"/>
            <a:headEnd/>
            <a:tailEnd/>
          </a:ln>
          <a:effectLst/>
        </p:spPr>
        <p:txBody>
          <a:bodyPr vert="horz" wrap="square" lIns="91440" tIns="45720" rIns="91440" bIns="45720" numCol="1" anchor="t" anchorCtr="0" compatLnSpc="1">
            <a:prstTxWarp prst="textNoShape">
              <a:avLst/>
            </a:prstTxWarp>
          </a:bodyPr>
          <a:lstStyle/>
          <a:p>
            <a:pPr>
              <a:spcBef>
                <a:spcPts val="0"/>
              </a:spcBef>
              <a:buFont typeface="Wingdings" pitchFamily="2" charset="2"/>
              <a:buChar char="l"/>
              <a:defRPr/>
            </a:pPr>
            <a:r>
              <a:rPr sz="2400" dirty="0">
                <a:effectLst/>
                <a:latin typeface="华文楷体" pitchFamily="2" charset="-122"/>
                <a:ea typeface="华文楷体" pitchFamily="2" charset="-122"/>
              </a:rPr>
              <a:t>总部设立后搬迁需要费用</a:t>
            </a:r>
            <a:r>
              <a:rPr lang="en-US" altLang="zh-CN" sz="2400" dirty="0">
                <a:effectLst/>
                <a:latin typeface="华文楷体" pitchFamily="2" charset="-122"/>
                <a:ea typeface="华文楷体" pitchFamily="2" charset="-122"/>
              </a:rPr>
              <a:t>10000</a:t>
            </a:r>
            <a:r>
              <a:rPr sz="2400" dirty="0">
                <a:effectLst/>
                <a:latin typeface="华文楷体" pitchFamily="2" charset="-122"/>
                <a:ea typeface="华文楷体" pitchFamily="2" charset="-122"/>
              </a:rPr>
              <a:t>元</a:t>
            </a:r>
            <a:r>
              <a:rPr lang="en-US" altLang="zh-CN" sz="2400" dirty="0">
                <a:effectLst/>
                <a:latin typeface="华文楷体" pitchFamily="2" charset="-122"/>
                <a:ea typeface="华文楷体" pitchFamily="2" charset="-122"/>
              </a:rPr>
              <a:t>/</a:t>
            </a:r>
            <a:r>
              <a:rPr sz="2400" dirty="0">
                <a:effectLst/>
                <a:latin typeface="华文楷体" pitchFamily="2" charset="-122"/>
                <a:ea typeface="华文楷体" pitchFamily="2" charset="-122"/>
              </a:rPr>
              <a:t>次，一个季度的周期；</a:t>
            </a:r>
            <a:endParaRPr lang="en-US" altLang="zh-CN" sz="2400" dirty="0">
              <a:effectLst/>
              <a:latin typeface="华文楷体" pitchFamily="2" charset="-122"/>
              <a:ea typeface="华文楷体" pitchFamily="2" charset="-122"/>
            </a:endParaRPr>
          </a:p>
          <a:p>
            <a:pPr>
              <a:spcBef>
                <a:spcPts val="0"/>
              </a:spcBef>
              <a:buFont typeface="Wingdings" pitchFamily="2" charset="2"/>
              <a:buChar char="l"/>
              <a:defRPr/>
            </a:pPr>
            <a:r>
              <a:rPr sz="2400" dirty="0">
                <a:effectLst/>
                <a:latin typeface="华文楷体" pitchFamily="2" charset="-122"/>
                <a:ea typeface="华文楷体" pitchFamily="2" charset="-122"/>
              </a:rPr>
              <a:t>每设计一个产品</a:t>
            </a:r>
            <a:r>
              <a:rPr lang="en-US" altLang="zh-CN" sz="2400" dirty="0">
                <a:effectLst/>
                <a:latin typeface="华文楷体" pitchFamily="2" charset="-122"/>
                <a:ea typeface="华文楷体" pitchFamily="2" charset="-122"/>
              </a:rPr>
              <a:t>10000</a:t>
            </a:r>
            <a:r>
              <a:rPr sz="2400" dirty="0">
                <a:effectLst/>
                <a:latin typeface="华文楷体" pitchFamily="2" charset="-122"/>
                <a:ea typeface="华文楷体" pitchFamily="2" charset="-122"/>
              </a:rPr>
              <a:t>元</a:t>
            </a:r>
            <a:r>
              <a:rPr lang="en-US" altLang="zh-CN" sz="2400" dirty="0">
                <a:effectLst/>
                <a:latin typeface="华文楷体" pitchFamily="2" charset="-122"/>
                <a:ea typeface="华文楷体" pitchFamily="2" charset="-122"/>
              </a:rPr>
              <a:t>/</a:t>
            </a:r>
            <a:r>
              <a:rPr sz="2400" dirty="0">
                <a:effectLst/>
                <a:latin typeface="华文楷体" pitchFamily="2" charset="-122"/>
                <a:ea typeface="华文楷体" pitchFamily="2" charset="-122"/>
              </a:rPr>
              <a:t>件，每研发一个产品</a:t>
            </a:r>
            <a:r>
              <a:rPr lang="en-US" altLang="zh-CN" sz="2400" dirty="0">
                <a:effectLst/>
                <a:latin typeface="华文楷体" pitchFamily="2" charset="-122"/>
                <a:ea typeface="华文楷体" pitchFamily="2" charset="-122"/>
              </a:rPr>
              <a:t>10000</a:t>
            </a:r>
            <a:r>
              <a:rPr sz="2400" dirty="0">
                <a:effectLst/>
                <a:latin typeface="华文楷体" pitchFamily="2" charset="-122"/>
                <a:ea typeface="华文楷体" pitchFamily="2" charset="-122"/>
              </a:rPr>
              <a:t>元</a:t>
            </a:r>
            <a:r>
              <a:rPr lang="en-US" altLang="zh-CN" sz="2400" dirty="0">
                <a:effectLst/>
                <a:latin typeface="华文楷体" pitchFamily="2" charset="-122"/>
                <a:ea typeface="华文楷体" pitchFamily="2" charset="-122"/>
              </a:rPr>
              <a:t>/</a:t>
            </a:r>
            <a:r>
              <a:rPr sz="2400" dirty="0">
                <a:effectLst/>
                <a:latin typeface="华文楷体" pitchFamily="2" charset="-122"/>
                <a:ea typeface="华文楷体" pitchFamily="2" charset="-122"/>
              </a:rPr>
              <a:t>件；</a:t>
            </a:r>
            <a:endParaRPr lang="en-US" altLang="zh-CN" sz="2400" dirty="0">
              <a:effectLst/>
              <a:latin typeface="华文楷体" pitchFamily="2" charset="-122"/>
              <a:ea typeface="华文楷体" pitchFamily="2" charset="-122"/>
            </a:endParaRPr>
          </a:p>
          <a:p>
            <a:pPr>
              <a:spcBef>
                <a:spcPts val="0"/>
              </a:spcBef>
              <a:buFont typeface="Wingdings" pitchFamily="2" charset="2"/>
              <a:buChar char="l"/>
              <a:defRPr/>
            </a:pPr>
            <a:r>
              <a:rPr sz="2400" dirty="0">
                <a:effectLst/>
                <a:latin typeface="华文楷体" pitchFamily="2" charset="-122"/>
                <a:ea typeface="华文楷体" pitchFamily="2" charset="-122"/>
              </a:rPr>
              <a:t>总部配送费用为</a:t>
            </a:r>
            <a:r>
              <a:rPr lang="en-US" altLang="zh-CN" sz="2400" dirty="0">
                <a:effectLst/>
                <a:latin typeface="华文楷体" pitchFamily="2" charset="-122"/>
                <a:ea typeface="华文楷体" pitchFamily="2" charset="-122"/>
              </a:rPr>
              <a:t>20</a:t>
            </a:r>
            <a:r>
              <a:rPr sz="2400" dirty="0">
                <a:effectLst/>
                <a:latin typeface="华文楷体" pitchFamily="2" charset="-122"/>
                <a:ea typeface="华文楷体" pitchFamily="2" charset="-122"/>
              </a:rPr>
              <a:t>元</a:t>
            </a:r>
            <a:r>
              <a:rPr lang="en-US" altLang="zh-CN" sz="2400" dirty="0">
                <a:effectLst/>
                <a:latin typeface="华文楷体" pitchFamily="2" charset="-122"/>
                <a:ea typeface="华文楷体" pitchFamily="2" charset="-122"/>
              </a:rPr>
              <a:t>/</a:t>
            </a:r>
            <a:r>
              <a:rPr sz="2400" dirty="0">
                <a:effectLst/>
                <a:latin typeface="华文楷体" pitchFamily="2" charset="-122"/>
                <a:ea typeface="华文楷体" pitchFamily="2" charset="-122"/>
              </a:rPr>
              <a:t>件，其他市场为</a:t>
            </a:r>
            <a:r>
              <a:rPr lang="en-US" altLang="zh-CN" sz="2400" dirty="0">
                <a:effectLst/>
                <a:latin typeface="华文楷体" pitchFamily="2" charset="-122"/>
                <a:ea typeface="华文楷体" pitchFamily="2" charset="-122"/>
              </a:rPr>
              <a:t>25</a:t>
            </a:r>
            <a:r>
              <a:rPr sz="2400" dirty="0">
                <a:effectLst/>
                <a:latin typeface="华文楷体" pitchFamily="2" charset="-122"/>
                <a:ea typeface="华文楷体" pitchFamily="2" charset="-122"/>
              </a:rPr>
              <a:t>元</a:t>
            </a:r>
            <a:r>
              <a:rPr lang="en-US" altLang="zh-CN" sz="2400" dirty="0">
                <a:effectLst/>
                <a:latin typeface="华文楷体" pitchFamily="2" charset="-122"/>
                <a:ea typeface="华文楷体" pitchFamily="2" charset="-122"/>
              </a:rPr>
              <a:t>/</a:t>
            </a:r>
            <a:r>
              <a:rPr sz="2400" dirty="0">
                <a:effectLst/>
                <a:latin typeface="华文楷体" pitchFamily="2" charset="-122"/>
                <a:ea typeface="华文楷体" pitchFamily="2" charset="-122"/>
              </a:rPr>
              <a:t>件；</a:t>
            </a:r>
            <a:endParaRPr lang="en-US" altLang="zh-CN" sz="2400" dirty="0">
              <a:effectLst/>
              <a:latin typeface="华文楷体" pitchFamily="2" charset="-122"/>
              <a:ea typeface="华文楷体" pitchFamily="2" charset="-122"/>
            </a:endParaRPr>
          </a:p>
          <a:p>
            <a:pPr>
              <a:spcBef>
                <a:spcPts val="0"/>
              </a:spcBef>
              <a:buFont typeface="Wingdings" pitchFamily="2" charset="2"/>
              <a:buChar char="l"/>
              <a:defRPr/>
            </a:pPr>
            <a:r>
              <a:rPr sz="2400" dirty="0">
                <a:effectLst/>
                <a:latin typeface="华文楷体" pitchFamily="2" charset="-122"/>
                <a:ea typeface="华文楷体" pitchFamily="2" charset="-122"/>
              </a:rPr>
              <a:t>设备只能购买，不能进行转租或买卖；</a:t>
            </a:r>
            <a:endParaRPr lang="en-US" altLang="zh-CN" sz="2400" dirty="0">
              <a:effectLst/>
              <a:latin typeface="华文楷体" pitchFamily="2" charset="-122"/>
              <a:ea typeface="华文楷体" pitchFamily="2" charset="-122"/>
            </a:endParaRPr>
          </a:p>
          <a:p>
            <a:pPr>
              <a:spcBef>
                <a:spcPts val="0"/>
              </a:spcBef>
              <a:buFont typeface="Wingdings" pitchFamily="2" charset="2"/>
              <a:buChar char="l"/>
              <a:defRPr/>
            </a:pPr>
            <a:r>
              <a:rPr sz="2400" dirty="0">
                <a:effectLst/>
                <a:latin typeface="华文楷体" pitchFamily="2" charset="-122"/>
                <a:ea typeface="华文楷体" pitchFamily="2" charset="-122"/>
              </a:rPr>
              <a:t>所有本季度投产的产品均在季末下线，不存在生产周期；</a:t>
            </a:r>
            <a:endParaRPr lang="en-US" altLang="zh-CN" sz="2400" dirty="0">
              <a:effectLst/>
              <a:latin typeface="华文楷体" pitchFamily="2" charset="-122"/>
              <a:ea typeface="华文楷体" pitchFamily="2" charset="-122"/>
            </a:endParaRPr>
          </a:p>
          <a:p>
            <a:pPr>
              <a:spcBef>
                <a:spcPts val="0"/>
              </a:spcBef>
              <a:buFont typeface="Wingdings" pitchFamily="2" charset="2"/>
              <a:buChar char="l"/>
              <a:defRPr/>
            </a:pPr>
            <a:r>
              <a:rPr sz="2400" dirty="0">
                <a:effectLst/>
                <a:latin typeface="华文楷体" pitchFamily="2" charset="-122"/>
                <a:ea typeface="华文楷体" pitchFamily="2" charset="-122"/>
              </a:rPr>
              <a:t>市场在开发完成的基础上才可制定售价，当报价为</a:t>
            </a:r>
            <a:r>
              <a:rPr lang="en-US" altLang="zh-CN" sz="2400" dirty="0">
                <a:effectLst/>
                <a:latin typeface="华文楷体" pitchFamily="2" charset="-122"/>
                <a:ea typeface="华文楷体" pitchFamily="2" charset="-122"/>
              </a:rPr>
              <a:t>0</a:t>
            </a:r>
            <a:r>
              <a:rPr sz="2400" dirty="0">
                <a:effectLst/>
                <a:latin typeface="华文楷体" pitchFamily="2" charset="-122"/>
                <a:ea typeface="华文楷体" pitchFamily="2" charset="-122"/>
              </a:rPr>
              <a:t>时，代表该产品不参与该市场的销售；</a:t>
            </a:r>
            <a:endParaRPr lang="en-US" altLang="zh-CN" sz="2400" dirty="0">
              <a:effectLst/>
              <a:latin typeface="华文楷体" pitchFamily="2" charset="-122"/>
              <a:ea typeface="华文楷体" pitchFamily="2" charset="-122"/>
            </a:endParaRPr>
          </a:p>
          <a:p>
            <a:pPr>
              <a:spcBef>
                <a:spcPts val="0"/>
              </a:spcBef>
              <a:buFont typeface="Wingdings" pitchFamily="2" charset="2"/>
              <a:buChar char="l"/>
              <a:defRPr/>
            </a:pPr>
            <a:r>
              <a:rPr sz="2400" dirty="0">
                <a:effectLst/>
                <a:latin typeface="华文楷体" pitchFamily="2" charset="-122"/>
                <a:ea typeface="华文楷体" pitchFamily="2" charset="-122"/>
              </a:rPr>
              <a:t>本季度开设的专卖店可以撤销，非本季度开设的专卖店可以关闭；</a:t>
            </a:r>
            <a:endParaRPr lang="en-US" altLang="zh-CN" sz="2400" dirty="0">
              <a:effectLst/>
              <a:latin typeface="华文楷体" pitchFamily="2" charset="-122"/>
              <a:ea typeface="华文楷体" pitchFamily="2" charset="-122"/>
            </a:endParaRPr>
          </a:p>
          <a:p>
            <a:pPr>
              <a:spcBef>
                <a:spcPts val="0"/>
              </a:spcBef>
              <a:buFont typeface="Wingdings" pitchFamily="2" charset="2"/>
              <a:buChar char="l"/>
              <a:defRPr/>
            </a:pPr>
            <a:r>
              <a:rPr sz="2400" dirty="0">
                <a:effectLst/>
                <a:latin typeface="华文楷体" pitchFamily="2" charset="-122"/>
                <a:ea typeface="华文楷体" pitchFamily="2" charset="-122"/>
              </a:rPr>
              <a:t>销售人员工资</a:t>
            </a:r>
            <a:r>
              <a:rPr lang="en-US" altLang="zh-CN" sz="2400" dirty="0">
                <a:effectLst/>
                <a:latin typeface="华文楷体" pitchFamily="2" charset="-122"/>
                <a:ea typeface="华文楷体" pitchFamily="2" charset="-122"/>
              </a:rPr>
              <a:t>2500</a:t>
            </a:r>
            <a:r>
              <a:rPr sz="2400" dirty="0">
                <a:effectLst/>
                <a:latin typeface="华文楷体" pitchFamily="2" charset="-122"/>
                <a:ea typeface="华文楷体" pitchFamily="2" charset="-122"/>
              </a:rPr>
              <a:t>元</a:t>
            </a:r>
            <a:r>
              <a:rPr lang="en-US" altLang="zh-CN" sz="2400" dirty="0">
                <a:effectLst/>
                <a:latin typeface="华文楷体" pitchFamily="2" charset="-122"/>
                <a:ea typeface="华文楷体" pitchFamily="2" charset="-122"/>
              </a:rPr>
              <a:t>/</a:t>
            </a:r>
            <a:r>
              <a:rPr sz="2400" dirty="0">
                <a:effectLst/>
                <a:latin typeface="华文楷体" pitchFamily="2" charset="-122"/>
                <a:ea typeface="华文楷体" pitchFamily="2" charset="-122"/>
              </a:rPr>
              <a:t>季度，销售能力</a:t>
            </a:r>
            <a:r>
              <a:rPr lang="en-US" altLang="zh-CN" sz="2400" dirty="0">
                <a:effectLst/>
                <a:latin typeface="华文楷体" pitchFamily="2" charset="-122"/>
                <a:ea typeface="华文楷体" pitchFamily="2" charset="-122"/>
              </a:rPr>
              <a:t>50/</a:t>
            </a:r>
            <a:r>
              <a:rPr sz="2400" dirty="0">
                <a:effectLst/>
                <a:latin typeface="华文楷体" pitchFamily="2" charset="-122"/>
                <a:ea typeface="华文楷体" pitchFamily="2" charset="-122"/>
              </a:rPr>
              <a:t>人；促销人员工资</a:t>
            </a:r>
            <a:r>
              <a:rPr lang="en-US" altLang="zh-CN" sz="2400" dirty="0">
                <a:effectLst/>
                <a:latin typeface="华文楷体" pitchFamily="2" charset="-122"/>
                <a:ea typeface="华文楷体" pitchFamily="2" charset="-122"/>
              </a:rPr>
              <a:t>2000</a:t>
            </a:r>
            <a:r>
              <a:rPr sz="2400" dirty="0">
                <a:effectLst/>
                <a:latin typeface="华文楷体" pitchFamily="2" charset="-122"/>
                <a:ea typeface="华文楷体" pitchFamily="2" charset="-122"/>
              </a:rPr>
              <a:t>元</a:t>
            </a:r>
            <a:r>
              <a:rPr lang="en-US" altLang="zh-CN" sz="2400" dirty="0">
                <a:effectLst/>
                <a:latin typeface="华文楷体" pitchFamily="2" charset="-122"/>
                <a:ea typeface="华文楷体" pitchFamily="2" charset="-122"/>
              </a:rPr>
              <a:t>/</a:t>
            </a:r>
            <a:r>
              <a:rPr sz="2400" dirty="0">
                <a:effectLst/>
                <a:latin typeface="华文楷体" pitchFamily="2" charset="-122"/>
                <a:ea typeface="华文楷体" pitchFamily="2" charset="-122"/>
              </a:rPr>
              <a:t>季度，促销能力</a:t>
            </a:r>
            <a:r>
              <a:rPr lang="en-US" altLang="zh-CN" sz="2400" dirty="0">
                <a:effectLst/>
                <a:latin typeface="华文楷体" pitchFamily="2" charset="-122"/>
                <a:ea typeface="华文楷体" pitchFamily="2" charset="-122"/>
              </a:rPr>
              <a:t>50/</a:t>
            </a:r>
            <a:r>
              <a:rPr sz="2400" dirty="0">
                <a:effectLst/>
                <a:latin typeface="华文楷体" pitchFamily="2" charset="-122"/>
                <a:ea typeface="华文楷体" pitchFamily="2" charset="-122"/>
              </a:rPr>
              <a:t>人。</a:t>
            </a:r>
            <a:endParaRPr lang="en-US" altLang="zh-CN" sz="2400" dirty="0">
              <a:effectLst/>
              <a:latin typeface="华文楷体" pitchFamily="2" charset="-122"/>
              <a:ea typeface="华文楷体" pitchFamily="2" charset="-122"/>
            </a:endParaRPr>
          </a:p>
        </p:txBody>
      </p:sp>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dirty="0"/>
              <a:t>《</a:t>
            </a:r>
            <a:r>
              <a:rPr lang="zh-CN" altLang="en-US" dirty="0"/>
              <a:t>营销之道</a:t>
            </a:r>
            <a:r>
              <a:rPr lang="en-US" altLang="zh-CN" dirty="0"/>
              <a:t>》</a:t>
            </a:r>
            <a:r>
              <a:rPr lang="zh-CN" altLang="en-US" dirty="0"/>
              <a:t>模拟的市场环境</a:t>
            </a:r>
          </a:p>
        </p:txBody>
      </p:sp>
      <p:grpSp>
        <p:nvGrpSpPr>
          <p:cNvPr id="3" name="Group 40"/>
          <p:cNvGrpSpPr>
            <a:grpSpLocks/>
          </p:cNvGrpSpPr>
          <p:nvPr/>
        </p:nvGrpSpPr>
        <p:grpSpPr bwMode="auto">
          <a:xfrm>
            <a:off x="714348" y="2928934"/>
            <a:ext cx="4294188" cy="2540000"/>
            <a:chOff x="2226" y="2208"/>
            <a:chExt cx="2705" cy="1600"/>
          </a:xfrm>
          <a:solidFill>
            <a:srgbClr val="00B050"/>
          </a:solidFill>
        </p:grpSpPr>
        <p:grpSp>
          <p:nvGrpSpPr>
            <p:cNvPr id="4" name="Group 16"/>
            <p:cNvGrpSpPr>
              <a:grpSpLocks/>
            </p:cNvGrpSpPr>
            <p:nvPr/>
          </p:nvGrpSpPr>
          <p:grpSpPr bwMode="auto">
            <a:xfrm>
              <a:off x="4531" y="3223"/>
              <a:ext cx="400" cy="585"/>
              <a:chOff x="4531" y="3223"/>
              <a:chExt cx="400" cy="585"/>
            </a:xfrm>
            <a:grpFill/>
          </p:grpSpPr>
          <p:grpSp>
            <p:nvGrpSpPr>
              <p:cNvPr id="5" name="Group 14"/>
              <p:cNvGrpSpPr>
                <a:grpSpLocks/>
              </p:cNvGrpSpPr>
              <p:nvPr/>
            </p:nvGrpSpPr>
            <p:grpSpPr bwMode="auto">
              <a:xfrm>
                <a:off x="4531" y="3633"/>
                <a:ext cx="400" cy="175"/>
                <a:chOff x="4531" y="3633"/>
                <a:chExt cx="400" cy="175"/>
              </a:xfrm>
              <a:grpFill/>
            </p:grpSpPr>
            <p:sp>
              <p:nvSpPr>
                <p:cNvPr id="30" name="Freeform 11"/>
                <p:cNvSpPr>
                  <a:spLocks/>
                </p:cNvSpPr>
                <p:nvPr/>
              </p:nvSpPr>
              <p:spPr bwMode="auto">
                <a:xfrm>
                  <a:off x="4860" y="3633"/>
                  <a:ext cx="71" cy="108"/>
                </a:xfrm>
                <a:custGeom>
                  <a:avLst/>
                  <a:gdLst/>
                  <a:ahLst/>
                  <a:cxnLst>
                    <a:cxn ang="0">
                      <a:pos x="26" y="0"/>
                    </a:cxn>
                    <a:cxn ang="0">
                      <a:pos x="32" y="0"/>
                    </a:cxn>
                    <a:cxn ang="0">
                      <a:pos x="45" y="13"/>
                    </a:cxn>
                    <a:cxn ang="0">
                      <a:pos x="45" y="46"/>
                    </a:cxn>
                    <a:cxn ang="0">
                      <a:pos x="52" y="46"/>
                    </a:cxn>
                    <a:cxn ang="0">
                      <a:pos x="52" y="50"/>
                    </a:cxn>
                    <a:cxn ang="0">
                      <a:pos x="58" y="59"/>
                    </a:cxn>
                    <a:cxn ang="0">
                      <a:pos x="58" y="63"/>
                    </a:cxn>
                    <a:cxn ang="0">
                      <a:pos x="65" y="63"/>
                    </a:cxn>
                    <a:cxn ang="0">
                      <a:pos x="71" y="54"/>
                    </a:cxn>
                    <a:cxn ang="0">
                      <a:pos x="71" y="59"/>
                    </a:cxn>
                    <a:cxn ang="0">
                      <a:pos x="71" y="63"/>
                    </a:cxn>
                    <a:cxn ang="0">
                      <a:pos x="65" y="67"/>
                    </a:cxn>
                    <a:cxn ang="0">
                      <a:pos x="65" y="79"/>
                    </a:cxn>
                    <a:cxn ang="0">
                      <a:pos x="58" y="83"/>
                    </a:cxn>
                    <a:cxn ang="0">
                      <a:pos x="52" y="83"/>
                    </a:cxn>
                    <a:cxn ang="0">
                      <a:pos x="45" y="88"/>
                    </a:cxn>
                    <a:cxn ang="0">
                      <a:pos x="39" y="92"/>
                    </a:cxn>
                    <a:cxn ang="0">
                      <a:pos x="45" y="96"/>
                    </a:cxn>
                    <a:cxn ang="0">
                      <a:pos x="45" y="100"/>
                    </a:cxn>
                    <a:cxn ang="0">
                      <a:pos x="39" y="104"/>
                    </a:cxn>
                    <a:cxn ang="0">
                      <a:pos x="32" y="104"/>
                    </a:cxn>
                    <a:cxn ang="0">
                      <a:pos x="26" y="108"/>
                    </a:cxn>
                    <a:cxn ang="0">
                      <a:pos x="19" y="104"/>
                    </a:cxn>
                    <a:cxn ang="0">
                      <a:pos x="13" y="104"/>
                    </a:cxn>
                    <a:cxn ang="0">
                      <a:pos x="13" y="100"/>
                    </a:cxn>
                    <a:cxn ang="0">
                      <a:pos x="13" y="100"/>
                    </a:cxn>
                    <a:cxn ang="0">
                      <a:pos x="19" y="96"/>
                    </a:cxn>
                    <a:cxn ang="0">
                      <a:pos x="26" y="92"/>
                    </a:cxn>
                    <a:cxn ang="0">
                      <a:pos x="26" y="88"/>
                    </a:cxn>
                    <a:cxn ang="0">
                      <a:pos x="19" y="83"/>
                    </a:cxn>
                    <a:cxn ang="0">
                      <a:pos x="13" y="79"/>
                    </a:cxn>
                    <a:cxn ang="0">
                      <a:pos x="7" y="79"/>
                    </a:cxn>
                    <a:cxn ang="0">
                      <a:pos x="7" y="79"/>
                    </a:cxn>
                    <a:cxn ang="0">
                      <a:pos x="0" y="75"/>
                    </a:cxn>
                    <a:cxn ang="0">
                      <a:pos x="7" y="71"/>
                    </a:cxn>
                    <a:cxn ang="0">
                      <a:pos x="7" y="71"/>
                    </a:cxn>
                    <a:cxn ang="0">
                      <a:pos x="13" y="67"/>
                    </a:cxn>
                    <a:cxn ang="0">
                      <a:pos x="19" y="63"/>
                    </a:cxn>
                    <a:cxn ang="0">
                      <a:pos x="26" y="63"/>
                    </a:cxn>
                    <a:cxn ang="0">
                      <a:pos x="26" y="46"/>
                    </a:cxn>
                    <a:cxn ang="0">
                      <a:pos x="26" y="42"/>
                    </a:cxn>
                    <a:cxn ang="0">
                      <a:pos x="19" y="38"/>
                    </a:cxn>
                    <a:cxn ang="0">
                      <a:pos x="19" y="30"/>
                    </a:cxn>
                    <a:cxn ang="0">
                      <a:pos x="19" y="21"/>
                    </a:cxn>
                    <a:cxn ang="0">
                      <a:pos x="19" y="17"/>
                    </a:cxn>
                    <a:cxn ang="0">
                      <a:pos x="26" y="0"/>
                    </a:cxn>
                  </a:cxnLst>
                  <a:rect l="0" t="0" r="r" b="b"/>
                  <a:pathLst>
                    <a:path w="71" h="108">
                      <a:moveTo>
                        <a:pt x="26" y="0"/>
                      </a:moveTo>
                      <a:lnTo>
                        <a:pt x="32" y="0"/>
                      </a:lnTo>
                      <a:lnTo>
                        <a:pt x="45" y="13"/>
                      </a:lnTo>
                      <a:lnTo>
                        <a:pt x="45" y="46"/>
                      </a:lnTo>
                      <a:lnTo>
                        <a:pt x="52" y="46"/>
                      </a:lnTo>
                      <a:lnTo>
                        <a:pt x="52" y="50"/>
                      </a:lnTo>
                      <a:lnTo>
                        <a:pt x="58" y="59"/>
                      </a:lnTo>
                      <a:lnTo>
                        <a:pt x="58" y="63"/>
                      </a:lnTo>
                      <a:lnTo>
                        <a:pt x="65" y="63"/>
                      </a:lnTo>
                      <a:lnTo>
                        <a:pt x="71" y="54"/>
                      </a:lnTo>
                      <a:lnTo>
                        <a:pt x="71" y="59"/>
                      </a:lnTo>
                      <a:lnTo>
                        <a:pt x="71" y="63"/>
                      </a:lnTo>
                      <a:lnTo>
                        <a:pt x="65" y="67"/>
                      </a:lnTo>
                      <a:lnTo>
                        <a:pt x="65" y="79"/>
                      </a:lnTo>
                      <a:lnTo>
                        <a:pt x="58" y="83"/>
                      </a:lnTo>
                      <a:lnTo>
                        <a:pt x="52" y="83"/>
                      </a:lnTo>
                      <a:lnTo>
                        <a:pt x="45" y="88"/>
                      </a:lnTo>
                      <a:lnTo>
                        <a:pt x="39" y="92"/>
                      </a:lnTo>
                      <a:lnTo>
                        <a:pt x="45" y="96"/>
                      </a:lnTo>
                      <a:lnTo>
                        <a:pt x="45" y="100"/>
                      </a:lnTo>
                      <a:lnTo>
                        <a:pt x="39" y="104"/>
                      </a:lnTo>
                      <a:lnTo>
                        <a:pt x="32" y="104"/>
                      </a:lnTo>
                      <a:lnTo>
                        <a:pt x="26" y="108"/>
                      </a:lnTo>
                      <a:lnTo>
                        <a:pt x="19" y="104"/>
                      </a:lnTo>
                      <a:lnTo>
                        <a:pt x="13" y="104"/>
                      </a:lnTo>
                      <a:lnTo>
                        <a:pt x="13" y="100"/>
                      </a:lnTo>
                      <a:lnTo>
                        <a:pt x="13" y="100"/>
                      </a:lnTo>
                      <a:lnTo>
                        <a:pt x="19" y="96"/>
                      </a:lnTo>
                      <a:lnTo>
                        <a:pt x="26" y="92"/>
                      </a:lnTo>
                      <a:lnTo>
                        <a:pt x="26" y="88"/>
                      </a:lnTo>
                      <a:lnTo>
                        <a:pt x="19" y="83"/>
                      </a:lnTo>
                      <a:lnTo>
                        <a:pt x="13" y="79"/>
                      </a:lnTo>
                      <a:lnTo>
                        <a:pt x="7" y="79"/>
                      </a:lnTo>
                      <a:lnTo>
                        <a:pt x="7" y="79"/>
                      </a:lnTo>
                      <a:lnTo>
                        <a:pt x="0" y="75"/>
                      </a:lnTo>
                      <a:lnTo>
                        <a:pt x="7" y="71"/>
                      </a:lnTo>
                      <a:lnTo>
                        <a:pt x="7" y="71"/>
                      </a:lnTo>
                      <a:lnTo>
                        <a:pt x="13" y="67"/>
                      </a:lnTo>
                      <a:lnTo>
                        <a:pt x="19" y="63"/>
                      </a:lnTo>
                      <a:lnTo>
                        <a:pt x="26" y="63"/>
                      </a:lnTo>
                      <a:lnTo>
                        <a:pt x="26" y="46"/>
                      </a:lnTo>
                      <a:lnTo>
                        <a:pt x="26" y="42"/>
                      </a:lnTo>
                      <a:lnTo>
                        <a:pt x="19" y="38"/>
                      </a:lnTo>
                      <a:lnTo>
                        <a:pt x="19" y="30"/>
                      </a:lnTo>
                      <a:lnTo>
                        <a:pt x="19" y="21"/>
                      </a:lnTo>
                      <a:lnTo>
                        <a:pt x="19" y="17"/>
                      </a:lnTo>
                      <a:lnTo>
                        <a:pt x="26" y="0"/>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sp>
              <p:nvSpPr>
                <p:cNvPr id="31" name="Freeform 12"/>
                <p:cNvSpPr>
                  <a:spLocks/>
                </p:cNvSpPr>
                <p:nvPr/>
              </p:nvSpPr>
              <p:spPr bwMode="auto">
                <a:xfrm>
                  <a:off x="4744" y="3716"/>
                  <a:ext cx="123" cy="92"/>
                </a:xfrm>
                <a:custGeom>
                  <a:avLst/>
                  <a:gdLst/>
                  <a:ahLst/>
                  <a:cxnLst>
                    <a:cxn ang="0">
                      <a:pos x="84" y="0"/>
                    </a:cxn>
                    <a:cxn ang="0">
                      <a:pos x="97" y="0"/>
                    </a:cxn>
                    <a:cxn ang="0">
                      <a:pos x="123" y="25"/>
                    </a:cxn>
                    <a:cxn ang="0">
                      <a:pos x="97" y="46"/>
                    </a:cxn>
                    <a:cxn ang="0">
                      <a:pos x="97" y="54"/>
                    </a:cxn>
                    <a:cxn ang="0">
                      <a:pos x="90" y="58"/>
                    </a:cxn>
                    <a:cxn ang="0">
                      <a:pos x="77" y="58"/>
                    </a:cxn>
                    <a:cxn ang="0">
                      <a:pos x="64" y="71"/>
                    </a:cxn>
                    <a:cxn ang="0">
                      <a:pos x="45" y="83"/>
                    </a:cxn>
                    <a:cxn ang="0">
                      <a:pos x="39" y="92"/>
                    </a:cxn>
                    <a:cxn ang="0">
                      <a:pos x="39" y="83"/>
                    </a:cxn>
                    <a:cxn ang="0">
                      <a:pos x="19" y="83"/>
                    </a:cxn>
                    <a:cxn ang="0">
                      <a:pos x="13" y="83"/>
                    </a:cxn>
                    <a:cxn ang="0">
                      <a:pos x="0" y="83"/>
                    </a:cxn>
                    <a:cxn ang="0">
                      <a:pos x="13" y="71"/>
                    </a:cxn>
                    <a:cxn ang="0">
                      <a:pos x="19" y="63"/>
                    </a:cxn>
                    <a:cxn ang="0">
                      <a:pos x="26" y="63"/>
                    </a:cxn>
                    <a:cxn ang="0">
                      <a:pos x="45" y="50"/>
                    </a:cxn>
                    <a:cxn ang="0">
                      <a:pos x="45" y="50"/>
                    </a:cxn>
                    <a:cxn ang="0">
                      <a:pos x="45" y="50"/>
                    </a:cxn>
                    <a:cxn ang="0">
                      <a:pos x="52" y="42"/>
                    </a:cxn>
                    <a:cxn ang="0">
                      <a:pos x="64" y="42"/>
                    </a:cxn>
                    <a:cxn ang="0">
                      <a:pos x="58" y="29"/>
                    </a:cxn>
                    <a:cxn ang="0">
                      <a:pos x="58" y="29"/>
                    </a:cxn>
                    <a:cxn ang="0">
                      <a:pos x="71" y="21"/>
                    </a:cxn>
                    <a:cxn ang="0">
                      <a:pos x="71" y="29"/>
                    </a:cxn>
                    <a:cxn ang="0">
                      <a:pos x="84" y="17"/>
                    </a:cxn>
                    <a:cxn ang="0">
                      <a:pos x="84" y="0"/>
                    </a:cxn>
                  </a:cxnLst>
                  <a:rect l="0" t="0" r="r" b="b"/>
                  <a:pathLst>
                    <a:path w="123" h="92">
                      <a:moveTo>
                        <a:pt x="84" y="0"/>
                      </a:moveTo>
                      <a:lnTo>
                        <a:pt x="97" y="0"/>
                      </a:lnTo>
                      <a:lnTo>
                        <a:pt x="123" y="25"/>
                      </a:lnTo>
                      <a:lnTo>
                        <a:pt x="97" y="46"/>
                      </a:lnTo>
                      <a:lnTo>
                        <a:pt x="97" y="54"/>
                      </a:lnTo>
                      <a:lnTo>
                        <a:pt x="90" y="58"/>
                      </a:lnTo>
                      <a:lnTo>
                        <a:pt x="77" y="58"/>
                      </a:lnTo>
                      <a:lnTo>
                        <a:pt x="64" y="71"/>
                      </a:lnTo>
                      <a:lnTo>
                        <a:pt x="45" y="83"/>
                      </a:lnTo>
                      <a:lnTo>
                        <a:pt x="39" y="92"/>
                      </a:lnTo>
                      <a:lnTo>
                        <a:pt x="39" y="83"/>
                      </a:lnTo>
                      <a:lnTo>
                        <a:pt x="19" y="83"/>
                      </a:lnTo>
                      <a:lnTo>
                        <a:pt x="13" y="83"/>
                      </a:lnTo>
                      <a:lnTo>
                        <a:pt x="0" y="83"/>
                      </a:lnTo>
                      <a:lnTo>
                        <a:pt x="13" y="71"/>
                      </a:lnTo>
                      <a:lnTo>
                        <a:pt x="19" y="63"/>
                      </a:lnTo>
                      <a:lnTo>
                        <a:pt x="26" y="63"/>
                      </a:lnTo>
                      <a:lnTo>
                        <a:pt x="45" y="50"/>
                      </a:lnTo>
                      <a:lnTo>
                        <a:pt x="45" y="50"/>
                      </a:lnTo>
                      <a:lnTo>
                        <a:pt x="45" y="50"/>
                      </a:lnTo>
                      <a:lnTo>
                        <a:pt x="52" y="42"/>
                      </a:lnTo>
                      <a:lnTo>
                        <a:pt x="64" y="42"/>
                      </a:lnTo>
                      <a:lnTo>
                        <a:pt x="58" y="29"/>
                      </a:lnTo>
                      <a:lnTo>
                        <a:pt x="58" y="29"/>
                      </a:lnTo>
                      <a:lnTo>
                        <a:pt x="71" y="21"/>
                      </a:lnTo>
                      <a:lnTo>
                        <a:pt x="71" y="29"/>
                      </a:lnTo>
                      <a:lnTo>
                        <a:pt x="84" y="17"/>
                      </a:lnTo>
                      <a:lnTo>
                        <a:pt x="84" y="0"/>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sp>
              <p:nvSpPr>
                <p:cNvPr id="32" name="Freeform 13"/>
                <p:cNvSpPr>
                  <a:spLocks/>
                </p:cNvSpPr>
                <p:nvPr/>
              </p:nvSpPr>
              <p:spPr bwMode="auto">
                <a:xfrm>
                  <a:off x="4531" y="3721"/>
                  <a:ext cx="52" cy="49"/>
                </a:xfrm>
                <a:custGeom>
                  <a:avLst/>
                  <a:gdLst/>
                  <a:ahLst/>
                  <a:cxnLst>
                    <a:cxn ang="0">
                      <a:pos x="0" y="0"/>
                    </a:cxn>
                    <a:cxn ang="0">
                      <a:pos x="13" y="0"/>
                    </a:cxn>
                    <a:cxn ang="0">
                      <a:pos x="19" y="8"/>
                    </a:cxn>
                    <a:cxn ang="0">
                      <a:pos x="52" y="8"/>
                    </a:cxn>
                    <a:cxn ang="0">
                      <a:pos x="45" y="16"/>
                    </a:cxn>
                    <a:cxn ang="0">
                      <a:pos x="52" y="24"/>
                    </a:cxn>
                    <a:cxn ang="0">
                      <a:pos x="39" y="24"/>
                    </a:cxn>
                    <a:cxn ang="0">
                      <a:pos x="39" y="24"/>
                    </a:cxn>
                    <a:cxn ang="0">
                      <a:pos x="32" y="29"/>
                    </a:cxn>
                    <a:cxn ang="0">
                      <a:pos x="39" y="49"/>
                    </a:cxn>
                    <a:cxn ang="0">
                      <a:pos x="19" y="49"/>
                    </a:cxn>
                    <a:cxn ang="0">
                      <a:pos x="6" y="41"/>
                    </a:cxn>
                    <a:cxn ang="0">
                      <a:pos x="6" y="24"/>
                    </a:cxn>
                    <a:cxn ang="0">
                      <a:pos x="6" y="20"/>
                    </a:cxn>
                    <a:cxn ang="0">
                      <a:pos x="0" y="16"/>
                    </a:cxn>
                    <a:cxn ang="0">
                      <a:pos x="0" y="0"/>
                    </a:cxn>
                  </a:cxnLst>
                  <a:rect l="0" t="0" r="r" b="b"/>
                  <a:pathLst>
                    <a:path w="52" h="49">
                      <a:moveTo>
                        <a:pt x="0" y="0"/>
                      </a:moveTo>
                      <a:lnTo>
                        <a:pt x="13" y="0"/>
                      </a:lnTo>
                      <a:lnTo>
                        <a:pt x="19" y="8"/>
                      </a:lnTo>
                      <a:lnTo>
                        <a:pt x="52" y="8"/>
                      </a:lnTo>
                      <a:lnTo>
                        <a:pt x="45" y="16"/>
                      </a:lnTo>
                      <a:lnTo>
                        <a:pt x="52" y="24"/>
                      </a:lnTo>
                      <a:lnTo>
                        <a:pt x="39" y="24"/>
                      </a:lnTo>
                      <a:lnTo>
                        <a:pt x="39" y="24"/>
                      </a:lnTo>
                      <a:lnTo>
                        <a:pt x="32" y="29"/>
                      </a:lnTo>
                      <a:lnTo>
                        <a:pt x="39" y="49"/>
                      </a:lnTo>
                      <a:lnTo>
                        <a:pt x="19" y="49"/>
                      </a:lnTo>
                      <a:lnTo>
                        <a:pt x="6" y="41"/>
                      </a:lnTo>
                      <a:lnTo>
                        <a:pt x="6" y="24"/>
                      </a:lnTo>
                      <a:lnTo>
                        <a:pt x="6" y="20"/>
                      </a:lnTo>
                      <a:lnTo>
                        <a:pt x="0" y="16"/>
                      </a:lnTo>
                      <a:lnTo>
                        <a:pt x="0" y="0"/>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grpSp>
          <p:sp>
            <p:nvSpPr>
              <p:cNvPr id="29" name="Freeform 15"/>
              <p:cNvSpPr>
                <a:spLocks/>
              </p:cNvSpPr>
              <p:nvPr/>
            </p:nvSpPr>
            <p:spPr bwMode="auto">
              <a:xfrm>
                <a:off x="4608" y="3223"/>
                <a:ext cx="78" cy="54"/>
              </a:xfrm>
              <a:custGeom>
                <a:avLst/>
                <a:gdLst/>
                <a:ahLst/>
                <a:cxnLst>
                  <a:cxn ang="0">
                    <a:pos x="13" y="21"/>
                  </a:cxn>
                  <a:cxn ang="0">
                    <a:pos x="0" y="46"/>
                  </a:cxn>
                  <a:cxn ang="0">
                    <a:pos x="7" y="54"/>
                  </a:cxn>
                  <a:cxn ang="0">
                    <a:pos x="33" y="54"/>
                  </a:cxn>
                  <a:cxn ang="0">
                    <a:pos x="52" y="54"/>
                  </a:cxn>
                  <a:cxn ang="0">
                    <a:pos x="58" y="46"/>
                  </a:cxn>
                  <a:cxn ang="0">
                    <a:pos x="58" y="38"/>
                  </a:cxn>
                  <a:cxn ang="0">
                    <a:pos x="78" y="38"/>
                  </a:cxn>
                  <a:cxn ang="0">
                    <a:pos x="78" y="21"/>
                  </a:cxn>
                  <a:cxn ang="0">
                    <a:pos x="78" y="9"/>
                  </a:cxn>
                  <a:cxn ang="0">
                    <a:pos x="58" y="0"/>
                  </a:cxn>
                  <a:cxn ang="0">
                    <a:pos x="52" y="17"/>
                  </a:cxn>
                  <a:cxn ang="0">
                    <a:pos x="65" y="25"/>
                  </a:cxn>
                  <a:cxn ang="0">
                    <a:pos x="46" y="25"/>
                  </a:cxn>
                  <a:cxn ang="0">
                    <a:pos x="39" y="33"/>
                  </a:cxn>
                  <a:cxn ang="0">
                    <a:pos x="13" y="21"/>
                  </a:cxn>
                </a:cxnLst>
                <a:rect l="0" t="0" r="r" b="b"/>
                <a:pathLst>
                  <a:path w="78" h="54">
                    <a:moveTo>
                      <a:pt x="13" y="21"/>
                    </a:moveTo>
                    <a:lnTo>
                      <a:pt x="0" y="46"/>
                    </a:lnTo>
                    <a:lnTo>
                      <a:pt x="7" y="54"/>
                    </a:lnTo>
                    <a:lnTo>
                      <a:pt x="33" y="54"/>
                    </a:lnTo>
                    <a:lnTo>
                      <a:pt x="52" y="54"/>
                    </a:lnTo>
                    <a:lnTo>
                      <a:pt x="58" y="46"/>
                    </a:lnTo>
                    <a:lnTo>
                      <a:pt x="58" y="38"/>
                    </a:lnTo>
                    <a:lnTo>
                      <a:pt x="78" y="38"/>
                    </a:lnTo>
                    <a:lnTo>
                      <a:pt x="78" y="21"/>
                    </a:lnTo>
                    <a:lnTo>
                      <a:pt x="78" y="9"/>
                    </a:lnTo>
                    <a:lnTo>
                      <a:pt x="58" y="0"/>
                    </a:lnTo>
                    <a:lnTo>
                      <a:pt x="52" y="17"/>
                    </a:lnTo>
                    <a:lnTo>
                      <a:pt x="65" y="25"/>
                    </a:lnTo>
                    <a:lnTo>
                      <a:pt x="46" y="25"/>
                    </a:lnTo>
                    <a:lnTo>
                      <a:pt x="39" y="33"/>
                    </a:lnTo>
                    <a:lnTo>
                      <a:pt x="13" y="21"/>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grpSp>
        <p:grpSp>
          <p:nvGrpSpPr>
            <p:cNvPr id="6" name="Group 30"/>
            <p:cNvGrpSpPr>
              <a:grpSpLocks/>
            </p:cNvGrpSpPr>
            <p:nvPr/>
          </p:nvGrpSpPr>
          <p:grpSpPr bwMode="auto">
            <a:xfrm>
              <a:off x="3827" y="2461"/>
              <a:ext cx="839" cy="1243"/>
              <a:chOff x="3827" y="2461"/>
              <a:chExt cx="839" cy="1243"/>
            </a:xfrm>
            <a:grpFill/>
          </p:grpSpPr>
          <p:grpSp>
            <p:nvGrpSpPr>
              <p:cNvPr id="8" name="Group 20"/>
              <p:cNvGrpSpPr>
                <a:grpSpLocks/>
              </p:cNvGrpSpPr>
              <p:nvPr/>
            </p:nvGrpSpPr>
            <p:grpSpPr bwMode="auto">
              <a:xfrm>
                <a:off x="3963" y="2589"/>
                <a:ext cx="187" cy="373"/>
                <a:chOff x="3963" y="2589"/>
                <a:chExt cx="187" cy="373"/>
              </a:xfrm>
              <a:grpFill/>
            </p:grpSpPr>
            <p:sp>
              <p:nvSpPr>
                <p:cNvPr id="25" name="Freeform 17"/>
                <p:cNvSpPr>
                  <a:spLocks/>
                </p:cNvSpPr>
                <p:nvPr/>
              </p:nvSpPr>
              <p:spPr bwMode="auto">
                <a:xfrm>
                  <a:off x="3963" y="2921"/>
                  <a:ext cx="45" cy="41"/>
                </a:xfrm>
                <a:custGeom>
                  <a:avLst/>
                  <a:gdLst/>
                  <a:ahLst/>
                  <a:cxnLst>
                    <a:cxn ang="0">
                      <a:pos x="0" y="33"/>
                    </a:cxn>
                    <a:cxn ang="0">
                      <a:pos x="6" y="41"/>
                    </a:cxn>
                    <a:cxn ang="0">
                      <a:pos x="19" y="41"/>
                    </a:cxn>
                    <a:cxn ang="0">
                      <a:pos x="32" y="41"/>
                    </a:cxn>
                    <a:cxn ang="0">
                      <a:pos x="45" y="41"/>
                    </a:cxn>
                    <a:cxn ang="0">
                      <a:pos x="45" y="29"/>
                    </a:cxn>
                    <a:cxn ang="0">
                      <a:pos x="45" y="16"/>
                    </a:cxn>
                    <a:cxn ang="0">
                      <a:pos x="32" y="8"/>
                    </a:cxn>
                    <a:cxn ang="0">
                      <a:pos x="26" y="8"/>
                    </a:cxn>
                    <a:cxn ang="0">
                      <a:pos x="26" y="0"/>
                    </a:cxn>
                    <a:cxn ang="0">
                      <a:pos x="13" y="0"/>
                    </a:cxn>
                    <a:cxn ang="0">
                      <a:pos x="13" y="12"/>
                    </a:cxn>
                    <a:cxn ang="0">
                      <a:pos x="0" y="33"/>
                    </a:cxn>
                  </a:cxnLst>
                  <a:rect l="0" t="0" r="r" b="b"/>
                  <a:pathLst>
                    <a:path w="45" h="41">
                      <a:moveTo>
                        <a:pt x="0" y="33"/>
                      </a:moveTo>
                      <a:lnTo>
                        <a:pt x="6" y="41"/>
                      </a:lnTo>
                      <a:lnTo>
                        <a:pt x="19" y="41"/>
                      </a:lnTo>
                      <a:lnTo>
                        <a:pt x="32" y="41"/>
                      </a:lnTo>
                      <a:lnTo>
                        <a:pt x="45" y="41"/>
                      </a:lnTo>
                      <a:lnTo>
                        <a:pt x="45" y="29"/>
                      </a:lnTo>
                      <a:lnTo>
                        <a:pt x="45" y="16"/>
                      </a:lnTo>
                      <a:lnTo>
                        <a:pt x="32" y="8"/>
                      </a:lnTo>
                      <a:lnTo>
                        <a:pt x="26" y="8"/>
                      </a:lnTo>
                      <a:lnTo>
                        <a:pt x="26" y="0"/>
                      </a:lnTo>
                      <a:lnTo>
                        <a:pt x="13" y="0"/>
                      </a:lnTo>
                      <a:lnTo>
                        <a:pt x="13" y="12"/>
                      </a:lnTo>
                      <a:lnTo>
                        <a:pt x="0" y="33"/>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sp>
              <p:nvSpPr>
                <p:cNvPr id="26" name="Freeform 18"/>
                <p:cNvSpPr>
                  <a:spLocks/>
                </p:cNvSpPr>
                <p:nvPr/>
              </p:nvSpPr>
              <p:spPr bwMode="auto">
                <a:xfrm>
                  <a:off x="4079" y="2854"/>
                  <a:ext cx="52" cy="54"/>
                </a:xfrm>
                <a:custGeom>
                  <a:avLst/>
                  <a:gdLst/>
                  <a:ahLst/>
                  <a:cxnLst>
                    <a:cxn ang="0">
                      <a:pos x="13" y="0"/>
                    </a:cxn>
                    <a:cxn ang="0">
                      <a:pos x="32" y="5"/>
                    </a:cxn>
                    <a:cxn ang="0">
                      <a:pos x="39" y="17"/>
                    </a:cxn>
                    <a:cxn ang="0">
                      <a:pos x="52" y="25"/>
                    </a:cxn>
                    <a:cxn ang="0">
                      <a:pos x="39" y="29"/>
                    </a:cxn>
                    <a:cxn ang="0">
                      <a:pos x="52" y="38"/>
                    </a:cxn>
                    <a:cxn ang="0">
                      <a:pos x="45" y="50"/>
                    </a:cxn>
                    <a:cxn ang="0">
                      <a:pos x="39" y="54"/>
                    </a:cxn>
                    <a:cxn ang="0">
                      <a:pos x="26" y="50"/>
                    </a:cxn>
                    <a:cxn ang="0">
                      <a:pos x="13" y="50"/>
                    </a:cxn>
                    <a:cxn ang="0">
                      <a:pos x="6" y="46"/>
                    </a:cxn>
                    <a:cxn ang="0">
                      <a:pos x="6" y="38"/>
                    </a:cxn>
                    <a:cxn ang="0">
                      <a:pos x="6" y="29"/>
                    </a:cxn>
                    <a:cxn ang="0">
                      <a:pos x="0" y="17"/>
                    </a:cxn>
                    <a:cxn ang="0">
                      <a:pos x="13" y="0"/>
                    </a:cxn>
                  </a:cxnLst>
                  <a:rect l="0" t="0" r="r" b="b"/>
                  <a:pathLst>
                    <a:path w="52" h="54">
                      <a:moveTo>
                        <a:pt x="13" y="0"/>
                      </a:moveTo>
                      <a:lnTo>
                        <a:pt x="32" y="5"/>
                      </a:lnTo>
                      <a:lnTo>
                        <a:pt x="39" y="17"/>
                      </a:lnTo>
                      <a:lnTo>
                        <a:pt x="52" y="25"/>
                      </a:lnTo>
                      <a:lnTo>
                        <a:pt x="39" y="29"/>
                      </a:lnTo>
                      <a:lnTo>
                        <a:pt x="52" y="38"/>
                      </a:lnTo>
                      <a:lnTo>
                        <a:pt x="45" y="50"/>
                      </a:lnTo>
                      <a:lnTo>
                        <a:pt x="39" y="54"/>
                      </a:lnTo>
                      <a:lnTo>
                        <a:pt x="26" y="50"/>
                      </a:lnTo>
                      <a:lnTo>
                        <a:pt x="13" y="50"/>
                      </a:lnTo>
                      <a:lnTo>
                        <a:pt x="6" y="46"/>
                      </a:lnTo>
                      <a:lnTo>
                        <a:pt x="6" y="38"/>
                      </a:lnTo>
                      <a:lnTo>
                        <a:pt x="6" y="29"/>
                      </a:lnTo>
                      <a:lnTo>
                        <a:pt x="0" y="17"/>
                      </a:lnTo>
                      <a:lnTo>
                        <a:pt x="13" y="0"/>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sp>
              <p:nvSpPr>
                <p:cNvPr id="27" name="Freeform 19"/>
                <p:cNvSpPr>
                  <a:spLocks/>
                </p:cNvSpPr>
                <p:nvPr/>
              </p:nvSpPr>
              <p:spPr bwMode="auto">
                <a:xfrm>
                  <a:off x="4073" y="2589"/>
                  <a:ext cx="77" cy="46"/>
                </a:xfrm>
                <a:custGeom>
                  <a:avLst/>
                  <a:gdLst/>
                  <a:ahLst/>
                  <a:cxnLst>
                    <a:cxn ang="0">
                      <a:pos x="12" y="0"/>
                    </a:cxn>
                    <a:cxn ang="0">
                      <a:pos x="19" y="4"/>
                    </a:cxn>
                    <a:cxn ang="0">
                      <a:pos x="32" y="4"/>
                    </a:cxn>
                    <a:cxn ang="0">
                      <a:pos x="45" y="4"/>
                    </a:cxn>
                    <a:cxn ang="0">
                      <a:pos x="58" y="4"/>
                    </a:cxn>
                    <a:cxn ang="0">
                      <a:pos x="64" y="13"/>
                    </a:cxn>
                    <a:cxn ang="0">
                      <a:pos x="77" y="21"/>
                    </a:cxn>
                    <a:cxn ang="0">
                      <a:pos x="77" y="25"/>
                    </a:cxn>
                    <a:cxn ang="0">
                      <a:pos x="64" y="29"/>
                    </a:cxn>
                    <a:cxn ang="0">
                      <a:pos x="58" y="33"/>
                    </a:cxn>
                    <a:cxn ang="0">
                      <a:pos x="64" y="38"/>
                    </a:cxn>
                    <a:cxn ang="0">
                      <a:pos x="64" y="46"/>
                    </a:cxn>
                    <a:cxn ang="0">
                      <a:pos x="45" y="38"/>
                    </a:cxn>
                    <a:cxn ang="0">
                      <a:pos x="25" y="33"/>
                    </a:cxn>
                    <a:cxn ang="0">
                      <a:pos x="19" y="38"/>
                    </a:cxn>
                    <a:cxn ang="0">
                      <a:pos x="19" y="46"/>
                    </a:cxn>
                    <a:cxn ang="0">
                      <a:pos x="12" y="46"/>
                    </a:cxn>
                    <a:cxn ang="0">
                      <a:pos x="6" y="38"/>
                    </a:cxn>
                    <a:cxn ang="0">
                      <a:pos x="0" y="29"/>
                    </a:cxn>
                    <a:cxn ang="0">
                      <a:pos x="0" y="29"/>
                    </a:cxn>
                    <a:cxn ang="0">
                      <a:pos x="0" y="17"/>
                    </a:cxn>
                    <a:cxn ang="0">
                      <a:pos x="12" y="17"/>
                    </a:cxn>
                    <a:cxn ang="0">
                      <a:pos x="12" y="0"/>
                    </a:cxn>
                  </a:cxnLst>
                  <a:rect l="0" t="0" r="r" b="b"/>
                  <a:pathLst>
                    <a:path w="77" h="46">
                      <a:moveTo>
                        <a:pt x="12" y="0"/>
                      </a:moveTo>
                      <a:lnTo>
                        <a:pt x="19" y="4"/>
                      </a:lnTo>
                      <a:lnTo>
                        <a:pt x="32" y="4"/>
                      </a:lnTo>
                      <a:lnTo>
                        <a:pt x="45" y="4"/>
                      </a:lnTo>
                      <a:lnTo>
                        <a:pt x="58" y="4"/>
                      </a:lnTo>
                      <a:lnTo>
                        <a:pt x="64" y="13"/>
                      </a:lnTo>
                      <a:lnTo>
                        <a:pt x="77" y="21"/>
                      </a:lnTo>
                      <a:lnTo>
                        <a:pt x="77" y="25"/>
                      </a:lnTo>
                      <a:lnTo>
                        <a:pt x="64" y="29"/>
                      </a:lnTo>
                      <a:lnTo>
                        <a:pt x="58" y="33"/>
                      </a:lnTo>
                      <a:lnTo>
                        <a:pt x="64" y="38"/>
                      </a:lnTo>
                      <a:lnTo>
                        <a:pt x="64" y="46"/>
                      </a:lnTo>
                      <a:lnTo>
                        <a:pt x="45" y="38"/>
                      </a:lnTo>
                      <a:lnTo>
                        <a:pt x="25" y="33"/>
                      </a:lnTo>
                      <a:lnTo>
                        <a:pt x="19" y="38"/>
                      </a:lnTo>
                      <a:lnTo>
                        <a:pt x="19" y="46"/>
                      </a:lnTo>
                      <a:lnTo>
                        <a:pt x="12" y="46"/>
                      </a:lnTo>
                      <a:lnTo>
                        <a:pt x="6" y="38"/>
                      </a:lnTo>
                      <a:lnTo>
                        <a:pt x="0" y="29"/>
                      </a:lnTo>
                      <a:lnTo>
                        <a:pt x="0" y="29"/>
                      </a:lnTo>
                      <a:lnTo>
                        <a:pt x="0" y="17"/>
                      </a:lnTo>
                      <a:lnTo>
                        <a:pt x="12" y="17"/>
                      </a:lnTo>
                      <a:lnTo>
                        <a:pt x="12" y="0"/>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grpSp>
          <p:sp>
            <p:nvSpPr>
              <p:cNvPr id="16" name="Freeform 21"/>
              <p:cNvSpPr>
                <a:spLocks/>
              </p:cNvSpPr>
              <p:nvPr/>
            </p:nvSpPr>
            <p:spPr bwMode="auto">
              <a:xfrm>
                <a:off x="4137" y="3339"/>
                <a:ext cx="529" cy="365"/>
              </a:xfrm>
              <a:custGeom>
                <a:avLst/>
                <a:gdLst/>
                <a:ahLst/>
                <a:cxnLst>
                  <a:cxn ang="0">
                    <a:pos x="407" y="29"/>
                  </a:cxn>
                  <a:cxn ang="0">
                    <a:pos x="433" y="42"/>
                  </a:cxn>
                  <a:cxn ang="0">
                    <a:pos x="452" y="96"/>
                  </a:cxn>
                  <a:cxn ang="0">
                    <a:pos x="504" y="154"/>
                  </a:cxn>
                  <a:cxn ang="0">
                    <a:pos x="529" y="207"/>
                  </a:cxn>
                  <a:cxn ang="0">
                    <a:pos x="510" y="261"/>
                  </a:cxn>
                  <a:cxn ang="0">
                    <a:pos x="491" y="294"/>
                  </a:cxn>
                  <a:cxn ang="0">
                    <a:pos x="478" y="328"/>
                  </a:cxn>
                  <a:cxn ang="0">
                    <a:pos x="465" y="344"/>
                  </a:cxn>
                  <a:cxn ang="0">
                    <a:pos x="439" y="361"/>
                  </a:cxn>
                  <a:cxn ang="0">
                    <a:pos x="400" y="357"/>
                  </a:cxn>
                  <a:cxn ang="0">
                    <a:pos x="355" y="344"/>
                  </a:cxn>
                  <a:cxn ang="0">
                    <a:pos x="336" y="328"/>
                  </a:cxn>
                  <a:cxn ang="0">
                    <a:pos x="329" y="299"/>
                  </a:cxn>
                  <a:cxn ang="0">
                    <a:pos x="310" y="286"/>
                  </a:cxn>
                  <a:cxn ang="0">
                    <a:pos x="291" y="290"/>
                  </a:cxn>
                  <a:cxn ang="0">
                    <a:pos x="271" y="270"/>
                  </a:cxn>
                  <a:cxn ang="0">
                    <a:pos x="252" y="265"/>
                  </a:cxn>
                  <a:cxn ang="0">
                    <a:pos x="226" y="270"/>
                  </a:cxn>
                  <a:cxn ang="0">
                    <a:pos x="200" y="274"/>
                  </a:cxn>
                  <a:cxn ang="0">
                    <a:pos x="181" y="282"/>
                  </a:cxn>
                  <a:cxn ang="0">
                    <a:pos x="149" y="290"/>
                  </a:cxn>
                  <a:cxn ang="0">
                    <a:pos x="116" y="307"/>
                  </a:cxn>
                  <a:cxn ang="0">
                    <a:pos x="103" y="311"/>
                  </a:cxn>
                  <a:cxn ang="0">
                    <a:pos x="58" y="307"/>
                  </a:cxn>
                  <a:cxn ang="0">
                    <a:pos x="52" y="303"/>
                  </a:cxn>
                  <a:cxn ang="0">
                    <a:pos x="52" y="261"/>
                  </a:cxn>
                  <a:cxn ang="0">
                    <a:pos x="32" y="236"/>
                  </a:cxn>
                  <a:cxn ang="0">
                    <a:pos x="19" y="220"/>
                  </a:cxn>
                  <a:cxn ang="0">
                    <a:pos x="0" y="154"/>
                  </a:cxn>
                  <a:cxn ang="0">
                    <a:pos x="7" y="129"/>
                  </a:cxn>
                  <a:cxn ang="0">
                    <a:pos x="39" y="120"/>
                  </a:cxn>
                  <a:cxn ang="0">
                    <a:pos x="71" y="116"/>
                  </a:cxn>
                  <a:cxn ang="0">
                    <a:pos x="84" y="108"/>
                  </a:cxn>
                  <a:cxn ang="0">
                    <a:pos x="97" y="91"/>
                  </a:cxn>
                  <a:cxn ang="0">
                    <a:pos x="91" y="79"/>
                  </a:cxn>
                  <a:cxn ang="0">
                    <a:pos x="129" y="54"/>
                  </a:cxn>
                  <a:cxn ang="0">
                    <a:pos x="162" y="38"/>
                  </a:cxn>
                  <a:cxn ang="0">
                    <a:pos x="187" y="50"/>
                  </a:cxn>
                  <a:cxn ang="0">
                    <a:pos x="207" y="33"/>
                  </a:cxn>
                  <a:cxn ang="0">
                    <a:pos x="226" y="17"/>
                  </a:cxn>
                  <a:cxn ang="0">
                    <a:pos x="252" y="4"/>
                  </a:cxn>
                  <a:cxn ang="0">
                    <a:pos x="284" y="9"/>
                  </a:cxn>
                  <a:cxn ang="0">
                    <a:pos x="297" y="21"/>
                  </a:cxn>
                  <a:cxn ang="0">
                    <a:pos x="297" y="38"/>
                  </a:cxn>
                  <a:cxn ang="0">
                    <a:pos x="329" y="67"/>
                  </a:cxn>
                  <a:cxn ang="0">
                    <a:pos x="355" y="75"/>
                  </a:cxn>
                  <a:cxn ang="0">
                    <a:pos x="375" y="50"/>
                  </a:cxn>
                  <a:cxn ang="0">
                    <a:pos x="381" y="0"/>
                  </a:cxn>
                </a:cxnLst>
                <a:rect l="0" t="0" r="r" b="b"/>
                <a:pathLst>
                  <a:path w="529" h="365">
                    <a:moveTo>
                      <a:pt x="381" y="0"/>
                    </a:moveTo>
                    <a:lnTo>
                      <a:pt x="407" y="0"/>
                    </a:lnTo>
                    <a:lnTo>
                      <a:pt x="407" y="29"/>
                    </a:lnTo>
                    <a:lnTo>
                      <a:pt x="420" y="38"/>
                    </a:lnTo>
                    <a:lnTo>
                      <a:pt x="426" y="42"/>
                    </a:lnTo>
                    <a:lnTo>
                      <a:pt x="433" y="42"/>
                    </a:lnTo>
                    <a:lnTo>
                      <a:pt x="433" y="50"/>
                    </a:lnTo>
                    <a:lnTo>
                      <a:pt x="439" y="79"/>
                    </a:lnTo>
                    <a:lnTo>
                      <a:pt x="452" y="96"/>
                    </a:lnTo>
                    <a:lnTo>
                      <a:pt x="478" y="125"/>
                    </a:lnTo>
                    <a:lnTo>
                      <a:pt x="478" y="129"/>
                    </a:lnTo>
                    <a:lnTo>
                      <a:pt x="504" y="154"/>
                    </a:lnTo>
                    <a:lnTo>
                      <a:pt x="504" y="158"/>
                    </a:lnTo>
                    <a:lnTo>
                      <a:pt x="529" y="174"/>
                    </a:lnTo>
                    <a:lnTo>
                      <a:pt x="529" y="207"/>
                    </a:lnTo>
                    <a:lnTo>
                      <a:pt x="529" y="241"/>
                    </a:lnTo>
                    <a:lnTo>
                      <a:pt x="517" y="253"/>
                    </a:lnTo>
                    <a:lnTo>
                      <a:pt x="510" y="261"/>
                    </a:lnTo>
                    <a:lnTo>
                      <a:pt x="504" y="278"/>
                    </a:lnTo>
                    <a:lnTo>
                      <a:pt x="497" y="290"/>
                    </a:lnTo>
                    <a:lnTo>
                      <a:pt x="491" y="294"/>
                    </a:lnTo>
                    <a:lnTo>
                      <a:pt x="491" y="299"/>
                    </a:lnTo>
                    <a:lnTo>
                      <a:pt x="484" y="307"/>
                    </a:lnTo>
                    <a:lnTo>
                      <a:pt x="478" y="328"/>
                    </a:lnTo>
                    <a:lnTo>
                      <a:pt x="478" y="336"/>
                    </a:lnTo>
                    <a:lnTo>
                      <a:pt x="465" y="340"/>
                    </a:lnTo>
                    <a:lnTo>
                      <a:pt x="465" y="344"/>
                    </a:lnTo>
                    <a:lnTo>
                      <a:pt x="458" y="357"/>
                    </a:lnTo>
                    <a:lnTo>
                      <a:pt x="446" y="357"/>
                    </a:lnTo>
                    <a:lnTo>
                      <a:pt x="439" y="361"/>
                    </a:lnTo>
                    <a:lnTo>
                      <a:pt x="426" y="365"/>
                    </a:lnTo>
                    <a:lnTo>
                      <a:pt x="413" y="353"/>
                    </a:lnTo>
                    <a:lnTo>
                      <a:pt x="400" y="357"/>
                    </a:lnTo>
                    <a:lnTo>
                      <a:pt x="394" y="357"/>
                    </a:lnTo>
                    <a:lnTo>
                      <a:pt x="368" y="357"/>
                    </a:lnTo>
                    <a:lnTo>
                      <a:pt x="355" y="344"/>
                    </a:lnTo>
                    <a:lnTo>
                      <a:pt x="349" y="336"/>
                    </a:lnTo>
                    <a:lnTo>
                      <a:pt x="342" y="336"/>
                    </a:lnTo>
                    <a:lnTo>
                      <a:pt x="336" y="328"/>
                    </a:lnTo>
                    <a:lnTo>
                      <a:pt x="329" y="315"/>
                    </a:lnTo>
                    <a:lnTo>
                      <a:pt x="329" y="315"/>
                    </a:lnTo>
                    <a:lnTo>
                      <a:pt x="329" y="299"/>
                    </a:lnTo>
                    <a:lnTo>
                      <a:pt x="329" y="290"/>
                    </a:lnTo>
                    <a:lnTo>
                      <a:pt x="323" y="286"/>
                    </a:lnTo>
                    <a:lnTo>
                      <a:pt x="310" y="286"/>
                    </a:lnTo>
                    <a:lnTo>
                      <a:pt x="310" y="290"/>
                    </a:lnTo>
                    <a:lnTo>
                      <a:pt x="297" y="290"/>
                    </a:lnTo>
                    <a:lnTo>
                      <a:pt x="291" y="290"/>
                    </a:lnTo>
                    <a:lnTo>
                      <a:pt x="284" y="290"/>
                    </a:lnTo>
                    <a:lnTo>
                      <a:pt x="278" y="282"/>
                    </a:lnTo>
                    <a:lnTo>
                      <a:pt x="271" y="270"/>
                    </a:lnTo>
                    <a:lnTo>
                      <a:pt x="271" y="270"/>
                    </a:lnTo>
                    <a:lnTo>
                      <a:pt x="252" y="270"/>
                    </a:lnTo>
                    <a:lnTo>
                      <a:pt x="252" y="265"/>
                    </a:lnTo>
                    <a:lnTo>
                      <a:pt x="245" y="270"/>
                    </a:lnTo>
                    <a:lnTo>
                      <a:pt x="239" y="270"/>
                    </a:lnTo>
                    <a:lnTo>
                      <a:pt x="226" y="270"/>
                    </a:lnTo>
                    <a:lnTo>
                      <a:pt x="213" y="265"/>
                    </a:lnTo>
                    <a:lnTo>
                      <a:pt x="213" y="270"/>
                    </a:lnTo>
                    <a:lnTo>
                      <a:pt x="200" y="274"/>
                    </a:lnTo>
                    <a:lnTo>
                      <a:pt x="200" y="270"/>
                    </a:lnTo>
                    <a:lnTo>
                      <a:pt x="187" y="278"/>
                    </a:lnTo>
                    <a:lnTo>
                      <a:pt x="181" y="282"/>
                    </a:lnTo>
                    <a:lnTo>
                      <a:pt x="174" y="282"/>
                    </a:lnTo>
                    <a:lnTo>
                      <a:pt x="162" y="290"/>
                    </a:lnTo>
                    <a:lnTo>
                      <a:pt x="149" y="290"/>
                    </a:lnTo>
                    <a:lnTo>
                      <a:pt x="136" y="294"/>
                    </a:lnTo>
                    <a:lnTo>
                      <a:pt x="123" y="299"/>
                    </a:lnTo>
                    <a:lnTo>
                      <a:pt x="116" y="307"/>
                    </a:lnTo>
                    <a:lnTo>
                      <a:pt x="116" y="303"/>
                    </a:lnTo>
                    <a:lnTo>
                      <a:pt x="110" y="311"/>
                    </a:lnTo>
                    <a:lnTo>
                      <a:pt x="103" y="311"/>
                    </a:lnTo>
                    <a:lnTo>
                      <a:pt x="97" y="319"/>
                    </a:lnTo>
                    <a:lnTo>
                      <a:pt x="71" y="319"/>
                    </a:lnTo>
                    <a:lnTo>
                      <a:pt x="58" y="307"/>
                    </a:lnTo>
                    <a:lnTo>
                      <a:pt x="58" y="303"/>
                    </a:lnTo>
                    <a:lnTo>
                      <a:pt x="52" y="307"/>
                    </a:lnTo>
                    <a:lnTo>
                      <a:pt x="52" y="303"/>
                    </a:lnTo>
                    <a:lnTo>
                      <a:pt x="52" y="282"/>
                    </a:lnTo>
                    <a:lnTo>
                      <a:pt x="52" y="270"/>
                    </a:lnTo>
                    <a:lnTo>
                      <a:pt x="52" y="261"/>
                    </a:lnTo>
                    <a:lnTo>
                      <a:pt x="45" y="253"/>
                    </a:lnTo>
                    <a:lnTo>
                      <a:pt x="45" y="245"/>
                    </a:lnTo>
                    <a:lnTo>
                      <a:pt x="32" y="236"/>
                    </a:lnTo>
                    <a:lnTo>
                      <a:pt x="32" y="236"/>
                    </a:lnTo>
                    <a:lnTo>
                      <a:pt x="32" y="232"/>
                    </a:lnTo>
                    <a:lnTo>
                      <a:pt x="19" y="220"/>
                    </a:lnTo>
                    <a:lnTo>
                      <a:pt x="7" y="187"/>
                    </a:lnTo>
                    <a:lnTo>
                      <a:pt x="0" y="166"/>
                    </a:lnTo>
                    <a:lnTo>
                      <a:pt x="0" y="154"/>
                    </a:lnTo>
                    <a:lnTo>
                      <a:pt x="0" y="149"/>
                    </a:lnTo>
                    <a:lnTo>
                      <a:pt x="0" y="137"/>
                    </a:lnTo>
                    <a:lnTo>
                      <a:pt x="7" y="129"/>
                    </a:lnTo>
                    <a:lnTo>
                      <a:pt x="19" y="116"/>
                    </a:lnTo>
                    <a:lnTo>
                      <a:pt x="39" y="116"/>
                    </a:lnTo>
                    <a:lnTo>
                      <a:pt x="39" y="120"/>
                    </a:lnTo>
                    <a:lnTo>
                      <a:pt x="65" y="120"/>
                    </a:lnTo>
                    <a:lnTo>
                      <a:pt x="65" y="116"/>
                    </a:lnTo>
                    <a:lnTo>
                      <a:pt x="71" y="116"/>
                    </a:lnTo>
                    <a:lnTo>
                      <a:pt x="78" y="112"/>
                    </a:lnTo>
                    <a:lnTo>
                      <a:pt x="84" y="112"/>
                    </a:lnTo>
                    <a:lnTo>
                      <a:pt x="84" y="108"/>
                    </a:lnTo>
                    <a:lnTo>
                      <a:pt x="84" y="104"/>
                    </a:lnTo>
                    <a:lnTo>
                      <a:pt x="91" y="96"/>
                    </a:lnTo>
                    <a:lnTo>
                      <a:pt x="97" y="91"/>
                    </a:lnTo>
                    <a:lnTo>
                      <a:pt x="91" y="87"/>
                    </a:lnTo>
                    <a:lnTo>
                      <a:pt x="97" y="83"/>
                    </a:lnTo>
                    <a:lnTo>
                      <a:pt x="91" y="79"/>
                    </a:lnTo>
                    <a:lnTo>
                      <a:pt x="103" y="75"/>
                    </a:lnTo>
                    <a:lnTo>
                      <a:pt x="116" y="71"/>
                    </a:lnTo>
                    <a:lnTo>
                      <a:pt x="129" y="54"/>
                    </a:lnTo>
                    <a:lnTo>
                      <a:pt x="149" y="42"/>
                    </a:lnTo>
                    <a:lnTo>
                      <a:pt x="155" y="38"/>
                    </a:lnTo>
                    <a:lnTo>
                      <a:pt x="162" y="38"/>
                    </a:lnTo>
                    <a:lnTo>
                      <a:pt x="168" y="38"/>
                    </a:lnTo>
                    <a:lnTo>
                      <a:pt x="181" y="46"/>
                    </a:lnTo>
                    <a:lnTo>
                      <a:pt x="187" y="50"/>
                    </a:lnTo>
                    <a:lnTo>
                      <a:pt x="194" y="42"/>
                    </a:lnTo>
                    <a:lnTo>
                      <a:pt x="200" y="38"/>
                    </a:lnTo>
                    <a:lnTo>
                      <a:pt x="207" y="33"/>
                    </a:lnTo>
                    <a:lnTo>
                      <a:pt x="213" y="21"/>
                    </a:lnTo>
                    <a:lnTo>
                      <a:pt x="220" y="21"/>
                    </a:lnTo>
                    <a:lnTo>
                      <a:pt x="226" y="17"/>
                    </a:lnTo>
                    <a:lnTo>
                      <a:pt x="239" y="13"/>
                    </a:lnTo>
                    <a:lnTo>
                      <a:pt x="245" y="13"/>
                    </a:lnTo>
                    <a:lnTo>
                      <a:pt x="252" y="4"/>
                    </a:lnTo>
                    <a:lnTo>
                      <a:pt x="258" y="4"/>
                    </a:lnTo>
                    <a:lnTo>
                      <a:pt x="271" y="4"/>
                    </a:lnTo>
                    <a:lnTo>
                      <a:pt x="284" y="9"/>
                    </a:lnTo>
                    <a:lnTo>
                      <a:pt x="297" y="17"/>
                    </a:lnTo>
                    <a:lnTo>
                      <a:pt x="297" y="21"/>
                    </a:lnTo>
                    <a:lnTo>
                      <a:pt x="297" y="21"/>
                    </a:lnTo>
                    <a:lnTo>
                      <a:pt x="304" y="29"/>
                    </a:lnTo>
                    <a:lnTo>
                      <a:pt x="297" y="33"/>
                    </a:lnTo>
                    <a:lnTo>
                      <a:pt x="297" y="38"/>
                    </a:lnTo>
                    <a:lnTo>
                      <a:pt x="297" y="42"/>
                    </a:lnTo>
                    <a:lnTo>
                      <a:pt x="323" y="58"/>
                    </a:lnTo>
                    <a:lnTo>
                      <a:pt x="329" y="67"/>
                    </a:lnTo>
                    <a:lnTo>
                      <a:pt x="336" y="71"/>
                    </a:lnTo>
                    <a:lnTo>
                      <a:pt x="349" y="75"/>
                    </a:lnTo>
                    <a:lnTo>
                      <a:pt x="355" y="75"/>
                    </a:lnTo>
                    <a:lnTo>
                      <a:pt x="362" y="71"/>
                    </a:lnTo>
                    <a:lnTo>
                      <a:pt x="375" y="58"/>
                    </a:lnTo>
                    <a:lnTo>
                      <a:pt x="375" y="50"/>
                    </a:lnTo>
                    <a:lnTo>
                      <a:pt x="381" y="29"/>
                    </a:lnTo>
                    <a:lnTo>
                      <a:pt x="381" y="21"/>
                    </a:lnTo>
                    <a:lnTo>
                      <a:pt x="381" y="0"/>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sp>
            <p:nvSpPr>
              <p:cNvPr id="17" name="Freeform 22"/>
              <p:cNvSpPr>
                <a:spLocks/>
              </p:cNvSpPr>
              <p:nvPr/>
            </p:nvSpPr>
            <p:spPr bwMode="auto">
              <a:xfrm>
                <a:off x="4008" y="3265"/>
                <a:ext cx="303" cy="49"/>
              </a:xfrm>
              <a:custGeom>
                <a:avLst/>
                <a:gdLst/>
                <a:ahLst/>
                <a:cxnLst>
                  <a:cxn ang="0">
                    <a:pos x="26" y="8"/>
                  </a:cxn>
                  <a:cxn ang="0">
                    <a:pos x="65" y="8"/>
                  </a:cxn>
                  <a:cxn ang="0">
                    <a:pos x="84" y="8"/>
                  </a:cxn>
                  <a:cxn ang="0">
                    <a:pos x="103" y="25"/>
                  </a:cxn>
                  <a:cxn ang="0">
                    <a:pos x="123" y="25"/>
                  </a:cxn>
                  <a:cxn ang="0">
                    <a:pos x="148" y="33"/>
                  </a:cxn>
                  <a:cxn ang="0">
                    <a:pos x="168" y="37"/>
                  </a:cxn>
                  <a:cxn ang="0">
                    <a:pos x="174" y="25"/>
                  </a:cxn>
                  <a:cxn ang="0">
                    <a:pos x="207" y="25"/>
                  </a:cxn>
                  <a:cxn ang="0">
                    <a:pos x="232" y="33"/>
                  </a:cxn>
                  <a:cxn ang="0">
                    <a:pos x="252" y="33"/>
                  </a:cxn>
                  <a:cxn ang="0">
                    <a:pos x="265" y="25"/>
                  </a:cxn>
                  <a:cxn ang="0">
                    <a:pos x="284" y="25"/>
                  </a:cxn>
                  <a:cxn ang="0">
                    <a:pos x="303" y="20"/>
                  </a:cxn>
                  <a:cxn ang="0">
                    <a:pos x="297" y="37"/>
                  </a:cxn>
                  <a:cxn ang="0">
                    <a:pos x="284" y="41"/>
                  </a:cxn>
                  <a:cxn ang="0">
                    <a:pos x="271" y="41"/>
                  </a:cxn>
                  <a:cxn ang="0">
                    <a:pos x="258" y="45"/>
                  </a:cxn>
                  <a:cxn ang="0">
                    <a:pos x="245" y="45"/>
                  </a:cxn>
                  <a:cxn ang="0">
                    <a:pos x="239" y="49"/>
                  </a:cxn>
                  <a:cxn ang="0">
                    <a:pos x="220" y="49"/>
                  </a:cxn>
                  <a:cxn ang="0">
                    <a:pos x="207" y="41"/>
                  </a:cxn>
                  <a:cxn ang="0">
                    <a:pos x="194" y="49"/>
                  </a:cxn>
                  <a:cxn ang="0">
                    <a:pos x="181" y="41"/>
                  </a:cxn>
                  <a:cxn ang="0">
                    <a:pos x="168" y="41"/>
                  </a:cxn>
                  <a:cxn ang="0">
                    <a:pos x="155" y="45"/>
                  </a:cxn>
                  <a:cxn ang="0">
                    <a:pos x="142" y="45"/>
                  </a:cxn>
                  <a:cxn ang="0">
                    <a:pos x="123" y="41"/>
                  </a:cxn>
                  <a:cxn ang="0">
                    <a:pos x="110" y="45"/>
                  </a:cxn>
                  <a:cxn ang="0">
                    <a:pos x="84" y="37"/>
                  </a:cxn>
                  <a:cxn ang="0">
                    <a:pos x="58" y="33"/>
                  </a:cxn>
                  <a:cxn ang="0">
                    <a:pos x="39" y="29"/>
                  </a:cxn>
                  <a:cxn ang="0">
                    <a:pos x="13" y="20"/>
                  </a:cxn>
                  <a:cxn ang="0">
                    <a:pos x="6" y="20"/>
                  </a:cxn>
                  <a:cxn ang="0">
                    <a:pos x="0" y="0"/>
                  </a:cxn>
                </a:cxnLst>
                <a:rect l="0" t="0" r="r" b="b"/>
                <a:pathLst>
                  <a:path w="303" h="49">
                    <a:moveTo>
                      <a:pt x="0" y="0"/>
                    </a:moveTo>
                    <a:lnTo>
                      <a:pt x="26" y="8"/>
                    </a:lnTo>
                    <a:lnTo>
                      <a:pt x="45" y="8"/>
                    </a:lnTo>
                    <a:lnTo>
                      <a:pt x="65" y="8"/>
                    </a:lnTo>
                    <a:lnTo>
                      <a:pt x="77" y="8"/>
                    </a:lnTo>
                    <a:lnTo>
                      <a:pt x="84" y="8"/>
                    </a:lnTo>
                    <a:lnTo>
                      <a:pt x="97" y="12"/>
                    </a:lnTo>
                    <a:lnTo>
                      <a:pt x="103" y="25"/>
                    </a:lnTo>
                    <a:lnTo>
                      <a:pt x="110" y="29"/>
                    </a:lnTo>
                    <a:lnTo>
                      <a:pt x="123" y="25"/>
                    </a:lnTo>
                    <a:lnTo>
                      <a:pt x="136" y="25"/>
                    </a:lnTo>
                    <a:lnTo>
                      <a:pt x="148" y="33"/>
                    </a:lnTo>
                    <a:lnTo>
                      <a:pt x="161" y="37"/>
                    </a:lnTo>
                    <a:lnTo>
                      <a:pt x="168" y="37"/>
                    </a:lnTo>
                    <a:lnTo>
                      <a:pt x="168" y="29"/>
                    </a:lnTo>
                    <a:lnTo>
                      <a:pt x="174" y="25"/>
                    </a:lnTo>
                    <a:lnTo>
                      <a:pt x="194" y="25"/>
                    </a:lnTo>
                    <a:lnTo>
                      <a:pt x="207" y="25"/>
                    </a:lnTo>
                    <a:lnTo>
                      <a:pt x="220" y="25"/>
                    </a:lnTo>
                    <a:lnTo>
                      <a:pt x="232" y="33"/>
                    </a:lnTo>
                    <a:lnTo>
                      <a:pt x="239" y="33"/>
                    </a:lnTo>
                    <a:lnTo>
                      <a:pt x="252" y="33"/>
                    </a:lnTo>
                    <a:lnTo>
                      <a:pt x="258" y="29"/>
                    </a:lnTo>
                    <a:lnTo>
                      <a:pt x="265" y="25"/>
                    </a:lnTo>
                    <a:lnTo>
                      <a:pt x="278" y="25"/>
                    </a:lnTo>
                    <a:lnTo>
                      <a:pt x="284" y="25"/>
                    </a:lnTo>
                    <a:lnTo>
                      <a:pt x="297" y="20"/>
                    </a:lnTo>
                    <a:lnTo>
                      <a:pt x="303" y="20"/>
                    </a:lnTo>
                    <a:lnTo>
                      <a:pt x="297" y="33"/>
                    </a:lnTo>
                    <a:lnTo>
                      <a:pt x="297" y="37"/>
                    </a:lnTo>
                    <a:lnTo>
                      <a:pt x="291" y="41"/>
                    </a:lnTo>
                    <a:lnTo>
                      <a:pt x="284" y="41"/>
                    </a:lnTo>
                    <a:lnTo>
                      <a:pt x="284" y="41"/>
                    </a:lnTo>
                    <a:lnTo>
                      <a:pt x="271" y="41"/>
                    </a:lnTo>
                    <a:lnTo>
                      <a:pt x="265" y="49"/>
                    </a:lnTo>
                    <a:lnTo>
                      <a:pt x="258" y="45"/>
                    </a:lnTo>
                    <a:lnTo>
                      <a:pt x="252" y="45"/>
                    </a:lnTo>
                    <a:lnTo>
                      <a:pt x="245" y="45"/>
                    </a:lnTo>
                    <a:lnTo>
                      <a:pt x="239" y="49"/>
                    </a:lnTo>
                    <a:lnTo>
                      <a:pt x="239" y="49"/>
                    </a:lnTo>
                    <a:lnTo>
                      <a:pt x="232" y="49"/>
                    </a:lnTo>
                    <a:lnTo>
                      <a:pt x="220" y="49"/>
                    </a:lnTo>
                    <a:lnTo>
                      <a:pt x="213" y="45"/>
                    </a:lnTo>
                    <a:lnTo>
                      <a:pt x="207" y="41"/>
                    </a:lnTo>
                    <a:lnTo>
                      <a:pt x="200" y="45"/>
                    </a:lnTo>
                    <a:lnTo>
                      <a:pt x="194" y="49"/>
                    </a:lnTo>
                    <a:lnTo>
                      <a:pt x="187" y="49"/>
                    </a:lnTo>
                    <a:lnTo>
                      <a:pt x="181" y="41"/>
                    </a:lnTo>
                    <a:lnTo>
                      <a:pt x="174" y="41"/>
                    </a:lnTo>
                    <a:lnTo>
                      <a:pt x="168" y="41"/>
                    </a:lnTo>
                    <a:lnTo>
                      <a:pt x="161" y="49"/>
                    </a:lnTo>
                    <a:lnTo>
                      <a:pt x="155" y="45"/>
                    </a:lnTo>
                    <a:lnTo>
                      <a:pt x="142" y="45"/>
                    </a:lnTo>
                    <a:lnTo>
                      <a:pt x="142" y="45"/>
                    </a:lnTo>
                    <a:lnTo>
                      <a:pt x="136" y="41"/>
                    </a:lnTo>
                    <a:lnTo>
                      <a:pt x="123" y="41"/>
                    </a:lnTo>
                    <a:lnTo>
                      <a:pt x="116" y="49"/>
                    </a:lnTo>
                    <a:lnTo>
                      <a:pt x="110" y="45"/>
                    </a:lnTo>
                    <a:lnTo>
                      <a:pt x="97" y="45"/>
                    </a:lnTo>
                    <a:lnTo>
                      <a:pt x="84" y="37"/>
                    </a:lnTo>
                    <a:lnTo>
                      <a:pt x="77" y="37"/>
                    </a:lnTo>
                    <a:lnTo>
                      <a:pt x="58" y="33"/>
                    </a:lnTo>
                    <a:lnTo>
                      <a:pt x="45" y="33"/>
                    </a:lnTo>
                    <a:lnTo>
                      <a:pt x="39" y="29"/>
                    </a:lnTo>
                    <a:lnTo>
                      <a:pt x="26" y="29"/>
                    </a:lnTo>
                    <a:lnTo>
                      <a:pt x="13" y="20"/>
                    </a:lnTo>
                    <a:lnTo>
                      <a:pt x="6" y="20"/>
                    </a:lnTo>
                    <a:lnTo>
                      <a:pt x="6" y="20"/>
                    </a:lnTo>
                    <a:lnTo>
                      <a:pt x="0" y="16"/>
                    </a:lnTo>
                    <a:lnTo>
                      <a:pt x="0" y="0"/>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sp>
            <p:nvSpPr>
              <p:cNvPr id="18" name="Freeform 23"/>
              <p:cNvSpPr>
                <a:spLocks/>
              </p:cNvSpPr>
              <p:nvPr/>
            </p:nvSpPr>
            <p:spPr bwMode="auto">
              <a:xfrm>
                <a:off x="4169" y="3169"/>
                <a:ext cx="142" cy="96"/>
              </a:xfrm>
              <a:custGeom>
                <a:avLst/>
                <a:gdLst/>
                <a:ahLst/>
                <a:cxnLst>
                  <a:cxn ang="0">
                    <a:pos x="71" y="0"/>
                  </a:cxn>
                  <a:cxn ang="0">
                    <a:pos x="117" y="0"/>
                  </a:cxn>
                  <a:cxn ang="0">
                    <a:pos x="123" y="9"/>
                  </a:cxn>
                  <a:cxn ang="0">
                    <a:pos x="110" y="17"/>
                  </a:cxn>
                  <a:cxn ang="0">
                    <a:pos x="110" y="25"/>
                  </a:cxn>
                  <a:cxn ang="0">
                    <a:pos x="97" y="34"/>
                  </a:cxn>
                  <a:cxn ang="0">
                    <a:pos x="84" y="34"/>
                  </a:cxn>
                  <a:cxn ang="0">
                    <a:pos x="78" y="29"/>
                  </a:cxn>
                  <a:cxn ang="0">
                    <a:pos x="65" y="17"/>
                  </a:cxn>
                  <a:cxn ang="0">
                    <a:pos x="46" y="17"/>
                  </a:cxn>
                  <a:cxn ang="0">
                    <a:pos x="46" y="34"/>
                  </a:cxn>
                  <a:cxn ang="0">
                    <a:pos x="46" y="42"/>
                  </a:cxn>
                  <a:cxn ang="0">
                    <a:pos x="65" y="38"/>
                  </a:cxn>
                  <a:cxn ang="0">
                    <a:pos x="71" y="38"/>
                  </a:cxn>
                  <a:cxn ang="0">
                    <a:pos x="71" y="50"/>
                  </a:cxn>
                  <a:cxn ang="0">
                    <a:pos x="71" y="54"/>
                  </a:cxn>
                  <a:cxn ang="0">
                    <a:pos x="71" y="63"/>
                  </a:cxn>
                  <a:cxn ang="0">
                    <a:pos x="78" y="67"/>
                  </a:cxn>
                  <a:cxn ang="0">
                    <a:pos x="78" y="79"/>
                  </a:cxn>
                  <a:cxn ang="0">
                    <a:pos x="71" y="92"/>
                  </a:cxn>
                  <a:cxn ang="0">
                    <a:pos x="59" y="92"/>
                  </a:cxn>
                  <a:cxn ang="0">
                    <a:pos x="52" y="87"/>
                  </a:cxn>
                  <a:cxn ang="0">
                    <a:pos x="46" y="75"/>
                  </a:cxn>
                  <a:cxn ang="0">
                    <a:pos x="46" y="58"/>
                  </a:cxn>
                  <a:cxn ang="0">
                    <a:pos x="33" y="58"/>
                  </a:cxn>
                  <a:cxn ang="0">
                    <a:pos x="20" y="63"/>
                  </a:cxn>
                  <a:cxn ang="0">
                    <a:pos x="33" y="67"/>
                  </a:cxn>
                  <a:cxn ang="0">
                    <a:pos x="39" y="75"/>
                  </a:cxn>
                  <a:cxn ang="0">
                    <a:pos x="39" y="87"/>
                  </a:cxn>
                  <a:cxn ang="0">
                    <a:pos x="26" y="96"/>
                  </a:cxn>
                  <a:cxn ang="0">
                    <a:pos x="26" y="87"/>
                  </a:cxn>
                  <a:cxn ang="0">
                    <a:pos x="20" y="75"/>
                  </a:cxn>
                  <a:cxn ang="0">
                    <a:pos x="7" y="67"/>
                  </a:cxn>
                  <a:cxn ang="0">
                    <a:pos x="0" y="58"/>
                  </a:cxn>
                  <a:cxn ang="0">
                    <a:pos x="13" y="46"/>
                  </a:cxn>
                  <a:cxn ang="0">
                    <a:pos x="20" y="29"/>
                  </a:cxn>
                  <a:cxn ang="0">
                    <a:pos x="26" y="21"/>
                  </a:cxn>
                  <a:cxn ang="0">
                    <a:pos x="20" y="9"/>
                  </a:cxn>
                </a:cxnLst>
                <a:rect l="0" t="0" r="r" b="b"/>
                <a:pathLst>
                  <a:path w="142" h="96">
                    <a:moveTo>
                      <a:pt x="39" y="0"/>
                    </a:moveTo>
                    <a:lnTo>
                      <a:pt x="71" y="0"/>
                    </a:lnTo>
                    <a:lnTo>
                      <a:pt x="104" y="0"/>
                    </a:lnTo>
                    <a:lnTo>
                      <a:pt x="117" y="0"/>
                    </a:lnTo>
                    <a:lnTo>
                      <a:pt x="142" y="9"/>
                    </a:lnTo>
                    <a:lnTo>
                      <a:pt x="123" y="9"/>
                    </a:lnTo>
                    <a:lnTo>
                      <a:pt x="117" y="17"/>
                    </a:lnTo>
                    <a:lnTo>
                      <a:pt x="110" y="17"/>
                    </a:lnTo>
                    <a:lnTo>
                      <a:pt x="110" y="21"/>
                    </a:lnTo>
                    <a:lnTo>
                      <a:pt x="110" y="25"/>
                    </a:lnTo>
                    <a:lnTo>
                      <a:pt x="110" y="29"/>
                    </a:lnTo>
                    <a:lnTo>
                      <a:pt x="97" y="34"/>
                    </a:lnTo>
                    <a:lnTo>
                      <a:pt x="91" y="34"/>
                    </a:lnTo>
                    <a:lnTo>
                      <a:pt x="84" y="34"/>
                    </a:lnTo>
                    <a:lnTo>
                      <a:pt x="78" y="34"/>
                    </a:lnTo>
                    <a:lnTo>
                      <a:pt x="78" y="29"/>
                    </a:lnTo>
                    <a:lnTo>
                      <a:pt x="71" y="21"/>
                    </a:lnTo>
                    <a:lnTo>
                      <a:pt x="65" y="17"/>
                    </a:lnTo>
                    <a:lnTo>
                      <a:pt x="52" y="17"/>
                    </a:lnTo>
                    <a:lnTo>
                      <a:pt x="46" y="17"/>
                    </a:lnTo>
                    <a:lnTo>
                      <a:pt x="46" y="25"/>
                    </a:lnTo>
                    <a:lnTo>
                      <a:pt x="46" y="34"/>
                    </a:lnTo>
                    <a:lnTo>
                      <a:pt x="46" y="38"/>
                    </a:lnTo>
                    <a:lnTo>
                      <a:pt x="46" y="42"/>
                    </a:lnTo>
                    <a:lnTo>
                      <a:pt x="52" y="42"/>
                    </a:lnTo>
                    <a:lnTo>
                      <a:pt x="65" y="38"/>
                    </a:lnTo>
                    <a:lnTo>
                      <a:pt x="71" y="38"/>
                    </a:lnTo>
                    <a:lnTo>
                      <a:pt x="71" y="38"/>
                    </a:lnTo>
                    <a:lnTo>
                      <a:pt x="71" y="42"/>
                    </a:lnTo>
                    <a:lnTo>
                      <a:pt x="71" y="50"/>
                    </a:lnTo>
                    <a:lnTo>
                      <a:pt x="71" y="50"/>
                    </a:lnTo>
                    <a:lnTo>
                      <a:pt x="71" y="54"/>
                    </a:lnTo>
                    <a:lnTo>
                      <a:pt x="65" y="58"/>
                    </a:lnTo>
                    <a:lnTo>
                      <a:pt x="71" y="63"/>
                    </a:lnTo>
                    <a:lnTo>
                      <a:pt x="78" y="71"/>
                    </a:lnTo>
                    <a:lnTo>
                      <a:pt x="78" y="67"/>
                    </a:lnTo>
                    <a:lnTo>
                      <a:pt x="78" y="75"/>
                    </a:lnTo>
                    <a:lnTo>
                      <a:pt x="78" y="79"/>
                    </a:lnTo>
                    <a:lnTo>
                      <a:pt x="71" y="83"/>
                    </a:lnTo>
                    <a:lnTo>
                      <a:pt x="71" y="92"/>
                    </a:lnTo>
                    <a:lnTo>
                      <a:pt x="65" y="92"/>
                    </a:lnTo>
                    <a:lnTo>
                      <a:pt x="59" y="92"/>
                    </a:lnTo>
                    <a:lnTo>
                      <a:pt x="52" y="92"/>
                    </a:lnTo>
                    <a:lnTo>
                      <a:pt x="52" y="87"/>
                    </a:lnTo>
                    <a:lnTo>
                      <a:pt x="52" y="75"/>
                    </a:lnTo>
                    <a:lnTo>
                      <a:pt x="46" y="75"/>
                    </a:lnTo>
                    <a:lnTo>
                      <a:pt x="46" y="71"/>
                    </a:lnTo>
                    <a:lnTo>
                      <a:pt x="46" y="58"/>
                    </a:lnTo>
                    <a:lnTo>
                      <a:pt x="46" y="58"/>
                    </a:lnTo>
                    <a:lnTo>
                      <a:pt x="33" y="58"/>
                    </a:lnTo>
                    <a:lnTo>
                      <a:pt x="26" y="58"/>
                    </a:lnTo>
                    <a:lnTo>
                      <a:pt x="20" y="63"/>
                    </a:lnTo>
                    <a:lnTo>
                      <a:pt x="26" y="67"/>
                    </a:lnTo>
                    <a:lnTo>
                      <a:pt x="33" y="67"/>
                    </a:lnTo>
                    <a:lnTo>
                      <a:pt x="39" y="71"/>
                    </a:lnTo>
                    <a:lnTo>
                      <a:pt x="39" y="75"/>
                    </a:lnTo>
                    <a:lnTo>
                      <a:pt x="39" y="83"/>
                    </a:lnTo>
                    <a:lnTo>
                      <a:pt x="39" y="87"/>
                    </a:lnTo>
                    <a:lnTo>
                      <a:pt x="33" y="96"/>
                    </a:lnTo>
                    <a:lnTo>
                      <a:pt x="26" y="96"/>
                    </a:lnTo>
                    <a:lnTo>
                      <a:pt x="26" y="92"/>
                    </a:lnTo>
                    <a:lnTo>
                      <a:pt x="26" y="87"/>
                    </a:lnTo>
                    <a:lnTo>
                      <a:pt x="26" y="83"/>
                    </a:lnTo>
                    <a:lnTo>
                      <a:pt x="20" y="75"/>
                    </a:lnTo>
                    <a:lnTo>
                      <a:pt x="13" y="71"/>
                    </a:lnTo>
                    <a:lnTo>
                      <a:pt x="7" y="67"/>
                    </a:lnTo>
                    <a:lnTo>
                      <a:pt x="0" y="67"/>
                    </a:lnTo>
                    <a:lnTo>
                      <a:pt x="0" y="58"/>
                    </a:lnTo>
                    <a:lnTo>
                      <a:pt x="7" y="54"/>
                    </a:lnTo>
                    <a:lnTo>
                      <a:pt x="13" y="46"/>
                    </a:lnTo>
                    <a:lnTo>
                      <a:pt x="20" y="38"/>
                    </a:lnTo>
                    <a:lnTo>
                      <a:pt x="20" y="29"/>
                    </a:lnTo>
                    <a:lnTo>
                      <a:pt x="20" y="21"/>
                    </a:lnTo>
                    <a:lnTo>
                      <a:pt x="26" y="21"/>
                    </a:lnTo>
                    <a:lnTo>
                      <a:pt x="26" y="17"/>
                    </a:lnTo>
                    <a:lnTo>
                      <a:pt x="20" y="9"/>
                    </a:lnTo>
                    <a:lnTo>
                      <a:pt x="39" y="0"/>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sp>
            <p:nvSpPr>
              <p:cNvPr id="19" name="Freeform 24"/>
              <p:cNvSpPr>
                <a:spLocks/>
              </p:cNvSpPr>
              <p:nvPr/>
            </p:nvSpPr>
            <p:spPr bwMode="auto">
              <a:xfrm>
                <a:off x="4034" y="3124"/>
                <a:ext cx="148" cy="132"/>
              </a:xfrm>
              <a:custGeom>
                <a:avLst/>
                <a:gdLst/>
                <a:ahLst/>
                <a:cxnLst>
                  <a:cxn ang="0">
                    <a:pos x="0" y="45"/>
                  </a:cxn>
                  <a:cxn ang="0">
                    <a:pos x="32" y="25"/>
                  </a:cxn>
                  <a:cxn ang="0">
                    <a:pos x="45" y="16"/>
                  </a:cxn>
                  <a:cxn ang="0">
                    <a:pos x="51" y="8"/>
                  </a:cxn>
                  <a:cxn ang="0">
                    <a:pos x="77" y="0"/>
                  </a:cxn>
                  <a:cxn ang="0">
                    <a:pos x="90" y="16"/>
                  </a:cxn>
                  <a:cxn ang="0">
                    <a:pos x="103" y="12"/>
                  </a:cxn>
                  <a:cxn ang="0">
                    <a:pos x="110" y="8"/>
                  </a:cxn>
                  <a:cxn ang="0">
                    <a:pos x="122" y="0"/>
                  </a:cxn>
                  <a:cxn ang="0">
                    <a:pos x="129" y="0"/>
                  </a:cxn>
                  <a:cxn ang="0">
                    <a:pos x="129" y="8"/>
                  </a:cxn>
                  <a:cxn ang="0">
                    <a:pos x="129" y="12"/>
                  </a:cxn>
                  <a:cxn ang="0">
                    <a:pos x="122" y="21"/>
                  </a:cxn>
                  <a:cxn ang="0">
                    <a:pos x="122" y="25"/>
                  </a:cxn>
                  <a:cxn ang="0">
                    <a:pos x="142" y="41"/>
                  </a:cxn>
                  <a:cxn ang="0">
                    <a:pos x="142" y="54"/>
                  </a:cxn>
                  <a:cxn ang="0">
                    <a:pos x="148" y="54"/>
                  </a:cxn>
                  <a:cxn ang="0">
                    <a:pos x="148" y="62"/>
                  </a:cxn>
                  <a:cxn ang="0">
                    <a:pos x="142" y="66"/>
                  </a:cxn>
                  <a:cxn ang="0">
                    <a:pos x="142" y="62"/>
                  </a:cxn>
                  <a:cxn ang="0">
                    <a:pos x="129" y="66"/>
                  </a:cxn>
                  <a:cxn ang="0">
                    <a:pos x="129" y="79"/>
                  </a:cxn>
                  <a:cxn ang="0">
                    <a:pos x="116" y="87"/>
                  </a:cxn>
                  <a:cxn ang="0">
                    <a:pos x="116" y="108"/>
                  </a:cxn>
                  <a:cxn ang="0">
                    <a:pos x="116" y="120"/>
                  </a:cxn>
                  <a:cxn ang="0">
                    <a:pos x="110" y="124"/>
                  </a:cxn>
                  <a:cxn ang="0">
                    <a:pos x="103" y="132"/>
                  </a:cxn>
                  <a:cxn ang="0">
                    <a:pos x="97" y="132"/>
                  </a:cxn>
                  <a:cxn ang="0">
                    <a:pos x="90" y="128"/>
                  </a:cxn>
                  <a:cxn ang="0">
                    <a:pos x="77" y="124"/>
                  </a:cxn>
                  <a:cxn ang="0">
                    <a:pos x="71" y="116"/>
                  </a:cxn>
                  <a:cxn ang="0">
                    <a:pos x="51" y="120"/>
                  </a:cxn>
                  <a:cxn ang="0">
                    <a:pos x="32" y="112"/>
                  </a:cxn>
                  <a:cxn ang="0">
                    <a:pos x="19" y="103"/>
                  </a:cxn>
                  <a:cxn ang="0">
                    <a:pos x="6" y="91"/>
                  </a:cxn>
                  <a:cxn ang="0">
                    <a:pos x="0" y="87"/>
                  </a:cxn>
                  <a:cxn ang="0">
                    <a:pos x="0" y="70"/>
                  </a:cxn>
                  <a:cxn ang="0">
                    <a:pos x="0" y="45"/>
                  </a:cxn>
                </a:cxnLst>
                <a:rect l="0" t="0" r="r" b="b"/>
                <a:pathLst>
                  <a:path w="148" h="132">
                    <a:moveTo>
                      <a:pt x="0" y="45"/>
                    </a:moveTo>
                    <a:lnTo>
                      <a:pt x="32" y="25"/>
                    </a:lnTo>
                    <a:lnTo>
                      <a:pt x="45" y="16"/>
                    </a:lnTo>
                    <a:lnTo>
                      <a:pt x="51" y="8"/>
                    </a:lnTo>
                    <a:lnTo>
                      <a:pt x="77" y="0"/>
                    </a:lnTo>
                    <a:lnTo>
                      <a:pt x="90" y="16"/>
                    </a:lnTo>
                    <a:lnTo>
                      <a:pt x="103" y="12"/>
                    </a:lnTo>
                    <a:lnTo>
                      <a:pt x="110" y="8"/>
                    </a:lnTo>
                    <a:lnTo>
                      <a:pt x="122" y="0"/>
                    </a:lnTo>
                    <a:lnTo>
                      <a:pt x="129" y="0"/>
                    </a:lnTo>
                    <a:lnTo>
                      <a:pt x="129" y="8"/>
                    </a:lnTo>
                    <a:lnTo>
                      <a:pt x="129" y="12"/>
                    </a:lnTo>
                    <a:lnTo>
                      <a:pt x="122" y="21"/>
                    </a:lnTo>
                    <a:lnTo>
                      <a:pt x="122" y="25"/>
                    </a:lnTo>
                    <a:lnTo>
                      <a:pt x="142" y="41"/>
                    </a:lnTo>
                    <a:lnTo>
                      <a:pt x="142" y="54"/>
                    </a:lnTo>
                    <a:lnTo>
                      <a:pt x="148" y="54"/>
                    </a:lnTo>
                    <a:lnTo>
                      <a:pt x="148" y="62"/>
                    </a:lnTo>
                    <a:lnTo>
                      <a:pt x="142" y="66"/>
                    </a:lnTo>
                    <a:lnTo>
                      <a:pt x="142" y="62"/>
                    </a:lnTo>
                    <a:lnTo>
                      <a:pt x="129" y="66"/>
                    </a:lnTo>
                    <a:lnTo>
                      <a:pt x="129" y="79"/>
                    </a:lnTo>
                    <a:lnTo>
                      <a:pt x="116" y="87"/>
                    </a:lnTo>
                    <a:lnTo>
                      <a:pt x="116" y="108"/>
                    </a:lnTo>
                    <a:lnTo>
                      <a:pt x="116" y="120"/>
                    </a:lnTo>
                    <a:lnTo>
                      <a:pt x="110" y="124"/>
                    </a:lnTo>
                    <a:lnTo>
                      <a:pt x="103" y="132"/>
                    </a:lnTo>
                    <a:lnTo>
                      <a:pt x="97" y="132"/>
                    </a:lnTo>
                    <a:lnTo>
                      <a:pt x="90" y="128"/>
                    </a:lnTo>
                    <a:lnTo>
                      <a:pt x="77" y="124"/>
                    </a:lnTo>
                    <a:lnTo>
                      <a:pt x="71" y="116"/>
                    </a:lnTo>
                    <a:lnTo>
                      <a:pt x="51" y="120"/>
                    </a:lnTo>
                    <a:lnTo>
                      <a:pt x="32" y="112"/>
                    </a:lnTo>
                    <a:lnTo>
                      <a:pt x="19" y="103"/>
                    </a:lnTo>
                    <a:lnTo>
                      <a:pt x="6" y="91"/>
                    </a:lnTo>
                    <a:lnTo>
                      <a:pt x="0" y="87"/>
                    </a:lnTo>
                    <a:lnTo>
                      <a:pt x="0" y="70"/>
                    </a:lnTo>
                    <a:lnTo>
                      <a:pt x="0" y="45"/>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sp>
            <p:nvSpPr>
              <p:cNvPr id="20" name="Freeform 25"/>
              <p:cNvSpPr>
                <a:spLocks/>
              </p:cNvSpPr>
              <p:nvPr/>
            </p:nvSpPr>
            <p:spPr bwMode="auto">
              <a:xfrm>
                <a:off x="4344" y="3198"/>
                <a:ext cx="284" cy="125"/>
              </a:xfrm>
              <a:custGeom>
                <a:avLst/>
                <a:gdLst/>
                <a:ahLst/>
                <a:cxnLst>
                  <a:cxn ang="0">
                    <a:pos x="26" y="5"/>
                  </a:cxn>
                  <a:cxn ang="0">
                    <a:pos x="58" y="21"/>
                  </a:cxn>
                  <a:cxn ang="0">
                    <a:pos x="58" y="29"/>
                  </a:cxn>
                  <a:cxn ang="0">
                    <a:pos x="77" y="25"/>
                  </a:cxn>
                  <a:cxn ang="0">
                    <a:pos x="90" y="29"/>
                  </a:cxn>
                  <a:cxn ang="0">
                    <a:pos x="97" y="21"/>
                  </a:cxn>
                  <a:cxn ang="0">
                    <a:pos x="116" y="17"/>
                  </a:cxn>
                  <a:cxn ang="0">
                    <a:pos x="148" y="25"/>
                  </a:cxn>
                  <a:cxn ang="0">
                    <a:pos x="174" y="38"/>
                  </a:cxn>
                  <a:cxn ang="0">
                    <a:pos x="193" y="46"/>
                  </a:cxn>
                  <a:cxn ang="0">
                    <a:pos x="219" y="63"/>
                  </a:cxn>
                  <a:cxn ang="0">
                    <a:pos x="226" y="71"/>
                  </a:cxn>
                  <a:cxn ang="0">
                    <a:pos x="239" y="79"/>
                  </a:cxn>
                  <a:cxn ang="0">
                    <a:pos x="251" y="79"/>
                  </a:cxn>
                  <a:cxn ang="0">
                    <a:pos x="264" y="96"/>
                  </a:cxn>
                  <a:cxn ang="0">
                    <a:pos x="271" y="104"/>
                  </a:cxn>
                  <a:cxn ang="0">
                    <a:pos x="277" y="125"/>
                  </a:cxn>
                  <a:cxn ang="0">
                    <a:pos x="264" y="125"/>
                  </a:cxn>
                  <a:cxn ang="0">
                    <a:pos x="251" y="121"/>
                  </a:cxn>
                  <a:cxn ang="0">
                    <a:pos x="226" y="100"/>
                  </a:cxn>
                  <a:cxn ang="0">
                    <a:pos x="193" y="100"/>
                  </a:cxn>
                  <a:cxn ang="0">
                    <a:pos x="187" y="108"/>
                  </a:cxn>
                  <a:cxn ang="0">
                    <a:pos x="180" y="112"/>
                  </a:cxn>
                  <a:cxn ang="0">
                    <a:pos x="161" y="116"/>
                  </a:cxn>
                  <a:cxn ang="0">
                    <a:pos x="142" y="116"/>
                  </a:cxn>
                  <a:cxn ang="0">
                    <a:pos x="129" y="116"/>
                  </a:cxn>
                  <a:cxn ang="0">
                    <a:pos x="116" y="87"/>
                  </a:cxn>
                  <a:cxn ang="0">
                    <a:pos x="90" y="63"/>
                  </a:cxn>
                  <a:cxn ang="0">
                    <a:pos x="64" y="50"/>
                  </a:cxn>
                  <a:cxn ang="0">
                    <a:pos x="45" y="50"/>
                  </a:cxn>
                  <a:cxn ang="0">
                    <a:pos x="19" y="42"/>
                  </a:cxn>
                  <a:cxn ang="0">
                    <a:pos x="19" y="13"/>
                  </a:cxn>
                </a:cxnLst>
                <a:rect l="0" t="0" r="r" b="b"/>
                <a:pathLst>
                  <a:path w="284" h="125">
                    <a:moveTo>
                      <a:pt x="0" y="0"/>
                    </a:moveTo>
                    <a:lnTo>
                      <a:pt x="26" y="5"/>
                    </a:lnTo>
                    <a:lnTo>
                      <a:pt x="45" y="5"/>
                    </a:lnTo>
                    <a:lnTo>
                      <a:pt x="58" y="21"/>
                    </a:lnTo>
                    <a:lnTo>
                      <a:pt x="58" y="29"/>
                    </a:lnTo>
                    <a:lnTo>
                      <a:pt x="58" y="29"/>
                    </a:lnTo>
                    <a:lnTo>
                      <a:pt x="64" y="25"/>
                    </a:lnTo>
                    <a:lnTo>
                      <a:pt x="77" y="25"/>
                    </a:lnTo>
                    <a:lnTo>
                      <a:pt x="84" y="29"/>
                    </a:lnTo>
                    <a:lnTo>
                      <a:pt x="90" y="29"/>
                    </a:lnTo>
                    <a:lnTo>
                      <a:pt x="97" y="21"/>
                    </a:lnTo>
                    <a:lnTo>
                      <a:pt x="97" y="21"/>
                    </a:lnTo>
                    <a:lnTo>
                      <a:pt x="109" y="17"/>
                    </a:lnTo>
                    <a:lnTo>
                      <a:pt x="116" y="17"/>
                    </a:lnTo>
                    <a:lnTo>
                      <a:pt x="142" y="25"/>
                    </a:lnTo>
                    <a:lnTo>
                      <a:pt x="148" y="25"/>
                    </a:lnTo>
                    <a:lnTo>
                      <a:pt x="161" y="34"/>
                    </a:lnTo>
                    <a:lnTo>
                      <a:pt x="174" y="38"/>
                    </a:lnTo>
                    <a:lnTo>
                      <a:pt x="180" y="42"/>
                    </a:lnTo>
                    <a:lnTo>
                      <a:pt x="193" y="46"/>
                    </a:lnTo>
                    <a:lnTo>
                      <a:pt x="213" y="50"/>
                    </a:lnTo>
                    <a:lnTo>
                      <a:pt x="219" y="63"/>
                    </a:lnTo>
                    <a:lnTo>
                      <a:pt x="226" y="67"/>
                    </a:lnTo>
                    <a:lnTo>
                      <a:pt x="226" y="71"/>
                    </a:lnTo>
                    <a:lnTo>
                      <a:pt x="232" y="75"/>
                    </a:lnTo>
                    <a:lnTo>
                      <a:pt x="239" y="79"/>
                    </a:lnTo>
                    <a:lnTo>
                      <a:pt x="245" y="79"/>
                    </a:lnTo>
                    <a:lnTo>
                      <a:pt x="251" y="79"/>
                    </a:lnTo>
                    <a:lnTo>
                      <a:pt x="264" y="87"/>
                    </a:lnTo>
                    <a:lnTo>
                      <a:pt x="264" y="96"/>
                    </a:lnTo>
                    <a:lnTo>
                      <a:pt x="271" y="100"/>
                    </a:lnTo>
                    <a:lnTo>
                      <a:pt x="271" y="104"/>
                    </a:lnTo>
                    <a:lnTo>
                      <a:pt x="284" y="116"/>
                    </a:lnTo>
                    <a:lnTo>
                      <a:pt x="277" y="125"/>
                    </a:lnTo>
                    <a:lnTo>
                      <a:pt x="271" y="125"/>
                    </a:lnTo>
                    <a:lnTo>
                      <a:pt x="264" y="125"/>
                    </a:lnTo>
                    <a:lnTo>
                      <a:pt x="258" y="121"/>
                    </a:lnTo>
                    <a:lnTo>
                      <a:pt x="251" y="121"/>
                    </a:lnTo>
                    <a:lnTo>
                      <a:pt x="251" y="125"/>
                    </a:lnTo>
                    <a:lnTo>
                      <a:pt x="226" y="100"/>
                    </a:lnTo>
                    <a:lnTo>
                      <a:pt x="213" y="100"/>
                    </a:lnTo>
                    <a:lnTo>
                      <a:pt x="193" y="100"/>
                    </a:lnTo>
                    <a:lnTo>
                      <a:pt x="193" y="104"/>
                    </a:lnTo>
                    <a:lnTo>
                      <a:pt x="187" y="108"/>
                    </a:lnTo>
                    <a:lnTo>
                      <a:pt x="187" y="104"/>
                    </a:lnTo>
                    <a:lnTo>
                      <a:pt x="180" y="112"/>
                    </a:lnTo>
                    <a:lnTo>
                      <a:pt x="168" y="121"/>
                    </a:lnTo>
                    <a:lnTo>
                      <a:pt x="161" y="116"/>
                    </a:lnTo>
                    <a:lnTo>
                      <a:pt x="148" y="116"/>
                    </a:lnTo>
                    <a:lnTo>
                      <a:pt x="142" y="116"/>
                    </a:lnTo>
                    <a:lnTo>
                      <a:pt x="135" y="112"/>
                    </a:lnTo>
                    <a:lnTo>
                      <a:pt x="129" y="116"/>
                    </a:lnTo>
                    <a:lnTo>
                      <a:pt x="122" y="100"/>
                    </a:lnTo>
                    <a:lnTo>
                      <a:pt x="116" y="87"/>
                    </a:lnTo>
                    <a:lnTo>
                      <a:pt x="103" y="71"/>
                    </a:lnTo>
                    <a:lnTo>
                      <a:pt x="90" y="63"/>
                    </a:lnTo>
                    <a:lnTo>
                      <a:pt x="84" y="50"/>
                    </a:lnTo>
                    <a:lnTo>
                      <a:pt x="64" y="50"/>
                    </a:lnTo>
                    <a:lnTo>
                      <a:pt x="51" y="58"/>
                    </a:lnTo>
                    <a:lnTo>
                      <a:pt x="45" y="50"/>
                    </a:lnTo>
                    <a:lnTo>
                      <a:pt x="26" y="46"/>
                    </a:lnTo>
                    <a:lnTo>
                      <a:pt x="19" y="42"/>
                    </a:lnTo>
                    <a:lnTo>
                      <a:pt x="19" y="25"/>
                    </a:lnTo>
                    <a:lnTo>
                      <a:pt x="19" y="13"/>
                    </a:lnTo>
                    <a:lnTo>
                      <a:pt x="0" y="0"/>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sp>
            <p:nvSpPr>
              <p:cNvPr id="21" name="Freeform 26"/>
              <p:cNvSpPr>
                <a:spLocks/>
              </p:cNvSpPr>
              <p:nvPr/>
            </p:nvSpPr>
            <p:spPr bwMode="auto">
              <a:xfrm>
                <a:off x="3827" y="3111"/>
                <a:ext cx="175" cy="166"/>
              </a:xfrm>
              <a:custGeom>
                <a:avLst/>
                <a:gdLst/>
                <a:ahLst/>
                <a:cxnLst>
                  <a:cxn ang="0">
                    <a:pos x="0" y="5"/>
                  </a:cxn>
                  <a:cxn ang="0">
                    <a:pos x="13" y="0"/>
                  </a:cxn>
                  <a:cxn ang="0">
                    <a:pos x="39" y="9"/>
                  </a:cxn>
                  <a:cxn ang="0">
                    <a:pos x="39" y="17"/>
                  </a:cxn>
                  <a:cxn ang="0">
                    <a:pos x="39" y="21"/>
                  </a:cxn>
                  <a:cxn ang="0">
                    <a:pos x="45" y="21"/>
                  </a:cxn>
                  <a:cxn ang="0">
                    <a:pos x="45" y="25"/>
                  </a:cxn>
                  <a:cxn ang="0">
                    <a:pos x="52" y="25"/>
                  </a:cxn>
                  <a:cxn ang="0">
                    <a:pos x="52" y="29"/>
                  </a:cxn>
                  <a:cxn ang="0">
                    <a:pos x="71" y="50"/>
                  </a:cxn>
                  <a:cxn ang="0">
                    <a:pos x="78" y="50"/>
                  </a:cxn>
                  <a:cxn ang="0">
                    <a:pos x="78" y="54"/>
                  </a:cxn>
                  <a:cxn ang="0">
                    <a:pos x="84" y="58"/>
                  </a:cxn>
                  <a:cxn ang="0">
                    <a:pos x="84" y="58"/>
                  </a:cxn>
                  <a:cxn ang="0">
                    <a:pos x="97" y="63"/>
                  </a:cxn>
                  <a:cxn ang="0">
                    <a:pos x="129" y="67"/>
                  </a:cxn>
                  <a:cxn ang="0">
                    <a:pos x="129" y="87"/>
                  </a:cxn>
                  <a:cxn ang="0">
                    <a:pos x="136" y="92"/>
                  </a:cxn>
                  <a:cxn ang="0">
                    <a:pos x="136" y="100"/>
                  </a:cxn>
                  <a:cxn ang="0">
                    <a:pos x="149" y="108"/>
                  </a:cxn>
                  <a:cxn ang="0">
                    <a:pos x="162" y="112"/>
                  </a:cxn>
                  <a:cxn ang="0">
                    <a:pos x="162" y="145"/>
                  </a:cxn>
                  <a:cxn ang="0">
                    <a:pos x="175" y="162"/>
                  </a:cxn>
                  <a:cxn ang="0">
                    <a:pos x="168" y="166"/>
                  </a:cxn>
                  <a:cxn ang="0">
                    <a:pos x="155" y="166"/>
                  </a:cxn>
                  <a:cxn ang="0">
                    <a:pos x="155" y="154"/>
                  </a:cxn>
                  <a:cxn ang="0">
                    <a:pos x="142" y="166"/>
                  </a:cxn>
                  <a:cxn ang="0">
                    <a:pos x="129" y="150"/>
                  </a:cxn>
                  <a:cxn ang="0">
                    <a:pos x="123" y="137"/>
                  </a:cxn>
                  <a:cxn ang="0">
                    <a:pos x="104" y="121"/>
                  </a:cxn>
                  <a:cxn ang="0">
                    <a:pos x="97" y="121"/>
                  </a:cxn>
                  <a:cxn ang="0">
                    <a:pos x="78" y="112"/>
                  </a:cxn>
                  <a:cxn ang="0">
                    <a:pos x="78" y="104"/>
                  </a:cxn>
                  <a:cxn ang="0">
                    <a:pos x="78" y="96"/>
                  </a:cxn>
                  <a:cxn ang="0">
                    <a:pos x="65" y="71"/>
                  </a:cxn>
                  <a:cxn ang="0">
                    <a:pos x="58" y="58"/>
                  </a:cxn>
                  <a:cxn ang="0">
                    <a:pos x="39" y="46"/>
                  </a:cxn>
                  <a:cxn ang="0">
                    <a:pos x="13" y="25"/>
                  </a:cxn>
                  <a:cxn ang="0">
                    <a:pos x="0" y="5"/>
                  </a:cxn>
                </a:cxnLst>
                <a:rect l="0" t="0" r="r" b="b"/>
                <a:pathLst>
                  <a:path w="175" h="166">
                    <a:moveTo>
                      <a:pt x="0" y="5"/>
                    </a:moveTo>
                    <a:lnTo>
                      <a:pt x="13" y="0"/>
                    </a:lnTo>
                    <a:lnTo>
                      <a:pt x="39" y="9"/>
                    </a:lnTo>
                    <a:lnTo>
                      <a:pt x="39" y="17"/>
                    </a:lnTo>
                    <a:lnTo>
                      <a:pt x="39" y="21"/>
                    </a:lnTo>
                    <a:lnTo>
                      <a:pt x="45" y="21"/>
                    </a:lnTo>
                    <a:lnTo>
                      <a:pt x="45" y="25"/>
                    </a:lnTo>
                    <a:lnTo>
                      <a:pt x="52" y="25"/>
                    </a:lnTo>
                    <a:lnTo>
                      <a:pt x="52" y="29"/>
                    </a:lnTo>
                    <a:lnTo>
                      <a:pt x="71" y="50"/>
                    </a:lnTo>
                    <a:lnTo>
                      <a:pt x="78" y="50"/>
                    </a:lnTo>
                    <a:lnTo>
                      <a:pt x="78" y="54"/>
                    </a:lnTo>
                    <a:lnTo>
                      <a:pt x="84" y="58"/>
                    </a:lnTo>
                    <a:lnTo>
                      <a:pt x="84" y="58"/>
                    </a:lnTo>
                    <a:lnTo>
                      <a:pt x="97" y="63"/>
                    </a:lnTo>
                    <a:lnTo>
                      <a:pt x="129" y="67"/>
                    </a:lnTo>
                    <a:lnTo>
                      <a:pt x="129" y="87"/>
                    </a:lnTo>
                    <a:lnTo>
                      <a:pt x="136" y="92"/>
                    </a:lnTo>
                    <a:lnTo>
                      <a:pt x="136" y="100"/>
                    </a:lnTo>
                    <a:lnTo>
                      <a:pt x="149" y="108"/>
                    </a:lnTo>
                    <a:lnTo>
                      <a:pt x="162" y="112"/>
                    </a:lnTo>
                    <a:lnTo>
                      <a:pt x="162" y="145"/>
                    </a:lnTo>
                    <a:lnTo>
                      <a:pt x="175" y="162"/>
                    </a:lnTo>
                    <a:lnTo>
                      <a:pt x="168" y="166"/>
                    </a:lnTo>
                    <a:lnTo>
                      <a:pt x="155" y="166"/>
                    </a:lnTo>
                    <a:lnTo>
                      <a:pt x="155" y="154"/>
                    </a:lnTo>
                    <a:lnTo>
                      <a:pt x="142" y="166"/>
                    </a:lnTo>
                    <a:lnTo>
                      <a:pt x="129" y="150"/>
                    </a:lnTo>
                    <a:lnTo>
                      <a:pt x="123" y="137"/>
                    </a:lnTo>
                    <a:lnTo>
                      <a:pt x="104" y="121"/>
                    </a:lnTo>
                    <a:lnTo>
                      <a:pt x="97" y="121"/>
                    </a:lnTo>
                    <a:lnTo>
                      <a:pt x="78" y="112"/>
                    </a:lnTo>
                    <a:lnTo>
                      <a:pt x="78" y="104"/>
                    </a:lnTo>
                    <a:lnTo>
                      <a:pt x="78" y="96"/>
                    </a:lnTo>
                    <a:lnTo>
                      <a:pt x="65" y="71"/>
                    </a:lnTo>
                    <a:lnTo>
                      <a:pt x="58" y="58"/>
                    </a:lnTo>
                    <a:lnTo>
                      <a:pt x="39" y="46"/>
                    </a:lnTo>
                    <a:lnTo>
                      <a:pt x="13" y="25"/>
                    </a:lnTo>
                    <a:lnTo>
                      <a:pt x="0" y="5"/>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sp>
            <p:nvSpPr>
              <p:cNvPr id="22" name="Freeform 27"/>
              <p:cNvSpPr>
                <a:spLocks/>
              </p:cNvSpPr>
              <p:nvPr/>
            </p:nvSpPr>
            <p:spPr bwMode="auto">
              <a:xfrm>
                <a:off x="4124" y="2941"/>
                <a:ext cx="175" cy="179"/>
              </a:xfrm>
              <a:custGeom>
                <a:avLst/>
                <a:gdLst/>
                <a:ahLst/>
                <a:cxnLst>
                  <a:cxn ang="0">
                    <a:pos x="13" y="0"/>
                  </a:cxn>
                  <a:cxn ang="0">
                    <a:pos x="26" y="0"/>
                  </a:cxn>
                  <a:cxn ang="0">
                    <a:pos x="45" y="17"/>
                  </a:cxn>
                  <a:cxn ang="0">
                    <a:pos x="39" y="38"/>
                  </a:cxn>
                  <a:cxn ang="0">
                    <a:pos x="52" y="42"/>
                  </a:cxn>
                  <a:cxn ang="0">
                    <a:pos x="52" y="54"/>
                  </a:cxn>
                  <a:cxn ang="0">
                    <a:pos x="65" y="58"/>
                  </a:cxn>
                  <a:cxn ang="0">
                    <a:pos x="78" y="63"/>
                  </a:cxn>
                  <a:cxn ang="0">
                    <a:pos x="97" y="71"/>
                  </a:cxn>
                  <a:cxn ang="0">
                    <a:pos x="110" y="79"/>
                  </a:cxn>
                  <a:cxn ang="0">
                    <a:pos x="116" y="79"/>
                  </a:cxn>
                  <a:cxn ang="0">
                    <a:pos x="129" y="87"/>
                  </a:cxn>
                  <a:cxn ang="0">
                    <a:pos x="129" y="112"/>
                  </a:cxn>
                  <a:cxn ang="0">
                    <a:pos x="136" y="121"/>
                  </a:cxn>
                  <a:cxn ang="0">
                    <a:pos x="142" y="129"/>
                  </a:cxn>
                  <a:cxn ang="0">
                    <a:pos x="149" y="133"/>
                  </a:cxn>
                  <a:cxn ang="0">
                    <a:pos x="155" y="141"/>
                  </a:cxn>
                  <a:cxn ang="0">
                    <a:pos x="162" y="150"/>
                  </a:cxn>
                  <a:cxn ang="0">
                    <a:pos x="175" y="158"/>
                  </a:cxn>
                  <a:cxn ang="0">
                    <a:pos x="168" y="166"/>
                  </a:cxn>
                  <a:cxn ang="0">
                    <a:pos x="155" y="166"/>
                  </a:cxn>
                  <a:cxn ang="0">
                    <a:pos x="155" y="162"/>
                  </a:cxn>
                  <a:cxn ang="0">
                    <a:pos x="142" y="162"/>
                  </a:cxn>
                  <a:cxn ang="0">
                    <a:pos x="142" y="179"/>
                  </a:cxn>
                  <a:cxn ang="0">
                    <a:pos x="136" y="179"/>
                  </a:cxn>
                  <a:cxn ang="0">
                    <a:pos x="123" y="170"/>
                  </a:cxn>
                  <a:cxn ang="0">
                    <a:pos x="116" y="166"/>
                  </a:cxn>
                  <a:cxn ang="0">
                    <a:pos x="116" y="154"/>
                  </a:cxn>
                  <a:cxn ang="0">
                    <a:pos x="104" y="154"/>
                  </a:cxn>
                  <a:cxn ang="0">
                    <a:pos x="97" y="166"/>
                  </a:cxn>
                  <a:cxn ang="0">
                    <a:pos x="91" y="154"/>
                  </a:cxn>
                  <a:cxn ang="0">
                    <a:pos x="91" y="146"/>
                  </a:cxn>
                  <a:cxn ang="0">
                    <a:pos x="110" y="141"/>
                  </a:cxn>
                  <a:cxn ang="0">
                    <a:pos x="116" y="146"/>
                  </a:cxn>
                  <a:cxn ang="0">
                    <a:pos x="123" y="125"/>
                  </a:cxn>
                  <a:cxn ang="0">
                    <a:pos x="110" y="121"/>
                  </a:cxn>
                  <a:cxn ang="0">
                    <a:pos x="104" y="104"/>
                  </a:cxn>
                  <a:cxn ang="0">
                    <a:pos x="97" y="87"/>
                  </a:cxn>
                  <a:cxn ang="0">
                    <a:pos x="84" y="83"/>
                  </a:cxn>
                  <a:cxn ang="0">
                    <a:pos x="71" y="75"/>
                  </a:cxn>
                  <a:cxn ang="0">
                    <a:pos x="58" y="71"/>
                  </a:cxn>
                  <a:cxn ang="0">
                    <a:pos x="65" y="87"/>
                  </a:cxn>
                  <a:cxn ang="0">
                    <a:pos x="52" y="96"/>
                  </a:cxn>
                  <a:cxn ang="0">
                    <a:pos x="39" y="75"/>
                  </a:cxn>
                  <a:cxn ang="0">
                    <a:pos x="32" y="71"/>
                  </a:cxn>
                  <a:cxn ang="0">
                    <a:pos x="32" y="63"/>
                  </a:cxn>
                  <a:cxn ang="0">
                    <a:pos x="20" y="50"/>
                  </a:cxn>
                  <a:cxn ang="0">
                    <a:pos x="7" y="42"/>
                  </a:cxn>
                  <a:cxn ang="0">
                    <a:pos x="0" y="34"/>
                  </a:cxn>
                  <a:cxn ang="0">
                    <a:pos x="7" y="29"/>
                  </a:cxn>
                  <a:cxn ang="0">
                    <a:pos x="13" y="34"/>
                  </a:cxn>
                  <a:cxn ang="0">
                    <a:pos x="20" y="25"/>
                  </a:cxn>
                  <a:cxn ang="0">
                    <a:pos x="13" y="13"/>
                  </a:cxn>
                  <a:cxn ang="0">
                    <a:pos x="13" y="0"/>
                  </a:cxn>
                </a:cxnLst>
                <a:rect l="0" t="0" r="r" b="b"/>
                <a:pathLst>
                  <a:path w="175" h="179">
                    <a:moveTo>
                      <a:pt x="13" y="0"/>
                    </a:moveTo>
                    <a:lnTo>
                      <a:pt x="26" y="0"/>
                    </a:lnTo>
                    <a:lnTo>
                      <a:pt x="45" y="17"/>
                    </a:lnTo>
                    <a:lnTo>
                      <a:pt x="39" y="38"/>
                    </a:lnTo>
                    <a:lnTo>
                      <a:pt x="52" y="42"/>
                    </a:lnTo>
                    <a:lnTo>
                      <a:pt x="52" y="54"/>
                    </a:lnTo>
                    <a:lnTo>
                      <a:pt x="65" y="58"/>
                    </a:lnTo>
                    <a:lnTo>
                      <a:pt x="78" y="63"/>
                    </a:lnTo>
                    <a:lnTo>
                      <a:pt x="97" y="71"/>
                    </a:lnTo>
                    <a:lnTo>
                      <a:pt x="110" y="79"/>
                    </a:lnTo>
                    <a:lnTo>
                      <a:pt x="116" y="79"/>
                    </a:lnTo>
                    <a:lnTo>
                      <a:pt x="129" y="87"/>
                    </a:lnTo>
                    <a:lnTo>
                      <a:pt x="129" y="112"/>
                    </a:lnTo>
                    <a:lnTo>
                      <a:pt x="136" y="121"/>
                    </a:lnTo>
                    <a:lnTo>
                      <a:pt x="142" y="129"/>
                    </a:lnTo>
                    <a:lnTo>
                      <a:pt x="149" y="133"/>
                    </a:lnTo>
                    <a:lnTo>
                      <a:pt x="155" y="141"/>
                    </a:lnTo>
                    <a:lnTo>
                      <a:pt x="162" y="150"/>
                    </a:lnTo>
                    <a:lnTo>
                      <a:pt x="175" y="158"/>
                    </a:lnTo>
                    <a:lnTo>
                      <a:pt x="168" y="166"/>
                    </a:lnTo>
                    <a:lnTo>
                      <a:pt x="155" y="166"/>
                    </a:lnTo>
                    <a:lnTo>
                      <a:pt x="155" y="162"/>
                    </a:lnTo>
                    <a:lnTo>
                      <a:pt x="142" y="162"/>
                    </a:lnTo>
                    <a:lnTo>
                      <a:pt x="142" y="179"/>
                    </a:lnTo>
                    <a:lnTo>
                      <a:pt x="136" y="179"/>
                    </a:lnTo>
                    <a:lnTo>
                      <a:pt x="123" y="170"/>
                    </a:lnTo>
                    <a:lnTo>
                      <a:pt x="116" y="166"/>
                    </a:lnTo>
                    <a:lnTo>
                      <a:pt x="116" y="154"/>
                    </a:lnTo>
                    <a:lnTo>
                      <a:pt x="104" y="154"/>
                    </a:lnTo>
                    <a:lnTo>
                      <a:pt x="97" y="166"/>
                    </a:lnTo>
                    <a:lnTo>
                      <a:pt x="91" y="154"/>
                    </a:lnTo>
                    <a:lnTo>
                      <a:pt x="91" y="146"/>
                    </a:lnTo>
                    <a:lnTo>
                      <a:pt x="110" y="141"/>
                    </a:lnTo>
                    <a:lnTo>
                      <a:pt x="116" y="146"/>
                    </a:lnTo>
                    <a:lnTo>
                      <a:pt x="123" y="125"/>
                    </a:lnTo>
                    <a:lnTo>
                      <a:pt x="110" y="121"/>
                    </a:lnTo>
                    <a:lnTo>
                      <a:pt x="104" y="104"/>
                    </a:lnTo>
                    <a:lnTo>
                      <a:pt x="97" y="87"/>
                    </a:lnTo>
                    <a:lnTo>
                      <a:pt x="84" y="83"/>
                    </a:lnTo>
                    <a:lnTo>
                      <a:pt x="71" y="75"/>
                    </a:lnTo>
                    <a:lnTo>
                      <a:pt x="58" y="71"/>
                    </a:lnTo>
                    <a:lnTo>
                      <a:pt x="65" y="87"/>
                    </a:lnTo>
                    <a:lnTo>
                      <a:pt x="52" y="96"/>
                    </a:lnTo>
                    <a:lnTo>
                      <a:pt x="39" y="75"/>
                    </a:lnTo>
                    <a:lnTo>
                      <a:pt x="32" y="71"/>
                    </a:lnTo>
                    <a:lnTo>
                      <a:pt x="32" y="63"/>
                    </a:lnTo>
                    <a:lnTo>
                      <a:pt x="20" y="50"/>
                    </a:lnTo>
                    <a:lnTo>
                      <a:pt x="7" y="42"/>
                    </a:lnTo>
                    <a:lnTo>
                      <a:pt x="0" y="34"/>
                    </a:lnTo>
                    <a:lnTo>
                      <a:pt x="7" y="29"/>
                    </a:lnTo>
                    <a:lnTo>
                      <a:pt x="13" y="34"/>
                    </a:lnTo>
                    <a:lnTo>
                      <a:pt x="20" y="25"/>
                    </a:lnTo>
                    <a:lnTo>
                      <a:pt x="13" y="13"/>
                    </a:lnTo>
                    <a:lnTo>
                      <a:pt x="13" y="0"/>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sp>
            <p:nvSpPr>
              <p:cNvPr id="23" name="Freeform 28"/>
              <p:cNvSpPr>
                <a:spLocks/>
              </p:cNvSpPr>
              <p:nvPr/>
            </p:nvSpPr>
            <p:spPr bwMode="auto">
              <a:xfrm>
                <a:off x="4085" y="2643"/>
                <a:ext cx="130" cy="153"/>
              </a:xfrm>
              <a:custGeom>
                <a:avLst/>
                <a:gdLst/>
                <a:ahLst/>
                <a:cxnLst>
                  <a:cxn ang="0">
                    <a:pos x="33" y="0"/>
                  </a:cxn>
                  <a:cxn ang="0">
                    <a:pos x="52" y="8"/>
                  </a:cxn>
                  <a:cxn ang="0">
                    <a:pos x="71" y="17"/>
                  </a:cxn>
                  <a:cxn ang="0">
                    <a:pos x="78" y="29"/>
                  </a:cxn>
                  <a:cxn ang="0">
                    <a:pos x="84" y="29"/>
                  </a:cxn>
                  <a:cxn ang="0">
                    <a:pos x="84" y="42"/>
                  </a:cxn>
                  <a:cxn ang="0">
                    <a:pos x="97" y="46"/>
                  </a:cxn>
                  <a:cxn ang="0">
                    <a:pos x="104" y="54"/>
                  </a:cxn>
                  <a:cxn ang="0">
                    <a:pos x="117" y="75"/>
                  </a:cxn>
                  <a:cxn ang="0">
                    <a:pos x="130" y="95"/>
                  </a:cxn>
                  <a:cxn ang="0">
                    <a:pos x="110" y="91"/>
                  </a:cxn>
                  <a:cxn ang="0">
                    <a:pos x="91" y="87"/>
                  </a:cxn>
                  <a:cxn ang="0">
                    <a:pos x="104" y="104"/>
                  </a:cxn>
                  <a:cxn ang="0">
                    <a:pos x="104" y="112"/>
                  </a:cxn>
                  <a:cxn ang="0">
                    <a:pos x="104" y="120"/>
                  </a:cxn>
                  <a:cxn ang="0">
                    <a:pos x="97" y="116"/>
                  </a:cxn>
                  <a:cxn ang="0">
                    <a:pos x="91" y="112"/>
                  </a:cxn>
                  <a:cxn ang="0">
                    <a:pos x="71" y="100"/>
                  </a:cxn>
                  <a:cxn ang="0">
                    <a:pos x="65" y="95"/>
                  </a:cxn>
                  <a:cxn ang="0">
                    <a:pos x="52" y="100"/>
                  </a:cxn>
                  <a:cxn ang="0">
                    <a:pos x="46" y="104"/>
                  </a:cxn>
                  <a:cxn ang="0">
                    <a:pos x="52" y="112"/>
                  </a:cxn>
                  <a:cxn ang="0">
                    <a:pos x="65" y="116"/>
                  </a:cxn>
                  <a:cxn ang="0">
                    <a:pos x="78" y="124"/>
                  </a:cxn>
                  <a:cxn ang="0">
                    <a:pos x="78" y="133"/>
                  </a:cxn>
                  <a:cxn ang="0">
                    <a:pos x="78" y="145"/>
                  </a:cxn>
                  <a:cxn ang="0">
                    <a:pos x="78" y="153"/>
                  </a:cxn>
                  <a:cxn ang="0">
                    <a:pos x="71" y="153"/>
                  </a:cxn>
                  <a:cxn ang="0">
                    <a:pos x="65" y="145"/>
                  </a:cxn>
                  <a:cxn ang="0">
                    <a:pos x="65" y="145"/>
                  </a:cxn>
                  <a:cxn ang="0">
                    <a:pos x="59" y="141"/>
                  </a:cxn>
                  <a:cxn ang="0">
                    <a:pos x="52" y="149"/>
                  </a:cxn>
                  <a:cxn ang="0">
                    <a:pos x="46" y="153"/>
                  </a:cxn>
                  <a:cxn ang="0">
                    <a:pos x="39" y="145"/>
                  </a:cxn>
                  <a:cxn ang="0">
                    <a:pos x="39" y="133"/>
                  </a:cxn>
                  <a:cxn ang="0">
                    <a:pos x="39" y="124"/>
                  </a:cxn>
                  <a:cxn ang="0">
                    <a:pos x="26" y="120"/>
                  </a:cxn>
                  <a:cxn ang="0">
                    <a:pos x="20" y="129"/>
                  </a:cxn>
                  <a:cxn ang="0">
                    <a:pos x="7" y="129"/>
                  </a:cxn>
                  <a:cxn ang="0">
                    <a:pos x="0" y="120"/>
                  </a:cxn>
                  <a:cxn ang="0">
                    <a:pos x="7" y="108"/>
                  </a:cxn>
                  <a:cxn ang="0">
                    <a:pos x="13" y="100"/>
                  </a:cxn>
                  <a:cxn ang="0">
                    <a:pos x="13" y="75"/>
                  </a:cxn>
                  <a:cxn ang="0">
                    <a:pos x="13" y="66"/>
                  </a:cxn>
                  <a:cxn ang="0">
                    <a:pos x="26" y="66"/>
                  </a:cxn>
                  <a:cxn ang="0">
                    <a:pos x="33" y="75"/>
                  </a:cxn>
                  <a:cxn ang="0">
                    <a:pos x="46" y="75"/>
                  </a:cxn>
                  <a:cxn ang="0">
                    <a:pos x="46" y="66"/>
                  </a:cxn>
                  <a:cxn ang="0">
                    <a:pos x="39" y="58"/>
                  </a:cxn>
                  <a:cxn ang="0">
                    <a:pos x="39" y="54"/>
                  </a:cxn>
                  <a:cxn ang="0">
                    <a:pos x="46" y="54"/>
                  </a:cxn>
                  <a:cxn ang="0">
                    <a:pos x="46" y="54"/>
                  </a:cxn>
                  <a:cxn ang="0">
                    <a:pos x="52" y="54"/>
                  </a:cxn>
                  <a:cxn ang="0">
                    <a:pos x="52" y="54"/>
                  </a:cxn>
                  <a:cxn ang="0">
                    <a:pos x="59" y="50"/>
                  </a:cxn>
                  <a:cxn ang="0">
                    <a:pos x="59" y="46"/>
                  </a:cxn>
                  <a:cxn ang="0">
                    <a:pos x="52" y="37"/>
                  </a:cxn>
                  <a:cxn ang="0">
                    <a:pos x="39" y="25"/>
                  </a:cxn>
                  <a:cxn ang="0">
                    <a:pos x="26" y="21"/>
                  </a:cxn>
                  <a:cxn ang="0">
                    <a:pos x="20" y="13"/>
                  </a:cxn>
                  <a:cxn ang="0">
                    <a:pos x="33" y="0"/>
                  </a:cxn>
                </a:cxnLst>
                <a:rect l="0" t="0" r="r" b="b"/>
                <a:pathLst>
                  <a:path w="130" h="153">
                    <a:moveTo>
                      <a:pt x="33" y="0"/>
                    </a:moveTo>
                    <a:lnTo>
                      <a:pt x="52" y="8"/>
                    </a:lnTo>
                    <a:lnTo>
                      <a:pt x="71" y="17"/>
                    </a:lnTo>
                    <a:lnTo>
                      <a:pt x="78" y="29"/>
                    </a:lnTo>
                    <a:lnTo>
                      <a:pt x="84" y="29"/>
                    </a:lnTo>
                    <a:lnTo>
                      <a:pt x="84" y="42"/>
                    </a:lnTo>
                    <a:lnTo>
                      <a:pt x="97" y="46"/>
                    </a:lnTo>
                    <a:lnTo>
                      <a:pt x="104" y="54"/>
                    </a:lnTo>
                    <a:lnTo>
                      <a:pt x="117" y="75"/>
                    </a:lnTo>
                    <a:lnTo>
                      <a:pt x="130" y="95"/>
                    </a:lnTo>
                    <a:lnTo>
                      <a:pt x="110" y="91"/>
                    </a:lnTo>
                    <a:lnTo>
                      <a:pt x="91" y="87"/>
                    </a:lnTo>
                    <a:lnTo>
                      <a:pt x="104" y="104"/>
                    </a:lnTo>
                    <a:lnTo>
                      <a:pt x="104" y="112"/>
                    </a:lnTo>
                    <a:lnTo>
                      <a:pt x="104" y="120"/>
                    </a:lnTo>
                    <a:lnTo>
                      <a:pt x="97" y="116"/>
                    </a:lnTo>
                    <a:lnTo>
                      <a:pt x="91" y="112"/>
                    </a:lnTo>
                    <a:lnTo>
                      <a:pt x="71" y="100"/>
                    </a:lnTo>
                    <a:lnTo>
                      <a:pt x="65" y="95"/>
                    </a:lnTo>
                    <a:lnTo>
                      <a:pt x="52" y="100"/>
                    </a:lnTo>
                    <a:lnTo>
                      <a:pt x="46" y="104"/>
                    </a:lnTo>
                    <a:lnTo>
                      <a:pt x="52" y="112"/>
                    </a:lnTo>
                    <a:lnTo>
                      <a:pt x="65" y="116"/>
                    </a:lnTo>
                    <a:lnTo>
                      <a:pt x="78" y="124"/>
                    </a:lnTo>
                    <a:lnTo>
                      <a:pt x="78" y="133"/>
                    </a:lnTo>
                    <a:lnTo>
                      <a:pt x="78" y="145"/>
                    </a:lnTo>
                    <a:lnTo>
                      <a:pt x="78" y="153"/>
                    </a:lnTo>
                    <a:lnTo>
                      <a:pt x="71" y="153"/>
                    </a:lnTo>
                    <a:lnTo>
                      <a:pt x="65" y="145"/>
                    </a:lnTo>
                    <a:lnTo>
                      <a:pt x="65" y="145"/>
                    </a:lnTo>
                    <a:lnTo>
                      <a:pt x="59" y="141"/>
                    </a:lnTo>
                    <a:lnTo>
                      <a:pt x="52" y="149"/>
                    </a:lnTo>
                    <a:lnTo>
                      <a:pt x="46" y="153"/>
                    </a:lnTo>
                    <a:lnTo>
                      <a:pt x="39" y="145"/>
                    </a:lnTo>
                    <a:lnTo>
                      <a:pt x="39" y="133"/>
                    </a:lnTo>
                    <a:lnTo>
                      <a:pt x="39" y="124"/>
                    </a:lnTo>
                    <a:lnTo>
                      <a:pt x="26" y="120"/>
                    </a:lnTo>
                    <a:lnTo>
                      <a:pt x="20" y="129"/>
                    </a:lnTo>
                    <a:lnTo>
                      <a:pt x="7" y="129"/>
                    </a:lnTo>
                    <a:lnTo>
                      <a:pt x="0" y="120"/>
                    </a:lnTo>
                    <a:lnTo>
                      <a:pt x="7" y="108"/>
                    </a:lnTo>
                    <a:lnTo>
                      <a:pt x="13" y="100"/>
                    </a:lnTo>
                    <a:lnTo>
                      <a:pt x="13" y="75"/>
                    </a:lnTo>
                    <a:lnTo>
                      <a:pt x="13" y="66"/>
                    </a:lnTo>
                    <a:lnTo>
                      <a:pt x="26" y="66"/>
                    </a:lnTo>
                    <a:lnTo>
                      <a:pt x="33" y="75"/>
                    </a:lnTo>
                    <a:lnTo>
                      <a:pt x="46" y="75"/>
                    </a:lnTo>
                    <a:lnTo>
                      <a:pt x="46" y="66"/>
                    </a:lnTo>
                    <a:lnTo>
                      <a:pt x="39" y="58"/>
                    </a:lnTo>
                    <a:lnTo>
                      <a:pt x="39" y="54"/>
                    </a:lnTo>
                    <a:lnTo>
                      <a:pt x="46" y="54"/>
                    </a:lnTo>
                    <a:lnTo>
                      <a:pt x="46" y="54"/>
                    </a:lnTo>
                    <a:lnTo>
                      <a:pt x="52" y="54"/>
                    </a:lnTo>
                    <a:lnTo>
                      <a:pt x="52" y="54"/>
                    </a:lnTo>
                    <a:lnTo>
                      <a:pt x="59" y="50"/>
                    </a:lnTo>
                    <a:lnTo>
                      <a:pt x="59" y="46"/>
                    </a:lnTo>
                    <a:lnTo>
                      <a:pt x="52" y="37"/>
                    </a:lnTo>
                    <a:lnTo>
                      <a:pt x="39" y="25"/>
                    </a:lnTo>
                    <a:lnTo>
                      <a:pt x="26" y="21"/>
                    </a:lnTo>
                    <a:lnTo>
                      <a:pt x="20" y="13"/>
                    </a:lnTo>
                    <a:lnTo>
                      <a:pt x="33" y="0"/>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sp>
            <p:nvSpPr>
              <p:cNvPr id="24" name="Freeform 29"/>
              <p:cNvSpPr>
                <a:spLocks/>
              </p:cNvSpPr>
              <p:nvPr/>
            </p:nvSpPr>
            <p:spPr bwMode="auto">
              <a:xfrm>
                <a:off x="3950" y="2461"/>
                <a:ext cx="142" cy="128"/>
              </a:xfrm>
              <a:custGeom>
                <a:avLst/>
                <a:gdLst/>
                <a:ahLst/>
                <a:cxnLst>
                  <a:cxn ang="0">
                    <a:pos x="0" y="0"/>
                  </a:cxn>
                  <a:cxn ang="0">
                    <a:pos x="13" y="0"/>
                  </a:cxn>
                  <a:cxn ang="0">
                    <a:pos x="19" y="8"/>
                  </a:cxn>
                  <a:cxn ang="0">
                    <a:pos x="39" y="20"/>
                  </a:cxn>
                  <a:cxn ang="0">
                    <a:pos x="45" y="37"/>
                  </a:cxn>
                  <a:cxn ang="0">
                    <a:pos x="58" y="37"/>
                  </a:cxn>
                  <a:cxn ang="0">
                    <a:pos x="71" y="41"/>
                  </a:cxn>
                  <a:cxn ang="0">
                    <a:pos x="77" y="50"/>
                  </a:cxn>
                  <a:cxn ang="0">
                    <a:pos x="84" y="50"/>
                  </a:cxn>
                  <a:cxn ang="0">
                    <a:pos x="97" y="58"/>
                  </a:cxn>
                  <a:cxn ang="0">
                    <a:pos x="110" y="62"/>
                  </a:cxn>
                  <a:cxn ang="0">
                    <a:pos x="116" y="70"/>
                  </a:cxn>
                  <a:cxn ang="0">
                    <a:pos x="116" y="74"/>
                  </a:cxn>
                  <a:cxn ang="0">
                    <a:pos x="110" y="74"/>
                  </a:cxn>
                  <a:cxn ang="0">
                    <a:pos x="103" y="74"/>
                  </a:cxn>
                  <a:cxn ang="0">
                    <a:pos x="103" y="79"/>
                  </a:cxn>
                  <a:cxn ang="0">
                    <a:pos x="116" y="91"/>
                  </a:cxn>
                  <a:cxn ang="0">
                    <a:pos x="123" y="99"/>
                  </a:cxn>
                  <a:cxn ang="0">
                    <a:pos x="142" y="108"/>
                  </a:cxn>
                  <a:cxn ang="0">
                    <a:pos x="129" y="116"/>
                  </a:cxn>
                  <a:cxn ang="0">
                    <a:pos x="123" y="120"/>
                  </a:cxn>
                  <a:cxn ang="0">
                    <a:pos x="123" y="128"/>
                  </a:cxn>
                  <a:cxn ang="0">
                    <a:pos x="110" y="128"/>
                  </a:cxn>
                  <a:cxn ang="0">
                    <a:pos x="103" y="120"/>
                  </a:cxn>
                  <a:cxn ang="0">
                    <a:pos x="90" y="112"/>
                  </a:cxn>
                  <a:cxn ang="0">
                    <a:pos x="84" y="99"/>
                  </a:cxn>
                  <a:cxn ang="0">
                    <a:pos x="71" y="83"/>
                  </a:cxn>
                  <a:cxn ang="0">
                    <a:pos x="58" y="70"/>
                  </a:cxn>
                  <a:cxn ang="0">
                    <a:pos x="39" y="50"/>
                  </a:cxn>
                  <a:cxn ang="0">
                    <a:pos x="26" y="41"/>
                  </a:cxn>
                  <a:cxn ang="0">
                    <a:pos x="19" y="37"/>
                  </a:cxn>
                  <a:cxn ang="0">
                    <a:pos x="19" y="29"/>
                  </a:cxn>
                  <a:cxn ang="0">
                    <a:pos x="0" y="20"/>
                  </a:cxn>
                  <a:cxn ang="0">
                    <a:pos x="0" y="12"/>
                  </a:cxn>
                  <a:cxn ang="0">
                    <a:pos x="0" y="0"/>
                  </a:cxn>
                </a:cxnLst>
                <a:rect l="0" t="0" r="r" b="b"/>
                <a:pathLst>
                  <a:path w="142" h="128">
                    <a:moveTo>
                      <a:pt x="0" y="0"/>
                    </a:moveTo>
                    <a:lnTo>
                      <a:pt x="13" y="0"/>
                    </a:lnTo>
                    <a:lnTo>
                      <a:pt x="19" y="8"/>
                    </a:lnTo>
                    <a:lnTo>
                      <a:pt x="39" y="20"/>
                    </a:lnTo>
                    <a:lnTo>
                      <a:pt x="45" y="37"/>
                    </a:lnTo>
                    <a:lnTo>
                      <a:pt x="58" y="37"/>
                    </a:lnTo>
                    <a:lnTo>
                      <a:pt x="71" y="41"/>
                    </a:lnTo>
                    <a:lnTo>
                      <a:pt x="77" y="50"/>
                    </a:lnTo>
                    <a:lnTo>
                      <a:pt x="84" y="50"/>
                    </a:lnTo>
                    <a:lnTo>
                      <a:pt x="97" y="58"/>
                    </a:lnTo>
                    <a:lnTo>
                      <a:pt x="110" y="62"/>
                    </a:lnTo>
                    <a:lnTo>
                      <a:pt x="116" y="70"/>
                    </a:lnTo>
                    <a:lnTo>
                      <a:pt x="116" y="74"/>
                    </a:lnTo>
                    <a:lnTo>
                      <a:pt x="110" y="74"/>
                    </a:lnTo>
                    <a:lnTo>
                      <a:pt x="103" y="74"/>
                    </a:lnTo>
                    <a:lnTo>
                      <a:pt x="103" y="79"/>
                    </a:lnTo>
                    <a:lnTo>
                      <a:pt x="116" y="91"/>
                    </a:lnTo>
                    <a:lnTo>
                      <a:pt x="123" y="99"/>
                    </a:lnTo>
                    <a:lnTo>
                      <a:pt x="142" y="108"/>
                    </a:lnTo>
                    <a:lnTo>
                      <a:pt x="129" y="116"/>
                    </a:lnTo>
                    <a:lnTo>
                      <a:pt x="123" y="120"/>
                    </a:lnTo>
                    <a:lnTo>
                      <a:pt x="123" y="128"/>
                    </a:lnTo>
                    <a:lnTo>
                      <a:pt x="110" y="128"/>
                    </a:lnTo>
                    <a:lnTo>
                      <a:pt x="103" y="120"/>
                    </a:lnTo>
                    <a:lnTo>
                      <a:pt x="90" y="112"/>
                    </a:lnTo>
                    <a:lnTo>
                      <a:pt x="84" y="99"/>
                    </a:lnTo>
                    <a:lnTo>
                      <a:pt x="71" y="83"/>
                    </a:lnTo>
                    <a:lnTo>
                      <a:pt x="58" y="70"/>
                    </a:lnTo>
                    <a:lnTo>
                      <a:pt x="39" y="50"/>
                    </a:lnTo>
                    <a:lnTo>
                      <a:pt x="26" y="41"/>
                    </a:lnTo>
                    <a:lnTo>
                      <a:pt x="19" y="37"/>
                    </a:lnTo>
                    <a:lnTo>
                      <a:pt x="19" y="29"/>
                    </a:lnTo>
                    <a:lnTo>
                      <a:pt x="0" y="20"/>
                    </a:lnTo>
                    <a:lnTo>
                      <a:pt x="0" y="12"/>
                    </a:lnTo>
                    <a:lnTo>
                      <a:pt x="0" y="0"/>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grpSp>
        <p:grpSp>
          <p:nvGrpSpPr>
            <p:cNvPr id="11" name="Group 39"/>
            <p:cNvGrpSpPr>
              <a:grpSpLocks/>
            </p:cNvGrpSpPr>
            <p:nvPr/>
          </p:nvGrpSpPr>
          <p:grpSpPr bwMode="auto">
            <a:xfrm>
              <a:off x="2226" y="2208"/>
              <a:ext cx="1937" cy="1438"/>
              <a:chOff x="2226" y="2208"/>
              <a:chExt cx="1937" cy="1438"/>
            </a:xfrm>
            <a:grpFill/>
          </p:grpSpPr>
          <p:sp>
            <p:nvSpPr>
              <p:cNvPr id="7" name="Freeform 31"/>
              <p:cNvSpPr>
                <a:spLocks/>
              </p:cNvSpPr>
              <p:nvPr/>
            </p:nvSpPr>
            <p:spPr bwMode="auto">
              <a:xfrm>
                <a:off x="2226" y="2709"/>
                <a:ext cx="969" cy="937"/>
              </a:xfrm>
              <a:custGeom>
                <a:avLst/>
                <a:gdLst/>
                <a:ahLst/>
                <a:cxnLst>
                  <a:cxn ang="0">
                    <a:pos x="736" y="154"/>
                  </a:cxn>
                  <a:cxn ang="0">
                    <a:pos x="827" y="307"/>
                  </a:cxn>
                  <a:cxn ang="0">
                    <a:pos x="865" y="344"/>
                  </a:cxn>
                  <a:cxn ang="0">
                    <a:pos x="943" y="336"/>
                  </a:cxn>
                  <a:cxn ang="0">
                    <a:pos x="962" y="373"/>
                  </a:cxn>
                  <a:cxn ang="0">
                    <a:pos x="872" y="477"/>
                  </a:cxn>
                  <a:cxn ang="0">
                    <a:pos x="794" y="597"/>
                  </a:cxn>
                  <a:cxn ang="0">
                    <a:pos x="801" y="643"/>
                  </a:cxn>
                  <a:cxn ang="0">
                    <a:pos x="801" y="688"/>
                  </a:cxn>
                  <a:cxn ang="0">
                    <a:pos x="769" y="701"/>
                  </a:cxn>
                  <a:cxn ang="0">
                    <a:pos x="717" y="763"/>
                  </a:cxn>
                  <a:cxn ang="0">
                    <a:pos x="698" y="813"/>
                  </a:cxn>
                  <a:cxn ang="0">
                    <a:pos x="652" y="883"/>
                  </a:cxn>
                  <a:cxn ang="0">
                    <a:pos x="627" y="900"/>
                  </a:cxn>
                  <a:cxn ang="0">
                    <a:pos x="569" y="933"/>
                  </a:cxn>
                  <a:cxn ang="0">
                    <a:pos x="498" y="920"/>
                  </a:cxn>
                  <a:cxn ang="0">
                    <a:pos x="485" y="887"/>
                  </a:cxn>
                  <a:cxn ang="0">
                    <a:pos x="459" y="842"/>
                  </a:cxn>
                  <a:cxn ang="0">
                    <a:pos x="452" y="804"/>
                  </a:cxn>
                  <a:cxn ang="0">
                    <a:pos x="439" y="775"/>
                  </a:cxn>
                  <a:cxn ang="0">
                    <a:pos x="407" y="746"/>
                  </a:cxn>
                  <a:cxn ang="0">
                    <a:pos x="394" y="709"/>
                  </a:cxn>
                  <a:cxn ang="0">
                    <a:pos x="420" y="647"/>
                  </a:cxn>
                  <a:cxn ang="0">
                    <a:pos x="407" y="556"/>
                  </a:cxn>
                  <a:cxn ang="0">
                    <a:pos x="362" y="510"/>
                  </a:cxn>
                  <a:cxn ang="0">
                    <a:pos x="355" y="440"/>
                  </a:cxn>
                  <a:cxn ang="0">
                    <a:pos x="297" y="415"/>
                  </a:cxn>
                  <a:cxn ang="0">
                    <a:pos x="213" y="419"/>
                  </a:cxn>
                  <a:cxn ang="0">
                    <a:pos x="46" y="365"/>
                  </a:cxn>
                  <a:cxn ang="0">
                    <a:pos x="13" y="274"/>
                  </a:cxn>
                  <a:cxn ang="0">
                    <a:pos x="39" y="208"/>
                  </a:cxn>
                  <a:cxn ang="0">
                    <a:pos x="97" y="137"/>
                  </a:cxn>
                  <a:cxn ang="0">
                    <a:pos x="175" y="83"/>
                  </a:cxn>
                  <a:cxn ang="0">
                    <a:pos x="239" y="25"/>
                  </a:cxn>
                  <a:cxn ang="0">
                    <a:pos x="297" y="42"/>
                  </a:cxn>
                  <a:cxn ang="0">
                    <a:pos x="355" y="17"/>
                  </a:cxn>
                  <a:cxn ang="0">
                    <a:pos x="401" y="5"/>
                  </a:cxn>
                  <a:cxn ang="0">
                    <a:pos x="433" y="34"/>
                  </a:cxn>
                  <a:cxn ang="0">
                    <a:pos x="498" y="79"/>
                  </a:cxn>
                  <a:cxn ang="0">
                    <a:pos x="543" y="58"/>
                  </a:cxn>
                  <a:cxn ang="0">
                    <a:pos x="614" y="75"/>
                  </a:cxn>
                  <a:cxn ang="0">
                    <a:pos x="691" y="71"/>
                  </a:cxn>
                </a:cxnLst>
                <a:rect l="0" t="0" r="r" b="b"/>
                <a:pathLst>
                  <a:path w="969" h="937">
                    <a:moveTo>
                      <a:pt x="723" y="112"/>
                    </a:moveTo>
                    <a:lnTo>
                      <a:pt x="736" y="154"/>
                    </a:lnTo>
                    <a:lnTo>
                      <a:pt x="769" y="212"/>
                    </a:lnTo>
                    <a:lnTo>
                      <a:pt x="827" y="307"/>
                    </a:lnTo>
                    <a:lnTo>
                      <a:pt x="853" y="319"/>
                    </a:lnTo>
                    <a:lnTo>
                      <a:pt x="865" y="344"/>
                    </a:lnTo>
                    <a:lnTo>
                      <a:pt x="911" y="344"/>
                    </a:lnTo>
                    <a:lnTo>
                      <a:pt x="943" y="336"/>
                    </a:lnTo>
                    <a:lnTo>
                      <a:pt x="969" y="336"/>
                    </a:lnTo>
                    <a:lnTo>
                      <a:pt x="962" y="373"/>
                    </a:lnTo>
                    <a:lnTo>
                      <a:pt x="956" y="394"/>
                    </a:lnTo>
                    <a:lnTo>
                      <a:pt x="872" y="477"/>
                    </a:lnTo>
                    <a:lnTo>
                      <a:pt x="788" y="564"/>
                    </a:lnTo>
                    <a:lnTo>
                      <a:pt x="794" y="597"/>
                    </a:lnTo>
                    <a:lnTo>
                      <a:pt x="814" y="622"/>
                    </a:lnTo>
                    <a:lnTo>
                      <a:pt x="801" y="643"/>
                    </a:lnTo>
                    <a:lnTo>
                      <a:pt x="807" y="668"/>
                    </a:lnTo>
                    <a:lnTo>
                      <a:pt x="801" y="688"/>
                    </a:lnTo>
                    <a:lnTo>
                      <a:pt x="782" y="701"/>
                    </a:lnTo>
                    <a:lnTo>
                      <a:pt x="769" y="701"/>
                    </a:lnTo>
                    <a:lnTo>
                      <a:pt x="743" y="730"/>
                    </a:lnTo>
                    <a:lnTo>
                      <a:pt x="717" y="763"/>
                    </a:lnTo>
                    <a:lnTo>
                      <a:pt x="723" y="796"/>
                    </a:lnTo>
                    <a:lnTo>
                      <a:pt x="698" y="813"/>
                    </a:lnTo>
                    <a:lnTo>
                      <a:pt x="678" y="850"/>
                    </a:lnTo>
                    <a:lnTo>
                      <a:pt x="652" y="883"/>
                    </a:lnTo>
                    <a:lnTo>
                      <a:pt x="640" y="895"/>
                    </a:lnTo>
                    <a:lnTo>
                      <a:pt x="627" y="900"/>
                    </a:lnTo>
                    <a:lnTo>
                      <a:pt x="601" y="920"/>
                    </a:lnTo>
                    <a:lnTo>
                      <a:pt x="569" y="933"/>
                    </a:lnTo>
                    <a:lnTo>
                      <a:pt x="523" y="937"/>
                    </a:lnTo>
                    <a:lnTo>
                      <a:pt x="498" y="920"/>
                    </a:lnTo>
                    <a:lnTo>
                      <a:pt x="491" y="908"/>
                    </a:lnTo>
                    <a:lnTo>
                      <a:pt x="485" y="887"/>
                    </a:lnTo>
                    <a:lnTo>
                      <a:pt x="472" y="879"/>
                    </a:lnTo>
                    <a:lnTo>
                      <a:pt x="459" y="842"/>
                    </a:lnTo>
                    <a:lnTo>
                      <a:pt x="452" y="825"/>
                    </a:lnTo>
                    <a:lnTo>
                      <a:pt x="452" y="804"/>
                    </a:lnTo>
                    <a:lnTo>
                      <a:pt x="439" y="788"/>
                    </a:lnTo>
                    <a:lnTo>
                      <a:pt x="439" y="775"/>
                    </a:lnTo>
                    <a:lnTo>
                      <a:pt x="426" y="759"/>
                    </a:lnTo>
                    <a:lnTo>
                      <a:pt x="407" y="746"/>
                    </a:lnTo>
                    <a:lnTo>
                      <a:pt x="401" y="726"/>
                    </a:lnTo>
                    <a:lnTo>
                      <a:pt x="394" y="709"/>
                    </a:lnTo>
                    <a:lnTo>
                      <a:pt x="394" y="684"/>
                    </a:lnTo>
                    <a:lnTo>
                      <a:pt x="420" y="647"/>
                    </a:lnTo>
                    <a:lnTo>
                      <a:pt x="420" y="605"/>
                    </a:lnTo>
                    <a:lnTo>
                      <a:pt x="407" y="556"/>
                    </a:lnTo>
                    <a:lnTo>
                      <a:pt x="381" y="535"/>
                    </a:lnTo>
                    <a:lnTo>
                      <a:pt x="362" y="510"/>
                    </a:lnTo>
                    <a:lnTo>
                      <a:pt x="368" y="469"/>
                    </a:lnTo>
                    <a:lnTo>
                      <a:pt x="355" y="440"/>
                    </a:lnTo>
                    <a:lnTo>
                      <a:pt x="323" y="436"/>
                    </a:lnTo>
                    <a:lnTo>
                      <a:pt x="297" y="415"/>
                    </a:lnTo>
                    <a:lnTo>
                      <a:pt x="252" y="398"/>
                    </a:lnTo>
                    <a:lnTo>
                      <a:pt x="213" y="419"/>
                    </a:lnTo>
                    <a:lnTo>
                      <a:pt x="104" y="415"/>
                    </a:lnTo>
                    <a:lnTo>
                      <a:pt x="46" y="365"/>
                    </a:lnTo>
                    <a:lnTo>
                      <a:pt x="0" y="295"/>
                    </a:lnTo>
                    <a:lnTo>
                      <a:pt x="13" y="274"/>
                    </a:lnTo>
                    <a:lnTo>
                      <a:pt x="33" y="253"/>
                    </a:lnTo>
                    <a:lnTo>
                      <a:pt x="39" y="208"/>
                    </a:lnTo>
                    <a:lnTo>
                      <a:pt x="52" y="170"/>
                    </a:lnTo>
                    <a:lnTo>
                      <a:pt x="97" y="137"/>
                    </a:lnTo>
                    <a:lnTo>
                      <a:pt x="136" y="121"/>
                    </a:lnTo>
                    <a:lnTo>
                      <a:pt x="175" y="83"/>
                    </a:lnTo>
                    <a:lnTo>
                      <a:pt x="188" y="67"/>
                    </a:lnTo>
                    <a:lnTo>
                      <a:pt x="239" y="25"/>
                    </a:lnTo>
                    <a:lnTo>
                      <a:pt x="272" y="42"/>
                    </a:lnTo>
                    <a:lnTo>
                      <a:pt x="297" y="42"/>
                    </a:lnTo>
                    <a:lnTo>
                      <a:pt x="323" y="17"/>
                    </a:lnTo>
                    <a:lnTo>
                      <a:pt x="355" y="17"/>
                    </a:lnTo>
                    <a:lnTo>
                      <a:pt x="381" y="21"/>
                    </a:lnTo>
                    <a:lnTo>
                      <a:pt x="401" y="5"/>
                    </a:lnTo>
                    <a:lnTo>
                      <a:pt x="426" y="0"/>
                    </a:lnTo>
                    <a:lnTo>
                      <a:pt x="433" y="34"/>
                    </a:lnTo>
                    <a:lnTo>
                      <a:pt x="452" y="54"/>
                    </a:lnTo>
                    <a:lnTo>
                      <a:pt x="498" y="79"/>
                    </a:lnTo>
                    <a:lnTo>
                      <a:pt x="543" y="83"/>
                    </a:lnTo>
                    <a:lnTo>
                      <a:pt x="543" y="58"/>
                    </a:lnTo>
                    <a:lnTo>
                      <a:pt x="575" y="58"/>
                    </a:lnTo>
                    <a:lnTo>
                      <a:pt x="614" y="75"/>
                    </a:lnTo>
                    <a:lnTo>
                      <a:pt x="659" y="83"/>
                    </a:lnTo>
                    <a:lnTo>
                      <a:pt x="691" y="71"/>
                    </a:lnTo>
                    <a:lnTo>
                      <a:pt x="723" y="112"/>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grpSp>
            <p:nvGrpSpPr>
              <p:cNvPr id="15" name="Group 36"/>
              <p:cNvGrpSpPr>
                <a:grpSpLocks/>
              </p:cNvGrpSpPr>
              <p:nvPr/>
            </p:nvGrpSpPr>
            <p:grpSpPr bwMode="auto">
              <a:xfrm>
                <a:off x="2291" y="2208"/>
                <a:ext cx="433" cy="327"/>
                <a:chOff x="2291" y="2208"/>
                <a:chExt cx="433" cy="327"/>
              </a:xfrm>
              <a:grpFill/>
            </p:grpSpPr>
            <p:grpSp>
              <p:nvGrpSpPr>
                <p:cNvPr id="28" name="Group 34"/>
                <p:cNvGrpSpPr>
                  <a:grpSpLocks/>
                </p:cNvGrpSpPr>
                <p:nvPr/>
              </p:nvGrpSpPr>
              <p:grpSpPr bwMode="auto">
                <a:xfrm>
                  <a:off x="2459" y="2411"/>
                  <a:ext cx="142" cy="124"/>
                  <a:chOff x="2459" y="2411"/>
                  <a:chExt cx="142" cy="124"/>
                </a:xfrm>
                <a:grpFill/>
              </p:grpSpPr>
              <p:sp>
                <p:nvSpPr>
                  <p:cNvPr id="13" name="Freeform 32"/>
                  <p:cNvSpPr>
                    <a:spLocks/>
                  </p:cNvSpPr>
                  <p:nvPr/>
                </p:nvSpPr>
                <p:spPr bwMode="auto">
                  <a:xfrm>
                    <a:off x="2459" y="2452"/>
                    <a:ext cx="71" cy="75"/>
                  </a:xfrm>
                  <a:custGeom>
                    <a:avLst/>
                    <a:gdLst/>
                    <a:ahLst/>
                    <a:cxnLst>
                      <a:cxn ang="0">
                        <a:pos x="19" y="21"/>
                      </a:cxn>
                      <a:cxn ang="0">
                        <a:pos x="26" y="17"/>
                      </a:cxn>
                      <a:cxn ang="0">
                        <a:pos x="39" y="17"/>
                      </a:cxn>
                      <a:cxn ang="0">
                        <a:pos x="51" y="0"/>
                      </a:cxn>
                      <a:cxn ang="0">
                        <a:pos x="58" y="9"/>
                      </a:cxn>
                      <a:cxn ang="0">
                        <a:pos x="71" y="9"/>
                      </a:cxn>
                      <a:cxn ang="0">
                        <a:pos x="71" y="17"/>
                      </a:cxn>
                      <a:cxn ang="0">
                        <a:pos x="64" y="21"/>
                      </a:cxn>
                      <a:cxn ang="0">
                        <a:pos x="58" y="25"/>
                      </a:cxn>
                      <a:cxn ang="0">
                        <a:pos x="58" y="34"/>
                      </a:cxn>
                      <a:cxn ang="0">
                        <a:pos x="58" y="34"/>
                      </a:cxn>
                      <a:cxn ang="0">
                        <a:pos x="58" y="42"/>
                      </a:cxn>
                      <a:cxn ang="0">
                        <a:pos x="58" y="46"/>
                      </a:cxn>
                      <a:cxn ang="0">
                        <a:pos x="51" y="54"/>
                      </a:cxn>
                      <a:cxn ang="0">
                        <a:pos x="51" y="54"/>
                      </a:cxn>
                      <a:cxn ang="0">
                        <a:pos x="45" y="54"/>
                      </a:cxn>
                      <a:cxn ang="0">
                        <a:pos x="39" y="59"/>
                      </a:cxn>
                      <a:cxn ang="0">
                        <a:pos x="39" y="63"/>
                      </a:cxn>
                      <a:cxn ang="0">
                        <a:pos x="32" y="63"/>
                      </a:cxn>
                      <a:cxn ang="0">
                        <a:pos x="32" y="63"/>
                      </a:cxn>
                      <a:cxn ang="0">
                        <a:pos x="19" y="67"/>
                      </a:cxn>
                      <a:cxn ang="0">
                        <a:pos x="19" y="67"/>
                      </a:cxn>
                      <a:cxn ang="0">
                        <a:pos x="13" y="75"/>
                      </a:cxn>
                      <a:cxn ang="0">
                        <a:pos x="6" y="75"/>
                      </a:cxn>
                      <a:cxn ang="0">
                        <a:pos x="6" y="71"/>
                      </a:cxn>
                      <a:cxn ang="0">
                        <a:pos x="6" y="63"/>
                      </a:cxn>
                      <a:cxn ang="0">
                        <a:pos x="0" y="63"/>
                      </a:cxn>
                      <a:cxn ang="0">
                        <a:pos x="0" y="54"/>
                      </a:cxn>
                      <a:cxn ang="0">
                        <a:pos x="6" y="50"/>
                      </a:cxn>
                      <a:cxn ang="0">
                        <a:pos x="13" y="50"/>
                      </a:cxn>
                      <a:cxn ang="0">
                        <a:pos x="19" y="42"/>
                      </a:cxn>
                      <a:cxn ang="0">
                        <a:pos x="19" y="42"/>
                      </a:cxn>
                      <a:cxn ang="0">
                        <a:pos x="26" y="42"/>
                      </a:cxn>
                      <a:cxn ang="0">
                        <a:pos x="32" y="42"/>
                      </a:cxn>
                      <a:cxn ang="0">
                        <a:pos x="26" y="42"/>
                      </a:cxn>
                      <a:cxn ang="0">
                        <a:pos x="19" y="21"/>
                      </a:cxn>
                    </a:cxnLst>
                    <a:rect l="0" t="0" r="r" b="b"/>
                    <a:pathLst>
                      <a:path w="71" h="75">
                        <a:moveTo>
                          <a:pt x="19" y="21"/>
                        </a:moveTo>
                        <a:lnTo>
                          <a:pt x="26" y="17"/>
                        </a:lnTo>
                        <a:lnTo>
                          <a:pt x="39" y="17"/>
                        </a:lnTo>
                        <a:lnTo>
                          <a:pt x="51" y="0"/>
                        </a:lnTo>
                        <a:lnTo>
                          <a:pt x="58" y="9"/>
                        </a:lnTo>
                        <a:lnTo>
                          <a:pt x="71" y="9"/>
                        </a:lnTo>
                        <a:lnTo>
                          <a:pt x="71" y="17"/>
                        </a:lnTo>
                        <a:lnTo>
                          <a:pt x="64" y="21"/>
                        </a:lnTo>
                        <a:lnTo>
                          <a:pt x="58" y="25"/>
                        </a:lnTo>
                        <a:lnTo>
                          <a:pt x="58" y="34"/>
                        </a:lnTo>
                        <a:lnTo>
                          <a:pt x="58" y="34"/>
                        </a:lnTo>
                        <a:lnTo>
                          <a:pt x="58" y="42"/>
                        </a:lnTo>
                        <a:lnTo>
                          <a:pt x="58" y="46"/>
                        </a:lnTo>
                        <a:lnTo>
                          <a:pt x="51" y="54"/>
                        </a:lnTo>
                        <a:lnTo>
                          <a:pt x="51" y="54"/>
                        </a:lnTo>
                        <a:lnTo>
                          <a:pt x="45" y="54"/>
                        </a:lnTo>
                        <a:lnTo>
                          <a:pt x="39" y="59"/>
                        </a:lnTo>
                        <a:lnTo>
                          <a:pt x="39" y="63"/>
                        </a:lnTo>
                        <a:lnTo>
                          <a:pt x="32" y="63"/>
                        </a:lnTo>
                        <a:lnTo>
                          <a:pt x="32" y="63"/>
                        </a:lnTo>
                        <a:lnTo>
                          <a:pt x="19" y="67"/>
                        </a:lnTo>
                        <a:lnTo>
                          <a:pt x="19" y="67"/>
                        </a:lnTo>
                        <a:lnTo>
                          <a:pt x="13" y="75"/>
                        </a:lnTo>
                        <a:lnTo>
                          <a:pt x="6" y="75"/>
                        </a:lnTo>
                        <a:lnTo>
                          <a:pt x="6" y="71"/>
                        </a:lnTo>
                        <a:lnTo>
                          <a:pt x="6" y="63"/>
                        </a:lnTo>
                        <a:lnTo>
                          <a:pt x="0" y="63"/>
                        </a:lnTo>
                        <a:lnTo>
                          <a:pt x="0" y="54"/>
                        </a:lnTo>
                        <a:lnTo>
                          <a:pt x="6" y="50"/>
                        </a:lnTo>
                        <a:lnTo>
                          <a:pt x="13" y="50"/>
                        </a:lnTo>
                        <a:lnTo>
                          <a:pt x="19" y="42"/>
                        </a:lnTo>
                        <a:lnTo>
                          <a:pt x="19" y="42"/>
                        </a:lnTo>
                        <a:lnTo>
                          <a:pt x="26" y="42"/>
                        </a:lnTo>
                        <a:lnTo>
                          <a:pt x="32" y="42"/>
                        </a:lnTo>
                        <a:lnTo>
                          <a:pt x="26" y="42"/>
                        </a:lnTo>
                        <a:lnTo>
                          <a:pt x="19" y="21"/>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sp>
                <p:nvSpPr>
                  <p:cNvPr id="14" name="Freeform 33"/>
                  <p:cNvSpPr>
                    <a:spLocks/>
                  </p:cNvSpPr>
                  <p:nvPr/>
                </p:nvSpPr>
                <p:spPr bwMode="auto">
                  <a:xfrm>
                    <a:off x="2517" y="2411"/>
                    <a:ext cx="84" cy="124"/>
                  </a:xfrm>
                  <a:custGeom>
                    <a:avLst/>
                    <a:gdLst/>
                    <a:ahLst/>
                    <a:cxnLst>
                      <a:cxn ang="0">
                        <a:pos x="32" y="12"/>
                      </a:cxn>
                      <a:cxn ang="0">
                        <a:pos x="52" y="8"/>
                      </a:cxn>
                      <a:cxn ang="0">
                        <a:pos x="58" y="4"/>
                      </a:cxn>
                      <a:cxn ang="0">
                        <a:pos x="71" y="0"/>
                      </a:cxn>
                      <a:cxn ang="0">
                        <a:pos x="84" y="0"/>
                      </a:cxn>
                      <a:cxn ang="0">
                        <a:pos x="77" y="8"/>
                      </a:cxn>
                      <a:cxn ang="0">
                        <a:pos x="71" y="12"/>
                      </a:cxn>
                      <a:cxn ang="0">
                        <a:pos x="58" y="21"/>
                      </a:cxn>
                      <a:cxn ang="0">
                        <a:pos x="71" y="21"/>
                      </a:cxn>
                      <a:cxn ang="0">
                        <a:pos x="84" y="21"/>
                      </a:cxn>
                      <a:cxn ang="0">
                        <a:pos x="77" y="33"/>
                      </a:cxn>
                      <a:cxn ang="0">
                        <a:pos x="64" y="37"/>
                      </a:cxn>
                      <a:cxn ang="0">
                        <a:pos x="64" y="46"/>
                      </a:cxn>
                      <a:cxn ang="0">
                        <a:pos x="71" y="54"/>
                      </a:cxn>
                      <a:cxn ang="0">
                        <a:pos x="77" y="66"/>
                      </a:cxn>
                      <a:cxn ang="0">
                        <a:pos x="84" y="79"/>
                      </a:cxn>
                      <a:cxn ang="0">
                        <a:pos x="77" y="95"/>
                      </a:cxn>
                      <a:cxn ang="0">
                        <a:pos x="71" y="104"/>
                      </a:cxn>
                      <a:cxn ang="0">
                        <a:pos x="77" y="116"/>
                      </a:cxn>
                      <a:cxn ang="0">
                        <a:pos x="58" y="116"/>
                      </a:cxn>
                      <a:cxn ang="0">
                        <a:pos x="52" y="112"/>
                      </a:cxn>
                      <a:cxn ang="0">
                        <a:pos x="32" y="116"/>
                      </a:cxn>
                      <a:cxn ang="0">
                        <a:pos x="26" y="120"/>
                      </a:cxn>
                      <a:cxn ang="0">
                        <a:pos x="13" y="120"/>
                      </a:cxn>
                      <a:cxn ang="0">
                        <a:pos x="6" y="116"/>
                      </a:cxn>
                      <a:cxn ang="0">
                        <a:pos x="0" y="108"/>
                      </a:cxn>
                      <a:cxn ang="0">
                        <a:pos x="13" y="104"/>
                      </a:cxn>
                      <a:cxn ang="0">
                        <a:pos x="26" y="100"/>
                      </a:cxn>
                      <a:cxn ang="0">
                        <a:pos x="13" y="95"/>
                      </a:cxn>
                      <a:cxn ang="0">
                        <a:pos x="13" y="87"/>
                      </a:cxn>
                      <a:cxn ang="0">
                        <a:pos x="26" y="83"/>
                      </a:cxn>
                      <a:cxn ang="0">
                        <a:pos x="32" y="83"/>
                      </a:cxn>
                      <a:cxn ang="0">
                        <a:pos x="39" y="70"/>
                      </a:cxn>
                      <a:cxn ang="0">
                        <a:pos x="45" y="54"/>
                      </a:cxn>
                      <a:cxn ang="0">
                        <a:pos x="39" y="46"/>
                      </a:cxn>
                      <a:cxn ang="0">
                        <a:pos x="19" y="41"/>
                      </a:cxn>
                      <a:cxn ang="0">
                        <a:pos x="26" y="17"/>
                      </a:cxn>
                    </a:cxnLst>
                    <a:rect l="0" t="0" r="r" b="b"/>
                    <a:pathLst>
                      <a:path w="84" h="124">
                        <a:moveTo>
                          <a:pt x="26" y="17"/>
                        </a:moveTo>
                        <a:lnTo>
                          <a:pt x="32" y="12"/>
                        </a:lnTo>
                        <a:lnTo>
                          <a:pt x="52" y="12"/>
                        </a:lnTo>
                        <a:lnTo>
                          <a:pt x="52" y="8"/>
                        </a:lnTo>
                        <a:lnTo>
                          <a:pt x="58" y="4"/>
                        </a:lnTo>
                        <a:lnTo>
                          <a:pt x="58" y="4"/>
                        </a:lnTo>
                        <a:lnTo>
                          <a:pt x="64" y="4"/>
                        </a:lnTo>
                        <a:lnTo>
                          <a:pt x="71" y="0"/>
                        </a:lnTo>
                        <a:lnTo>
                          <a:pt x="77" y="0"/>
                        </a:lnTo>
                        <a:lnTo>
                          <a:pt x="84" y="0"/>
                        </a:lnTo>
                        <a:lnTo>
                          <a:pt x="84" y="4"/>
                        </a:lnTo>
                        <a:lnTo>
                          <a:pt x="77" y="8"/>
                        </a:lnTo>
                        <a:lnTo>
                          <a:pt x="77" y="12"/>
                        </a:lnTo>
                        <a:lnTo>
                          <a:pt x="71" y="12"/>
                        </a:lnTo>
                        <a:lnTo>
                          <a:pt x="58" y="17"/>
                        </a:lnTo>
                        <a:lnTo>
                          <a:pt x="58" y="21"/>
                        </a:lnTo>
                        <a:lnTo>
                          <a:pt x="64" y="25"/>
                        </a:lnTo>
                        <a:lnTo>
                          <a:pt x="71" y="21"/>
                        </a:lnTo>
                        <a:lnTo>
                          <a:pt x="84" y="21"/>
                        </a:lnTo>
                        <a:lnTo>
                          <a:pt x="84" y="21"/>
                        </a:lnTo>
                        <a:lnTo>
                          <a:pt x="84" y="33"/>
                        </a:lnTo>
                        <a:lnTo>
                          <a:pt x="77" y="33"/>
                        </a:lnTo>
                        <a:lnTo>
                          <a:pt x="71" y="33"/>
                        </a:lnTo>
                        <a:lnTo>
                          <a:pt x="64" y="37"/>
                        </a:lnTo>
                        <a:lnTo>
                          <a:pt x="64" y="41"/>
                        </a:lnTo>
                        <a:lnTo>
                          <a:pt x="64" y="46"/>
                        </a:lnTo>
                        <a:lnTo>
                          <a:pt x="71" y="50"/>
                        </a:lnTo>
                        <a:lnTo>
                          <a:pt x="71" y="54"/>
                        </a:lnTo>
                        <a:lnTo>
                          <a:pt x="77" y="58"/>
                        </a:lnTo>
                        <a:lnTo>
                          <a:pt x="77" y="66"/>
                        </a:lnTo>
                        <a:lnTo>
                          <a:pt x="77" y="70"/>
                        </a:lnTo>
                        <a:lnTo>
                          <a:pt x="84" y="79"/>
                        </a:lnTo>
                        <a:lnTo>
                          <a:pt x="84" y="91"/>
                        </a:lnTo>
                        <a:lnTo>
                          <a:pt x="77" y="95"/>
                        </a:lnTo>
                        <a:lnTo>
                          <a:pt x="71" y="100"/>
                        </a:lnTo>
                        <a:lnTo>
                          <a:pt x="71" y="104"/>
                        </a:lnTo>
                        <a:lnTo>
                          <a:pt x="77" y="108"/>
                        </a:lnTo>
                        <a:lnTo>
                          <a:pt x="77" y="116"/>
                        </a:lnTo>
                        <a:lnTo>
                          <a:pt x="71" y="116"/>
                        </a:lnTo>
                        <a:lnTo>
                          <a:pt x="58" y="116"/>
                        </a:lnTo>
                        <a:lnTo>
                          <a:pt x="58" y="112"/>
                        </a:lnTo>
                        <a:lnTo>
                          <a:pt x="52" y="112"/>
                        </a:lnTo>
                        <a:lnTo>
                          <a:pt x="39" y="116"/>
                        </a:lnTo>
                        <a:lnTo>
                          <a:pt x="32" y="116"/>
                        </a:lnTo>
                        <a:lnTo>
                          <a:pt x="26" y="116"/>
                        </a:lnTo>
                        <a:lnTo>
                          <a:pt x="26" y="120"/>
                        </a:lnTo>
                        <a:lnTo>
                          <a:pt x="13" y="124"/>
                        </a:lnTo>
                        <a:lnTo>
                          <a:pt x="13" y="120"/>
                        </a:lnTo>
                        <a:lnTo>
                          <a:pt x="13" y="116"/>
                        </a:lnTo>
                        <a:lnTo>
                          <a:pt x="6" y="116"/>
                        </a:lnTo>
                        <a:lnTo>
                          <a:pt x="0" y="116"/>
                        </a:lnTo>
                        <a:lnTo>
                          <a:pt x="0" y="108"/>
                        </a:lnTo>
                        <a:lnTo>
                          <a:pt x="6" y="104"/>
                        </a:lnTo>
                        <a:lnTo>
                          <a:pt x="13" y="104"/>
                        </a:lnTo>
                        <a:lnTo>
                          <a:pt x="13" y="100"/>
                        </a:lnTo>
                        <a:lnTo>
                          <a:pt x="26" y="100"/>
                        </a:lnTo>
                        <a:lnTo>
                          <a:pt x="26" y="100"/>
                        </a:lnTo>
                        <a:lnTo>
                          <a:pt x="13" y="95"/>
                        </a:lnTo>
                        <a:lnTo>
                          <a:pt x="13" y="91"/>
                        </a:lnTo>
                        <a:lnTo>
                          <a:pt x="13" y="87"/>
                        </a:lnTo>
                        <a:lnTo>
                          <a:pt x="26" y="87"/>
                        </a:lnTo>
                        <a:lnTo>
                          <a:pt x="26" y="83"/>
                        </a:lnTo>
                        <a:lnTo>
                          <a:pt x="32" y="83"/>
                        </a:lnTo>
                        <a:lnTo>
                          <a:pt x="32" y="83"/>
                        </a:lnTo>
                        <a:lnTo>
                          <a:pt x="39" y="79"/>
                        </a:lnTo>
                        <a:lnTo>
                          <a:pt x="39" y="70"/>
                        </a:lnTo>
                        <a:lnTo>
                          <a:pt x="45" y="58"/>
                        </a:lnTo>
                        <a:lnTo>
                          <a:pt x="45" y="54"/>
                        </a:lnTo>
                        <a:lnTo>
                          <a:pt x="32" y="54"/>
                        </a:lnTo>
                        <a:lnTo>
                          <a:pt x="39" y="46"/>
                        </a:lnTo>
                        <a:lnTo>
                          <a:pt x="26" y="41"/>
                        </a:lnTo>
                        <a:lnTo>
                          <a:pt x="19" y="41"/>
                        </a:lnTo>
                        <a:lnTo>
                          <a:pt x="32" y="33"/>
                        </a:lnTo>
                        <a:lnTo>
                          <a:pt x="26" y="17"/>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grpSp>
            <p:sp>
              <p:nvSpPr>
                <p:cNvPr id="12" name="Freeform 35"/>
                <p:cNvSpPr>
                  <a:spLocks/>
                </p:cNvSpPr>
                <p:nvPr/>
              </p:nvSpPr>
              <p:spPr bwMode="auto">
                <a:xfrm>
                  <a:off x="2291" y="2208"/>
                  <a:ext cx="433" cy="207"/>
                </a:xfrm>
                <a:custGeom>
                  <a:avLst/>
                  <a:gdLst/>
                  <a:ahLst/>
                  <a:cxnLst>
                    <a:cxn ang="0">
                      <a:pos x="32" y="203"/>
                    </a:cxn>
                    <a:cxn ang="0">
                      <a:pos x="45" y="186"/>
                    </a:cxn>
                    <a:cxn ang="0">
                      <a:pos x="58" y="182"/>
                    </a:cxn>
                    <a:cxn ang="0">
                      <a:pos x="71" y="178"/>
                    </a:cxn>
                    <a:cxn ang="0">
                      <a:pos x="84" y="178"/>
                    </a:cxn>
                    <a:cxn ang="0">
                      <a:pos x="90" y="174"/>
                    </a:cxn>
                    <a:cxn ang="0">
                      <a:pos x="103" y="162"/>
                    </a:cxn>
                    <a:cxn ang="0">
                      <a:pos x="110" y="157"/>
                    </a:cxn>
                    <a:cxn ang="0">
                      <a:pos x="123" y="153"/>
                    </a:cxn>
                    <a:cxn ang="0">
                      <a:pos x="136" y="149"/>
                    </a:cxn>
                    <a:cxn ang="0">
                      <a:pos x="155" y="145"/>
                    </a:cxn>
                    <a:cxn ang="0">
                      <a:pos x="181" y="149"/>
                    </a:cxn>
                    <a:cxn ang="0">
                      <a:pos x="200" y="141"/>
                    </a:cxn>
                    <a:cxn ang="0">
                      <a:pos x="213" y="128"/>
                    </a:cxn>
                    <a:cxn ang="0">
                      <a:pos x="226" y="116"/>
                    </a:cxn>
                    <a:cxn ang="0">
                      <a:pos x="232" y="108"/>
                    </a:cxn>
                    <a:cxn ang="0">
                      <a:pos x="239" y="95"/>
                    </a:cxn>
                    <a:cxn ang="0">
                      <a:pos x="258" y="87"/>
                    </a:cxn>
                    <a:cxn ang="0">
                      <a:pos x="258" y="99"/>
                    </a:cxn>
                    <a:cxn ang="0">
                      <a:pos x="271" y="108"/>
                    </a:cxn>
                    <a:cxn ang="0">
                      <a:pos x="284" y="99"/>
                    </a:cxn>
                    <a:cxn ang="0">
                      <a:pos x="290" y="91"/>
                    </a:cxn>
                    <a:cxn ang="0">
                      <a:pos x="297" y="83"/>
                    </a:cxn>
                    <a:cxn ang="0">
                      <a:pos x="303" y="75"/>
                    </a:cxn>
                    <a:cxn ang="0">
                      <a:pos x="329" y="75"/>
                    </a:cxn>
                    <a:cxn ang="0">
                      <a:pos x="349" y="58"/>
                    </a:cxn>
                    <a:cxn ang="0">
                      <a:pos x="374" y="50"/>
                    </a:cxn>
                    <a:cxn ang="0">
                      <a:pos x="400" y="25"/>
                    </a:cxn>
                    <a:cxn ang="0">
                      <a:pos x="420" y="12"/>
                    </a:cxn>
                    <a:cxn ang="0">
                      <a:pos x="413" y="0"/>
                    </a:cxn>
                    <a:cxn ang="0">
                      <a:pos x="374" y="8"/>
                    </a:cxn>
                    <a:cxn ang="0">
                      <a:pos x="349" y="17"/>
                    </a:cxn>
                    <a:cxn ang="0">
                      <a:pos x="323" y="21"/>
                    </a:cxn>
                    <a:cxn ang="0">
                      <a:pos x="290" y="33"/>
                    </a:cxn>
                    <a:cxn ang="0">
                      <a:pos x="258" y="37"/>
                    </a:cxn>
                    <a:cxn ang="0">
                      <a:pos x="232" y="50"/>
                    </a:cxn>
                    <a:cxn ang="0">
                      <a:pos x="213" y="66"/>
                    </a:cxn>
                    <a:cxn ang="0">
                      <a:pos x="194" y="75"/>
                    </a:cxn>
                    <a:cxn ang="0">
                      <a:pos x="155" y="91"/>
                    </a:cxn>
                    <a:cxn ang="0">
                      <a:pos x="123" y="116"/>
                    </a:cxn>
                    <a:cxn ang="0">
                      <a:pos x="90" y="133"/>
                    </a:cxn>
                    <a:cxn ang="0">
                      <a:pos x="71" y="153"/>
                    </a:cxn>
                    <a:cxn ang="0">
                      <a:pos x="45" y="170"/>
                    </a:cxn>
                    <a:cxn ang="0">
                      <a:pos x="0" y="207"/>
                    </a:cxn>
                  </a:cxnLst>
                  <a:rect l="0" t="0" r="r" b="b"/>
                  <a:pathLst>
                    <a:path w="433" h="207">
                      <a:moveTo>
                        <a:pt x="0" y="207"/>
                      </a:moveTo>
                      <a:lnTo>
                        <a:pt x="32" y="203"/>
                      </a:lnTo>
                      <a:lnTo>
                        <a:pt x="39" y="195"/>
                      </a:lnTo>
                      <a:lnTo>
                        <a:pt x="45" y="186"/>
                      </a:lnTo>
                      <a:lnTo>
                        <a:pt x="52" y="182"/>
                      </a:lnTo>
                      <a:lnTo>
                        <a:pt x="58" y="182"/>
                      </a:lnTo>
                      <a:lnTo>
                        <a:pt x="65" y="178"/>
                      </a:lnTo>
                      <a:lnTo>
                        <a:pt x="71" y="178"/>
                      </a:lnTo>
                      <a:lnTo>
                        <a:pt x="77" y="178"/>
                      </a:lnTo>
                      <a:lnTo>
                        <a:pt x="84" y="178"/>
                      </a:lnTo>
                      <a:lnTo>
                        <a:pt x="84" y="178"/>
                      </a:lnTo>
                      <a:lnTo>
                        <a:pt x="90" y="174"/>
                      </a:lnTo>
                      <a:lnTo>
                        <a:pt x="97" y="170"/>
                      </a:lnTo>
                      <a:lnTo>
                        <a:pt x="103" y="162"/>
                      </a:lnTo>
                      <a:lnTo>
                        <a:pt x="110" y="162"/>
                      </a:lnTo>
                      <a:lnTo>
                        <a:pt x="110" y="157"/>
                      </a:lnTo>
                      <a:lnTo>
                        <a:pt x="116" y="157"/>
                      </a:lnTo>
                      <a:lnTo>
                        <a:pt x="123" y="153"/>
                      </a:lnTo>
                      <a:lnTo>
                        <a:pt x="129" y="153"/>
                      </a:lnTo>
                      <a:lnTo>
                        <a:pt x="136" y="149"/>
                      </a:lnTo>
                      <a:lnTo>
                        <a:pt x="142" y="145"/>
                      </a:lnTo>
                      <a:lnTo>
                        <a:pt x="155" y="145"/>
                      </a:lnTo>
                      <a:lnTo>
                        <a:pt x="168" y="149"/>
                      </a:lnTo>
                      <a:lnTo>
                        <a:pt x="181" y="149"/>
                      </a:lnTo>
                      <a:lnTo>
                        <a:pt x="194" y="145"/>
                      </a:lnTo>
                      <a:lnTo>
                        <a:pt x="200" y="141"/>
                      </a:lnTo>
                      <a:lnTo>
                        <a:pt x="207" y="133"/>
                      </a:lnTo>
                      <a:lnTo>
                        <a:pt x="213" y="128"/>
                      </a:lnTo>
                      <a:lnTo>
                        <a:pt x="219" y="120"/>
                      </a:lnTo>
                      <a:lnTo>
                        <a:pt x="226" y="116"/>
                      </a:lnTo>
                      <a:lnTo>
                        <a:pt x="226" y="112"/>
                      </a:lnTo>
                      <a:lnTo>
                        <a:pt x="232" y="108"/>
                      </a:lnTo>
                      <a:lnTo>
                        <a:pt x="239" y="99"/>
                      </a:lnTo>
                      <a:lnTo>
                        <a:pt x="239" y="95"/>
                      </a:lnTo>
                      <a:lnTo>
                        <a:pt x="245" y="95"/>
                      </a:lnTo>
                      <a:lnTo>
                        <a:pt x="258" y="87"/>
                      </a:lnTo>
                      <a:lnTo>
                        <a:pt x="258" y="95"/>
                      </a:lnTo>
                      <a:lnTo>
                        <a:pt x="258" y="99"/>
                      </a:lnTo>
                      <a:lnTo>
                        <a:pt x="258" y="104"/>
                      </a:lnTo>
                      <a:lnTo>
                        <a:pt x="271" y="108"/>
                      </a:lnTo>
                      <a:lnTo>
                        <a:pt x="278" y="108"/>
                      </a:lnTo>
                      <a:lnTo>
                        <a:pt x="284" y="99"/>
                      </a:lnTo>
                      <a:lnTo>
                        <a:pt x="290" y="95"/>
                      </a:lnTo>
                      <a:lnTo>
                        <a:pt x="290" y="91"/>
                      </a:lnTo>
                      <a:lnTo>
                        <a:pt x="297" y="87"/>
                      </a:lnTo>
                      <a:lnTo>
                        <a:pt x="297" y="83"/>
                      </a:lnTo>
                      <a:lnTo>
                        <a:pt x="297" y="79"/>
                      </a:lnTo>
                      <a:lnTo>
                        <a:pt x="303" y="75"/>
                      </a:lnTo>
                      <a:lnTo>
                        <a:pt x="310" y="75"/>
                      </a:lnTo>
                      <a:lnTo>
                        <a:pt x="329" y="75"/>
                      </a:lnTo>
                      <a:lnTo>
                        <a:pt x="342" y="70"/>
                      </a:lnTo>
                      <a:lnTo>
                        <a:pt x="349" y="58"/>
                      </a:lnTo>
                      <a:lnTo>
                        <a:pt x="361" y="58"/>
                      </a:lnTo>
                      <a:lnTo>
                        <a:pt x="374" y="50"/>
                      </a:lnTo>
                      <a:lnTo>
                        <a:pt x="381" y="37"/>
                      </a:lnTo>
                      <a:lnTo>
                        <a:pt x="400" y="25"/>
                      </a:lnTo>
                      <a:lnTo>
                        <a:pt x="413" y="17"/>
                      </a:lnTo>
                      <a:lnTo>
                        <a:pt x="420" y="12"/>
                      </a:lnTo>
                      <a:lnTo>
                        <a:pt x="433" y="4"/>
                      </a:lnTo>
                      <a:lnTo>
                        <a:pt x="413" y="0"/>
                      </a:lnTo>
                      <a:lnTo>
                        <a:pt x="394" y="0"/>
                      </a:lnTo>
                      <a:lnTo>
                        <a:pt x="374" y="8"/>
                      </a:lnTo>
                      <a:lnTo>
                        <a:pt x="368" y="12"/>
                      </a:lnTo>
                      <a:lnTo>
                        <a:pt x="349" y="17"/>
                      </a:lnTo>
                      <a:lnTo>
                        <a:pt x="336" y="17"/>
                      </a:lnTo>
                      <a:lnTo>
                        <a:pt x="323" y="21"/>
                      </a:lnTo>
                      <a:lnTo>
                        <a:pt x="303" y="29"/>
                      </a:lnTo>
                      <a:lnTo>
                        <a:pt x="290" y="33"/>
                      </a:lnTo>
                      <a:lnTo>
                        <a:pt x="278" y="37"/>
                      </a:lnTo>
                      <a:lnTo>
                        <a:pt x="258" y="37"/>
                      </a:lnTo>
                      <a:lnTo>
                        <a:pt x="245" y="46"/>
                      </a:lnTo>
                      <a:lnTo>
                        <a:pt x="232" y="50"/>
                      </a:lnTo>
                      <a:lnTo>
                        <a:pt x="219" y="58"/>
                      </a:lnTo>
                      <a:lnTo>
                        <a:pt x="213" y="66"/>
                      </a:lnTo>
                      <a:lnTo>
                        <a:pt x="200" y="70"/>
                      </a:lnTo>
                      <a:lnTo>
                        <a:pt x="194" y="75"/>
                      </a:lnTo>
                      <a:lnTo>
                        <a:pt x="174" y="83"/>
                      </a:lnTo>
                      <a:lnTo>
                        <a:pt x="155" y="91"/>
                      </a:lnTo>
                      <a:lnTo>
                        <a:pt x="136" y="99"/>
                      </a:lnTo>
                      <a:lnTo>
                        <a:pt x="123" y="116"/>
                      </a:lnTo>
                      <a:lnTo>
                        <a:pt x="103" y="124"/>
                      </a:lnTo>
                      <a:lnTo>
                        <a:pt x="90" y="133"/>
                      </a:lnTo>
                      <a:lnTo>
                        <a:pt x="77" y="145"/>
                      </a:lnTo>
                      <a:lnTo>
                        <a:pt x="71" y="153"/>
                      </a:lnTo>
                      <a:lnTo>
                        <a:pt x="58" y="162"/>
                      </a:lnTo>
                      <a:lnTo>
                        <a:pt x="45" y="170"/>
                      </a:lnTo>
                      <a:lnTo>
                        <a:pt x="32" y="174"/>
                      </a:lnTo>
                      <a:lnTo>
                        <a:pt x="0" y="207"/>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grpSp>
          <p:sp>
            <p:nvSpPr>
              <p:cNvPr id="9" name="Freeform 37"/>
              <p:cNvSpPr>
                <a:spLocks/>
              </p:cNvSpPr>
              <p:nvPr/>
            </p:nvSpPr>
            <p:spPr bwMode="auto">
              <a:xfrm>
                <a:off x="3046" y="3348"/>
                <a:ext cx="129" cy="198"/>
              </a:xfrm>
              <a:custGeom>
                <a:avLst/>
                <a:gdLst/>
                <a:ahLst/>
                <a:cxnLst>
                  <a:cxn ang="0">
                    <a:pos x="20" y="62"/>
                  </a:cxn>
                  <a:cxn ang="0">
                    <a:pos x="20" y="103"/>
                  </a:cxn>
                  <a:cxn ang="0">
                    <a:pos x="7" y="128"/>
                  </a:cxn>
                  <a:cxn ang="0">
                    <a:pos x="0" y="149"/>
                  </a:cxn>
                  <a:cxn ang="0">
                    <a:pos x="0" y="169"/>
                  </a:cxn>
                  <a:cxn ang="0">
                    <a:pos x="0" y="182"/>
                  </a:cxn>
                  <a:cxn ang="0">
                    <a:pos x="13" y="194"/>
                  </a:cxn>
                  <a:cxn ang="0">
                    <a:pos x="20" y="198"/>
                  </a:cxn>
                  <a:cxn ang="0">
                    <a:pos x="33" y="198"/>
                  </a:cxn>
                  <a:cxn ang="0">
                    <a:pos x="39" y="198"/>
                  </a:cxn>
                  <a:cxn ang="0">
                    <a:pos x="45" y="190"/>
                  </a:cxn>
                  <a:cxn ang="0">
                    <a:pos x="52" y="161"/>
                  </a:cxn>
                  <a:cxn ang="0">
                    <a:pos x="65" y="145"/>
                  </a:cxn>
                  <a:cxn ang="0">
                    <a:pos x="71" y="116"/>
                  </a:cxn>
                  <a:cxn ang="0">
                    <a:pos x="78" y="107"/>
                  </a:cxn>
                  <a:cxn ang="0">
                    <a:pos x="84" y="99"/>
                  </a:cxn>
                  <a:cxn ang="0">
                    <a:pos x="84" y="82"/>
                  </a:cxn>
                  <a:cxn ang="0">
                    <a:pos x="97" y="70"/>
                  </a:cxn>
                  <a:cxn ang="0">
                    <a:pos x="104" y="62"/>
                  </a:cxn>
                  <a:cxn ang="0">
                    <a:pos x="110" y="53"/>
                  </a:cxn>
                  <a:cxn ang="0">
                    <a:pos x="110" y="49"/>
                  </a:cxn>
                  <a:cxn ang="0">
                    <a:pos x="123" y="37"/>
                  </a:cxn>
                  <a:cxn ang="0">
                    <a:pos x="129" y="20"/>
                  </a:cxn>
                  <a:cxn ang="0">
                    <a:pos x="129" y="12"/>
                  </a:cxn>
                  <a:cxn ang="0">
                    <a:pos x="116" y="8"/>
                  </a:cxn>
                  <a:cxn ang="0">
                    <a:pos x="110" y="0"/>
                  </a:cxn>
                  <a:cxn ang="0">
                    <a:pos x="97" y="8"/>
                  </a:cxn>
                  <a:cxn ang="0">
                    <a:pos x="84" y="24"/>
                  </a:cxn>
                  <a:cxn ang="0">
                    <a:pos x="78" y="37"/>
                  </a:cxn>
                  <a:cxn ang="0">
                    <a:pos x="65" y="45"/>
                  </a:cxn>
                  <a:cxn ang="0">
                    <a:pos x="58" y="45"/>
                  </a:cxn>
                  <a:cxn ang="0">
                    <a:pos x="52" y="53"/>
                  </a:cxn>
                  <a:cxn ang="0">
                    <a:pos x="45" y="58"/>
                  </a:cxn>
                  <a:cxn ang="0">
                    <a:pos x="20" y="62"/>
                  </a:cxn>
                </a:cxnLst>
                <a:rect l="0" t="0" r="r" b="b"/>
                <a:pathLst>
                  <a:path w="129" h="198">
                    <a:moveTo>
                      <a:pt x="20" y="62"/>
                    </a:moveTo>
                    <a:lnTo>
                      <a:pt x="20" y="103"/>
                    </a:lnTo>
                    <a:lnTo>
                      <a:pt x="7" y="128"/>
                    </a:lnTo>
                    <a:lnTo>
                      <a:pt x="0" y="149"/>
                    </a:lnTo>
                    <a:lnTo>
                      <a:pt x="0" y="169"/>
                    </a:lnTo>
                    <a:lnTo>
                      <a:pt x="0" y="182"/>
                    </a:lnTo>
                    <a:lnTo>
                      <a:pt x="13" y="194"/>
                    </a:lnTo>
                    <a:lnTo>
                      <a:pt x="20" y="198"/>
                    </a:lnTo>
                    <a:lnTo>
                      <a:pt x="33" y="198"/>
                    </a:lnTo>
                    <a:lnTo>
                      <a:pt x="39" y="198"/>
                    </a:lnTo>
                    <a:lnTo>
                      <a:pt x="45" y="190"/>
                    </a:lnTo>
                    <a:lnTo>
                      <a:pt x="52" y="161"/>
                    </a:lnTo>
                    <a:lnTo>
                      <a:pt x="65" y="145"/>
                    </a:lnTo>
                    <a:lnTo>
                      <a:pt x="71" y="116"/>
                    </a:lnTo>
                    <a:lnTo>
                      <a:pt x="78" y="107"/>
                    </a:lnTo>
                    <a:lnTo>
                      <a:pt x="84" y="99"/>
                    </a:lnTo>
                    <a:lnTo>
                      <a:pt x="84" y="82"/>
                    </a:lnTo>
                    <a:lnTo>
                      <a:pt x="97" y="70"/>
                    </a:lnTo>
                    <a:lnTo>
                      <a:pt x="104" y="62"/>
                    </a:lnTo>
                    <a:lnTo>
                      <a:pt x="110" y="53"/>
                    </a:lnTo>
                    <a:lnTo>
                      <a:pt x="110" y="49"/>
                    </a:lnTo>
                    <a:lnTo>
                      <a:pt x="123" y="37"/>
                    </a:lnTo>
                    <a:lnTo>
                      <a:pt x="129" y="20"/>
                    </a:lnTo>
                    <a:lnTo>
                      <a:pt x="129" y="12"/>
                    </a:lnTo>
                    <a:lnTo>
                      <a:pt x="116" y="8"/>
                    </a:lnTo>
                    <a:lnTo>
                      <a:pt x="110" y="0"/>
                    </a:lnTo>
                    <a:lnTo>
                      <a:pt x="97" y="8"/>
                    </a:lnTo>
                    <a:lnTo>
                      <a:pt x="84" y="24"/>
                    </a:lnTo>
                    <a:lnTo>
                      <a:pt x="78" y="37"/>
                    </a:lnTo>
                    <a:lnTo>
                      <a:pt x="65" y="45"/>
                    </a:lnTo>
                    <a:lnTo>
                      <a:pt x="58" y="45"/>
                    </a:lnTo>
                    <a:lnTo>
                      <a:pt x="52" y="53"/>
                    </a:lnTo>
                    <a:lnTo>
                      <a:pt x="45" y="58"/>
                    </a:lnTo>
                    <a:lnTo>
                      <a:pt x="20" y="62"/>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sp>
            <p:nvSpPr>
              <p:cNvPr id="10" name="Freeform 38"/>
              <p:cNvSpPr>
                <a:spLocks/>
              </p:cNvSpPr>
              <p:nvPr/>
            </p:nvSpPr>
            <p:spPr bwMode="auto">
              <a:xfrm>
                <a:off x="2439" y="2229"/>
                <a:ext cx="1724" cy="928"/>
              </a:xfrm>
              <a:custGeom>
                <a:avLst/>
                <a:gdLst/>
                <a:ahLst/>
                <a:cxnLst>
                  <a:cxn ang="0">
                    <a:pos x="104" y="389"/>
                  </a:cxn>
                  <a:cxn ang="0">
                    <a:pos x="117" y="323"/>
                  </a:cxn>
                  <a:cxn ang="0">
                    <a:pos x="175" y="282"/>
                  </a:cxn>
                  <a:cxn ang="0">
                    <a:pos x="239" y="265"/>
                  </a:cxn>
                  <a:cxn ang="0">
                    <a:pos x="259" y="223"/>
                  </a:cxn>
                  <a:cxn ang="0">
                    <a:pos x="343" y="190"/>
                  </a:cxn>
                  <a:cxn ang="0">
                    <a:pos x="401" y="141"/>
                  </a:cxn>
                  <a:cxn ang="0">
                    <a:pos x="375" y="116"/>
                  </a:cxn>
                  <a:cxn ang="0">
                    <a:pos x="375" y="91"/>
                  </a:cxn>
                  <a:cxn ang="0">
                    <a:pos x="323" y="124"/>
                  </a:cxn>
                  <a:cxn ang="0">
                    <a:pos x="304" y="194"/>
                  </a:cxn>
                  <a:cxn ang="0">
                    <a:pos x="265" y="211"/>
                  </a:cxn>
                  <a:cxn ang="0">
                    <a:pos x="246" y="178"/>
                  </a:cxn>
                  <a:cxn ang="0">
                    <a:pos x="194" y="194"/>
                  </a:cxn>
                  <a:cxn ang="0">
                    <a:pos x="181" y="170"/>
                  </a:cxn>
                  <a:cxn ang="0">
                    <a:pos x="181" y="141"/>
                  </a:cxn>
                  <a:cxn ang="0">
                    <a:pos x="239" y="124"/>
                  </a:cxn>
                  <a:cxn ang="0">
                    <a:pos x="278" y="78"/>
                  </a:cxn>
                  <a:cxn ang="0">
                    <a:pos x="336" y="29"/>
                  </a:cxn>
                  <a:cxn ang="0">
                    <a:pos x="414" y="12"/>
                  </a:cxn>
                  <a:cxn ang="0">
                    <a:pos x="517" y="54"/>
                  </a:cxn>
                  <a:cxn ang="0">
                    <a:pos x="485" y="116"/>
                  </a:cxn>
                  <a:cxn ang="0">
                    <a:pos x="517" y="149"/>
                  </a:cxn>
                  <a:cxn ang="0">
                    <a:pos x="556" y="112"/>
                  </a:cxn>
                  <a:cxn ang="0">
                    <a:pos x="698" y="95"/>
                  </a:cxn>
                  <a:cxn ang="0">
                    <a:pos x="872" y="16"/>
                  </a:cxn>
                  <a:cxn ang="0">
                    <a:pos x="1137" y="54"/>
                  </a:cxn>
                  <a:cxn ang="0">
                    <a:pos x="1621" y="116"/>
                  </a:cxn>
                  <a:cxn ang="0">
                    <a:pos x="1666" y="153"/>
                  </a:cxn>
                  <a:cxn ang="0">
                    <a:pos x="1679" y="282"/>
                  </a:cxn>
                  <a:cxn ang="0">
                    <a:pos x="1543" y="178"/>
                  </a:cxn>
                  <a:cxn ang="0">
                    <a:pos x="1427" y="228"/>
                  </a:cxn>
                  <a:cxn ang="0">
                    <a:pos x="1582" y="402"/>
                  </a:cxn>
                  <a:cxn ang="0">
                    <a:pos x="1517" y="480"/>
                  </a:cxn>
                  <a:cxn ang="0">
                    <a:pos x="1621" y="650"/>
                  </a:cxn>
                  <a:cxn ang="0">
                    <a:pos x="1517" y="741"/>
                  </a:cxn>
                  <a:cxn ang="0">
                    <a:pos x="1492" y="812"/>
                  </a:cxn>
                  <a:cxn ang="0">
                    <a:pos x="1485" y="878"/>
                  </a:cxn>
                  <a:cxn ang="0">
                    <a:pos x="1446" y="874"/>
                  </a:cxn>
                  <a:cxn ang="0">
                    <a:pos x="1343" y="733"/>
                  </a:cxn>
                  <a:cxn ang="0">
                    <a:pos x="1195" y="729"/>
                  </a:cxn>
                  <a:cxn ang="0">
                    <a:pos x="1098" y="812"/>
                  </a:cxn>
                  <a:cxn ang="0">
                    <a:pos x="911" y="630"/>
                  </a:cxn>
                  <a:cxn ang="0">
                    <a:pos x="665" y="567"/>
                  </a:cxn>
                  <a:cxn ang="0">
                    <a:pos x="853" y="679"/>
                  </a:cxn>
                  <a:cxn ang="0">
                    <a:pos x="633" y="783"/>
                  </a:cxn>
                  <a:cxn ang="0">
                    <a:pos x="575" y="688"/>
                  </a:cxn>
                  <a:cxn ang="0">
                    <a:pos x="485" y="576"/>
                  </a:cxn>
                  <a:cxn ang="0">
                    <a:pos x="433" y="493"/>
                  </a:cxn>
                  <a:cxn ang="0">
                    <a:pos x="407" y="456"/>
                  </a:cxn>
                  <a:cxn ang="0">
                    <a:pos x="375" y="431"/>
                  </a:cxn>
                  <a:cxn ang="0">
                    <a:pos x="362" y="472"/>
                  </a:cxn>
                  <a:cxn ang="0">
                    <a:pos x="317" y="410"/>
                  </a:cxn>
                  <a:cxn ang="0">
                    <a:pos x="265" y="385"/>
                  </a:cxn>
                  <a:cxn ang="0">
                    <a:pos x="323" y="439"/>
                  </a:cxn>
                  <a:cxn ang="0">
                    <a:pos x="297" y="456"/>
                  </a:cxn>
                  <a:cxn ang="0">
                    <a:pos x="252" y="418"/>
                  </a:cxn>
                  <a:cxn ang="0">
                    <a:pos x="201" y="393"/>
                  </a:cxn>
                  <a:cxn ang="0">
                    <a:pos x="136" y="427"/>
                  </a:cxn>
                  <a:cxn ang="0">
                    <a:pos x="123" y="464"/>
                  </a:cxn>
                  <a:cxn ang="0">
                    <a:pos x="78" y="489"/>
                  </a:cxn>
                  <a:cxn ang="0">
                    <a:pos x="7" y="472"/>
                  </a:cxn>
                </a:cxnLst>
                <a:rect l="0" t="0" r="r" b="b"/>
                <a:pathLst>
                  <a:path w="1724" h="928">
                    <a:moveTo>
                      <a:pt x="0" y="418"/>
                    </a:moveTo>
                    <a:lnTo>
                      <a:pt x="13" y="406"/>
                    </a:lnTo>
                    <a:lnTo>
                      <a:pt x="26" y="393"/>
                    </a:lnTo>
                    <a:lnTo>
                      <a:pt x="46" y="393"/>
                    </a:lnTo>
                    <a:lnTo>
                      <a:pt x="65" y="398"/>
                    </a:lnTo>
                    <a:lnTo>
                      <a:pt x="84" y="393"/>
                    </a:lnTo>
                    <a:lnTo>
                      <a:pt x="104" y="389"/>
                    </a:lnTo>
                    <a:lnTo>
                      <a:pt x="104" y="373"/>
                    </a:lnTo>
                    <a:lnTo>
                      <a:pt x="110" y="360"/>
                    </a:lnTo>
                    <a:lnTo>
                      <a:pt x="91" y="348"/>
                    </a:lnTo>
                    <a:lnTo>
                      <a:pt x="84" y="340"/>
                    </a:lnTo>
                    <a:lnTo>
                      <a:pt x="84" y="323"/>
                    </a:lnTo>
                    <a:lnTo>
                      <a:pt x="104" y="323"/>
                    </a:lnTo>
                    <a:lnTo>
                      <a:pt x="117" y="323"/>
                    </a:lnTo>
                    <a:lnTo>
                      <a:pt x="117" y="323"/>
                    </a:lnTo>
                    <a:lnTo>
                      <a:pt x="130" y="315"/>
                    </a:lnTo>
                    <a:lnTo>
                      <a:pt x="142" y="311"/>
                    </a:lnTo>
                    <a:lnTo>
                      <a:pt x="149" y="311"/>
                    </a:lnTo>
                    <a:lnTo>
                      <a:pt x="155" y="302"/>
                    </a:lnTo>
                    <a:lnTo>
                      <a:pt x="162" y="298"/>
                    </a:lnTo>
                    <a:lnTo>
                      <a:pt x="175" y="282"/>
                    </a:lnTo>
                    <a:lnTo>
                      <a:pt x="181" y="286"/>
                    </a:lnTo>
                    <a:lnTo>
                      <a:pt x="194" y="277"/>
                    </a:lnTo>
                    <a:lnTo>
                      <a:pt x="194" y="277"/>
                    </a:lnTo>
                    <a:lnTo>
                      <a:pt x="207" y="265"/>
                    </a:lnTo>
                    <a:lnTo>
                      <a:pt x="220" y="265"/>
                    </a:lnTo>
                    <a:lnTo>
                      <a:pt x="233" y="265"/>
                    </a:lnTo>
                    <a:lnTo>
                      <a:pt x="239" y="265"/>
                    </a:lnTo>
                    <a:lnTo>
                      <a:pt x="233" y="248"/>
                    </a:lnTo>
                    <a:lnTo>
                      <a:pt x="233" y="236"/>
                    </a:lnTo>
                    <a:lnTo>
                      <a:pt x="226" y="211"/>
                    </a:lnTo>
                    <a:lnTo>
                      <a:pt x="246" y="211"/>
                    </a:lnTo>
                    <a:lnTo>
                      <a:pt x="252" y="207"/>
                    </a:lnTo>
                    <a:lnTo>
                      <a:pt x="252" y="215"/>
                    </a:lnTo>
                    <a:lnTo>
                      <a:pt x="259" y="223"/>
                    </a:lnTo>
                    <a:lnTo>
                      <a:pt x="265" y="232"/>
                    </a:lnTo>
                    <a:lnTo>
                      <a:pt x="272" y="240"/>
                    </a:lnTo>
                    <a:lnTo>
                      <a:pt x="291" y="236"/>
                    </a:lnTo>
                    <a:lnTo>
                      <a:pt x="310" y="215"/>
                    </a:lnTo>
                    <a:lnTo>
                      <a:pt x="323" y="207"/>
                    </a:lnTo>
                    <a:lnTo>
                      <a:pt x="336" y="199"/>
                    </a:lnTo>
                    <a:lnTo>
                      <a:pt x="343" y="190"/>
                    </a:lnTo>
                    <a:lnTo>
                      <a:pt x="356" y="178"/>
                    </a:lnTo>
                    <a:lnTo>
                      <a:pt x="362" y="182"/>
                    </a:lnTo>
                    <a:lnTo>
                      <a:pt x="362" y="174"/>
                    </a:lnTo>
                    <a:lnTo>
                      <a:pt x="368" y="170"/>
                    </a:lnTo>
                    <a:lnTo>
                      <a:pt x="381" y="174"/>
                    </a:lnTo>
                    <a:lnTo>
                      <a:pt x="401" y="194"/>
                    </a:lnTo>
                    <a:lnTo>
                      <a:pt x="401" y="141"/>
                    </a:lnTo>
                    <a:lnTo>
                      <a:pt x="375" y="165"/>
                    </a:lnTo>
                    <a:lnTo>
                      <a:pt x="362" y="161"/>
                    </a:lnTo>
                    <a:lnTo>
                      <a:pt x="356" y="149"/>
                    </a:lnTo>
                    <a:lnTo>
                      <a:pt x="356" y="141"/>
                    </a:lnTo>
                    <a:lnTo>
                      <a:pt x="356" y="136"/>
                    </a:lnTo>
                    <a:lnTo>
                      <a:pt x="368" y="124"/>
                    </a:lnTo>
                    <a:lnTo>
                      <a:pt x="375" y="116"/>
                    </a:lnTo>
                    <a:lnTo>
                      <a:pt x="381" y="112"/>
                    </a:lnTo>
                    <a:lnTo>
                      <a:pt x="388" y="112"/>
                    </a:lnTo>
                    <a:lnTo>
                      <a:pt x="394" y="103"/>
                    </a:lnTo>
                    <a:lnTo>
                      <a:pt x="401" y="103"/>
                    </a:lnTo>
                    <a:lnTo>
                      <a:pt x="407" y="103"/>
                    </a:lnTo>
                    <a:lnTo>
                      <a:pt x="394" y="91"/>
                    </a:lnTo>
                    <a:lnTo>
                      <a:pt x="375" y="91"/>
                    </a:lnTo>
                    <a:lnTo>
                      <a:pt x="368" y="91"/>
                    </a:lnTo>
                    <a:lnTo>
                      <a:pt x="362" y="87"/>
                    </a:lnTo>
                    <a:lnTo>
                      <a:pt x="362" y="95"/>
                    </a:lnTo>
                    <a:lnTo>
                      <a:pt x="356" y="107"/>
                    </a:lnTo>
                    <a:lnTo>
                      <a:pt x="343" y="120"/>
                    </a:lnTo>
                    <a:lnTo>
                      <a:pt x="330" y="124"/>
                    </a:lnTo>
                    <a:lnTo>
                      <a:pt x="323" y="124"/>
                    </a:lnTo>
                    <a:lnTo>
                      <a:pt x="317" y="136"/>
                    </a:lnTo>
                    <a:lnTo>
                      <a:pt x="317" y="141"/>
                    </a:lnTo>
                    <a:lnTo>
                      <a:pt x="310" y="145"/>
                    </a:lnTo>
                    <a:lnTo>
                      <a:pt x="323" y="161"/>
                    </a:lnTo>
                    <a:lnTo>
                      <a:pt x="323" y="170"/>
                    </a:lnTo>
                    <a:lnTo>
                      <a:pt x="317" y="182"/>
                    </a:lnTo>
                    <a:lnTo>
                      <a:pt x="304" y="194"/>
                    </a:lnTo>
                    <a:lnTo>
                      <a:pt x="304" y="207"/>
                    </a:lnTo>
                    <a:lnTo>
                      <a:pt x="297" y="215"/>
                    </a:lnTo>
                    <a:lnTo>
                      <a:pt x="291" y="215"/>
                    </a:lnTo>
                    <a:lnTo>
                      <a:pt x="278" y="215"/>
                    </a:lnTo>
                    <a:lnTo>
                      <a:pt x="272" y="223"/>
                    </a:lnTo>
                    <a:lnTo>
                      <a:pt x="265" y="219"/>
                    </a:lnTo>
                    <a:lnTo>
                      <a:pt x="265" y="211"/>
                    </a:lnTo>
                    <a:lnTo>
                      <a:pt x="265" y="203"/>
                    </a:lnTo>
                    <a:lnTo>
                      <a:pt x="259" y="203"/>
                    </a:lnTo>
                    <a:lnTo>
                      <a:pt x="252" y="194"/>
                    </a:lnTo>
                    <a:lnTo>
                      <a:pt x="252" y="182"/>
                    </a:lnTo>
                    <a:lnTo>
                      <a:pt x="259" y="178"/>
                    </a:lnTo>
                    <a:lnTo>
                      <a:pt x="252" y="174"/>
                    </a:lnTo>
                    <a:lnTo>
                      <a:pt x="246" y="178"/>
                    </a:lnTo>
                    <a:lnTo>
                      <a:pt x="246" y="178"/>
                    </a:lnTo>
                    <a:lnTo>
                      <a:pt x="239" y="178"/>
                    </a:lnTo>
                    <a:lnTo>
                      <a:pt x="239" y="174"/>
                    </a:lnTo>
                    <a:lnTo>
                      <a:pt x="233" y="182"/>
                    </a:lnTo>
                    <a:lnTo>
                      <a:pt x="220" y="186"/>
                    </a:lnTo>
                    <a:lnTo>
                      <a:pt x="213" y="194"/>
                    </a:lnTo>
                    <a:lnTo>
                      <a:pt x="194" y="194"/>
                    </a:lnTo>
                    <a:lnTo>
                      <a:pt x="188" y="194"/>
                    </a:lnTo>
                    <a:lnTo>
                      <a:pt x="181" y="186"/>
                    </a:lnTo>
                    <a:lnTo>
                      <a:pt x="181" y="182"/>
                    </a:lnTo>
                    <a:lnTo>
                      <a:pt x="181" y="174"/>
                    </a:lnTo>
                    <a:lnTo>
                      <a:pt x="188" y="170"/>
                    </a:lnTo>
                    <a:lnTo>
                      <a:pt x="194" y="165"/>
                    </a:lnTo>
                    <a:lnTo>
                      <a:pt x="181" y="170"/>
                    </a:lnTo>
                    <a:lnTo>
                      <a:pt x="181" y="161"/>
                    </a:lnTo>
                    <a:lnTo>
                      <a:pt x="181" y="157"/>
                    </a:lnTo>
                    <a:lnTo>
                      <a:pt x="194" y="153"/>
                    </a:lnTo>
                    <a:lnTo>
                      <a:pt x="207" y="153"/>
                    </a:lnTo>
                    <a:lnTo>
                      <a:pt x="201" y="149"/>
                    </a:lnTo>
                    <a:lnTo>
                      <a:pt x="181" y="149"/>
                    </a:lnTo>
                    <a:lnTo>
                      <a:pt x="181" y="141"/>
                    </a:lnTo>
                    <a:lnTo>
                      <a:pt x="188" y="136"/>
                    </a:lnTo>
                    <a:lnTo>
                      <a:pt x="207" y="128"/>
                    </a:lnTo>
                    <a:lnTo>
                      <a:pt x="207" y="124"/>
                    </a:lnTo>
                    <a:lnTo>
                      <a:pt x="213" y="120"/>
                    </a:lnTo>
                    <a:lnTo>
                      <a:pt x="226" y="120"/>
                    </a:lnTo>
                    <a:lnTo>
                      <a:pt x="233" y="120"/>
                    </a:lnTo>
                    <a:lnTo>
                      <a:pt x="239" y="124"/>
                    </a:lnTo>
                    <a:lnTo>
                      <a:pt x="246" y="120"/>
                    </a:lnTo>
                    <a:lnTo>
                      <a:pt x="239" y="120"/>
                    </a:lnTo>
                    <a:lnTo>
                      <a:pt x="239" y="107"/>
                    </a:lnTo>
                    <a:lnTo>
                      <a:pt x="259" y="95"/>
                    </a:lnTo>
                    <a:lnTo>
                      <a:pt x="272" y="87"/>
                    </a:lnTo>
                    <a:lnTo>
                      <a:pt x="278" y="83"/>
                    </a:lnTo>
                    <a:lnTo>
                      <a:pt x="278" y="78"/>
                    </a:lnTo>
                    <a:lnTo>
                      <a:pt x="285" y="70"/>
                    </a:lnTo>
                    <a:lnTo>
                      <a:pt x="297" y="58"/>
                    </a:lnTo>
                    <a:lnTo>
                      <a:pt x="310" y="54"/>
                    </a:lnTo>
                    <a:lnTo>
                      <a:pt x="297" y="45"/>
                    </a:lnTo>
                    <a:lnTo>
                      <a:pt x="323" y="33"/>
                    </a:lnTo>
                    <a:lnTo>
                      <a:pt x="336" y="33"/>
                    </a:lnTo>
                    <a:lnTo>
                      <a:pt x="336" y="29"/>
                    </a:lnTo>
                    <a:lnTo>
                      <a:pt x="356" y="25"/>
                    </a:lnTo>
                    <a:lnTo>
                      <a:pt x="394" y="4"/>
                    </a:lnTo>
                    <a:lnTo>
                      <a:pt x="401" y="0"/>
                    </a:lnTo>
                    <a:lnTo>
                      <a:pt x="394" y="16"/>
                    </a:lnTo>
                    <a:lnTo>
                      <a:pt x="407" y="8"/>
                    </a:lnTo>
                    <a:lnTo>
                      <a:pt x="414" y="4"/>
                    </a:lnTo>
                    <a:lnTo>
                      <a:pt x="414" y="12"/>
                    </a:lnTo>
                    <a:lnTo>
                      <a:pt x="446" y="4"/>
                    </a:lnTo>
                    <a:lnTo>
                      <a:pt x="459" y="12"/>
                    </a:lnTo>
                    <a:lnTo>
                      <a:pt x="439" y="16"/>
                    </a:lnTo>
                    <a:lnTo>
                      <a:pt x="446" y="29"/>
                    </a:lnTo>
                    <a:lnTo>
                      <a:pt x="478" y="25"/>
                    </a:lnTo>
                    <a:lnTo>
                      <a:pt x="523" y="37"/>
                    </a:lnTo>
                    <a:lnTo>
                      <a:pt x="517" y="54"/>
                    </a:lnTo>
                    <a:lnTo>
                      <a:pt x="504" y="66"/>
                    </a:lnTo>
                    <a:lnTo>
                      <a:pt x="472" y="74"/>
                    </a:lnTo>
                    <a:lnTo>
                      <a:pt x="465" y="87"/>
                    </a:lnTo>
                    <a:lnTo>
                      <a:pt x="472" y="103"/>
                    </a:lnTo>
                    <a:lnTo>
                      <a:pt x="478" y="107"/>
                    </a:lnTo>
                    <a:lnTo>
                      <a:pt x="478" y="112"/>
                    </a:lnTo>
                    <a:lnTo>
                      <a:pt x="485" y="116"/>
                    </a:lnTo>
                    <a:lnTo>
                      <a:pt x="491" y="120"/>
                    </a:lnTo>
                    <a:lnTo>
                      <a:pt x="491" y="128"/>
                    </a:lnTo>
                    <a:lnTo>
                      <a:pt x="498" y="136"/>
                    </a:lnTo>
                    <a:lnTo>
                      <a:pt x="498" y="141"/>
                    </a:lnTo>
                    <a:lnTo>
                      <a:pt x="510" y="141"/>
                    </a:lnTo>
                    <a:lnTo>
                      <a:pt x="510" y="145"/>
                    </a:lnTo>
                    <a:lnTo>
                      <a:pt x="517" y="149"/>
                    </a:lnTo>
                    <a:lnTo>
                      <a:pt x="523" y="145"/>
                    </a:lnTo>
                    <a:lnTo>
                      <a:pt x="530" y="136"/>
                    </a:lnTo>
                    <a:lnTo>
                      <a:pt x="530" y="132"/>
                    </a:lnTo>
                    <a:lnTo>
                      <a:pt x="543" y="136"/>
                    </a:lnTo>
                    <a:lnTo>
                      <a:pt x="549" y="124"/>
                    </a:lnTo>
                    <a:lnTo>
                      <a:pt x="549" y="116"/>
                    </a:lnTo>
                    <a:lnTo>
                      <a:pt x="556" y="112"/>
                    </a:lnTo>
                    <a:lnTo>
                      <a:pt x="556" y="107"/>
                    </a:lnTo>
                    <a:lnTo>
                      <a:pt x="575" y="103"/>
                    </a:lnTo>
                    <a:lnTo>
                      <a:pt x="588" y="99"/>
                    </a:lnTo>
                    <a:lnTo>
                      <a:pt x="607" y="91"/>
                    </a:lnTo>
                    <a:lnTo>
                      <a:pt x="633" y="95"/>
                    </a:lnTo>
                    <a:lnTo>
                      <a:pt x="659" y="95"/>
                    </a:lnTo>
                    <a:lnTo>
                      <a:pt x="698" y="95"/>
                    </a:lnTo>
                    <a:lnTo>
                      <a:pt x="704" y="62"/>
                    </a:lnTo>
                    <a:lnTo>
                      <a:pt x="723" y="62"/>
                    </a:lnTo>
                    <a:lnTo>
                      <a:pt x="743" y="91"/>
                    </a:lnTo>
                    <a:lnTo>
                      <a:pt x="743" y="66"/>
                    </a:lnTo>
                    <a:lnTo>
                      <a:pt x="814" y="4"/>
                    </a:lnTo>
                    <a:lnTo>
                      <a:pt x="846" y="4"/>
                    </a:lnTo>
                    <a:lnTo>
                      <a:pt x="872" y="16"/>
                    </a:lnTo>
                    <a:lnTo>
                      <a:pt x="904" y="16"/>
                    </a:lnTo>
                    <a:lnTo>
                      <a:pt x="949" y="37"/>
                    </a:lnTo>
                    <a:lnTo>
                      <a:pt x="995" y="54"/>
                    </a:lnTo>
                    <a:lnTo>
                      <a:pt x="1033" y="49"/>
                    </a:lnTo>
                    <a:lnTo>
                      <a:pt x="1078" y="62"/>
                    </a:lnTo>
                    <a:lnTo>
                      <a:pt x="1117" y="62"/>
                    </a:lnTo>
                    <a:lnTo>
                      <a:pt x="1137" y="54"/>
                    </a:lnTo>
                    <a:lnTo>
                      <a:pt x="1182" y="54"/>
                    </a:lnTo>
                    <a:lnTo>
                      <a:pt x="1208" y="66"/>
                    </a:lnTo>
                    <a:lnTo>
                      <a:pt x="1266" y="66"/>
                    </a:lnTo>
                    <a:lnTo>
                      <a:pt x="1317" y="83"/>
                    </a:lnTo>
                    <a:lnTo>
                      <a:pt x="1408" y="83"/>
                    </a:lnTo>
                    <a:lnTo>
                      <a:pt x="1550" y="91"/>
                    </a:lnTo>
                    <a:lnTo>
                      <a:pt x="1621" y="116"/>
                    </a:lnTo>
                    <a:lnTo>
                      <a:pt x="1685" y="136"/>
                    </a:lnTo>
                    <a:lnTo>
                      <a:pt x="1724" y="149"/>
                    </a:lnTo>
                    <a:lnTo>
                      <a:pt x="1711" y="153"/>
                    </a:lnTo>
                    <a:lnTo>
                      <a:pt x="1685" y="141"/>
                    </a:lnTo>
                    <a:lnTo>
                      <a:pt x="1621" y="136"/>
                    </a:lnTo>
                    <a:lnTo>
                      <a:pt x="1640" y="149"/>
                    </a:lnTo>
                    <a:lnTo>
                      <a:pt x="1666" y="153"/>
                    </a:lnTo>
                    <a:lnTo>
                      <a:pt x="1659" y="174"/>
                    </a:lnTo>
                    <a:lnTo>
                      <a:pt x="1627" y="186"/>
                    </a:lnTo>
                    <a:lnTo>
                      <a:pt x="1621" y="203"/>
                    </a:lnTo>
                    <a:lnTo>
                      <a:pt x="1659" y="223"/>
                    </a:lnTo>
                    <a:lnTo>
                      <a:pt x="1685" y="244"/>
                    </a:lnTo>
                    <a:lnTo>
                      <a:pt x="1698" y="277"/>
                    </a:lnTo>
                    <a:lnTo>
                      <a:pt x="1679" y="282"/>
                    </a:lnTo>
                    <a:lnTo>
                      <a:pt x="1646" y="269"/>
                    </a:lnTo>
                    <a:lnTo>
                      <a:pt x="1608" y="244"/>
                    </a:lnTo>
                    <a:lnTo>
                      <a:pt x="1588" y="232"/>
                    </a:lnTo>
                    <a:lnTo>
                      <a:pt x="1582" y="215"/>
                    </a:lnTo>
                    <a:lnTo>
                      <a:pt x="1569" y="190"/>
                    </a:lnTo>
                    <a:lnTo>
                      <a:pt x="1556" y="182"/>
                    </a:lnTo>
                    <a:lnTo>
                      <a:pt x="1543" y="178"/>
                    </a:lnTo>
                    <a:lnTo>
                      <a:pt x="1530" y="182"/>
                    </a:lnTo>
                    <a:lnTo>
                      <a:pt x="1543" y="203"/>
                    </a:lnTo>
                    <a:lnTo>
                      <a:pt x="1504" y="207"/>
                    </a:lnTo>
                    <a:lnTo>
                      <a:pt x="1485" y="194"/>
                    </a:lnTo>
                    <a:lnTo>
                      <a:pt x="1453" y="203"/>
                    </a:lnTo>
                    <a:lnTo>
                      <a:pt x="1427" y="215"/>
                    </a:lnTo>
                    <a:lnTo>
                      <a:pt x="1427" y="228"/>
                    </a:lnTo>
                    <a:lnTo>
                      <a:pt x="1440" y="240"/>
                    </a:lnTo>
                    <a:lnTo>
                      <a:pt x="1479" y="244"/>
                    </a:lnTo>
                    <a:lnTo>
                      <a:pt x="1511" y="261"/>
                    </a:lnTo>
                    <a:lnTo>
                      <a:pt x="1563" y="311"/>
                    </a:lnTo>
                    <a:lnTo>
                      <a:pt x="1582" y="344"/>
                    </a:lnTo>
                    <a:lnTo>
                      <a:pt x="1588" y="377"/>
                    </a:lnTo>
                    <a:lnTo>
                      <a:pt x="1582" y="402"/>
                    </a:lnTo>
                    <a:lnTo>
                      <a:pt x="1569" y="402"/>
                    </a:lnTo>
                    <a:lnTo>
                      <a:pt x="1556" y="393"/>
                    </a:lnTo>
                    <a:lnTo>
                      <a:pt x="1537" y="406"/>
                    </a:lnTo>
                    <a:lnTo>
                      <a:pt x="1517" y="418"/>
                    </a:lnTo>
                    <a:lnTo>
                      <a:pt x="1511" y="435"/>
                    </a:lnTo>
                    <a:lnTo>
                      <a:pt x="1537" y="460"/>
                    </a:lnTo>
                    <a:lnTo>
                      <a:pt x="1517" y="480"/>
                    </a:lnTo>
                    <a:lnTo>
                      <a:pt x="1517" y="509"/>
                    </a:lnTo>
                    <a:lnTo>
                      <a:pt x="1543" y="530"/>
                    </a:lnTo>
                    <a:lnTo>
                      <a:pt x="1569" y="538"/>
                    </a:lnTo>
                    <a:lnTo>
                      <a:pt x="1601" y="559"/>
                    </a:lnTo>
                    <a:lnTo>
                      <a:pt x="1627" y="588"/>
                    </a:lnTo>
                    <a:lnTo>
                      <a:pt x="1634" y="630"/>
                    </a:lnTo>
                    <a:lnTo>
                      <a:pt x="1621" y="650"/>
                    </a:lnTo>
                    <a:lnTo>
                      <a:pt x="1595" y="667"/>
                    </a:lnTo>
                    <a:lnTo>
                      <a:pt x="1556" y="675"/>
                    </a:lnTo>
                    <a:lnTo>
                      <a:pt x="1537" y="692"/>
                    </a:lnTo>
                    <a:lnTo>
                      <a:pt x="1524" y="683"/>
                    </a:lnTo>
                    <a:lnTo>
                      <a:pt x="1511" y="692"/>
                    </a:lnTo>
                    <a:lnTo>
                      <a:pt x="1511" y="721"/>
                    </a:lnTo>
                    <a:lnTo>
                      <a:pt x="1517" y="741"/>
                    </a:lnTo>
                    <a:lnTo>
                      <a:pt x="1550" y="762"/>
                    </a:lnTo>
                    <a:lnTo>
                      <a:pt x="1569" y="783"/>
                    </a:lnTo>
                    <a:lnTo>
                      <a:pt x="1575" y="795"/>
                    </a:lnTo>
                    <a:lnTo>
                      <a:pt x="1575" y="820"/>
                    </a:lnTo>
                    <a:lnTo>
                      <a:pt x="1550" y="837"/>
                    </a:lnTo>
                    <a:lnTo>
                      <a:pt x="1530" y="837"/>
                    </a:lnTo>
                    <a:lnTo>
                      <a:pt x="1492" y="812"/>
                    </a:lnTo>
                    <a:lnTo>
                      <a:pt x="1466" y="799"/>
                    </a:lnTo>
                    <a:lnTo>
                      <a:pt x="1453" y="795"/>
                    </a:lnTo>
                    <a:lnTo>
                      <a:pt x="1440" y="808"/>
                    </a:lnTo>
                    <a:lnTo>
                      <a:pt x="1446" y="828"/>
                    </a:lnTo>
                    <a:lnTo>
                      <a:pt x="1453" y="845"/>
                    </a:lnTo>
                    <a:lnTo>
                      <a:pt x="1459" y="870"/>
                    </a:lnTo>
                    <a:lnTo>
                      <a:pt x="1485" y="878"/>
                    </a:lnTo>
                    <a:lnTo>
                      <a:pt x="1479" y="891"/>
                    </a:lnTo>
                    <a:lnTo>
                      <a:pt x="1479" y="911"/>
                    </a:lnTo>
                    <a:lnTo>
                      <a:pt x="1485" y="928"/>
                    </a:lnTo>
                    <a:lnTo>
                      <a:pt x="1472" y="928"/>
                    </a:lnTo>
                    <a:lnTo>
                      <a:pt x="1453" y="907"/>
                    </a:lnTo>
                    <a:lnTo>
                      <a:pt x="1453" y="882"/>
                    </a:lnTo>
                    <a:lnTo>
                      <a:pt x="1446" y="874"/>
                    </a:lnTo>
                    <a:lnTo>
                      <a:pt x="1440" y="849"/>
                    </a:lnTo>
                    <a:lnTo>
                      <a:pt x="1433" y="841"/>
                    </a:lnTo>
                    <a:lnTo>
                      <a:pt x="1433" y="808"/>
                    </a:lnTo>
                    <a:lnTo>
                      <a:pt x="1421" y="783"/>
                    </a:lnTo>
                    <a:lnTo>
                      <a:pt x="1401" y="766"/>
                    </a:lnTo>
                    <a:lnTo>
                      <a:pt x="1369" y="754"/>
                    </a:lnTo>
                    <a:lnTo>
                      <a:pt x="1343" y="733"/>
                    </a:lnTo>
                    <a:lnTo>
                      <a:pt x="1337" y="721"/>
                    </a:lnTo>
                    <a:lnTo>
                      <a:pt x="1317" y="704"/>
                    </a:lnTo>
                    <a:lnTo>
                      <a:pt x="1291" y="667"/>
                    </a:lnTo>
                    <a:lnTo>
                      <a:pt x="1266" y="671"/>
                    </a:lnTo>
                    <a:lnTo>
                      <a:pt x="1233" y="688"/>
                    </a:lnTo>
                    <a:lnTo>
                      <a:pt x="1220" y="700"/>
                    </a:lnTo>
                    <a:lnTo>
                      <a:pt x="1195" y="729"/>
                    </a:lnTo>
                    <a:lnTo>
                      <a:pt x="1169" y="758"/>
                    </a:lnTo>
                    <a:lnTo>
                      <a:pt x="1162" y="770"/>
                    </a:lnTo>
                    <a:lnTo>
                      <a:pt x="1169" y="804"/>
                    </a:lnTo>
                    <a:lnTo>
                      <a:pt x="1169" y="837"/>
                    </a:lnTo>
                    <a:lnTo>
                      <a:pt x="1143" y="858"/>
                    </a:lnTo>
                    <a:lnTo>
                      <a:pt x="1130" y="862"/>
                    </a:lnTo>
                    <a:lnTo>
                      <a:pt x="1098" y="812"/>
                    </a:lnTo>
                    <a:lnTo>
                      <a:pt x="1078" y="779"/>
                    </a:lnTo>
                    <a:lnTo>
                      <a:pt x="1027" y="717"/>
                    </a:lnTo>
                    <a:lnTo>
                      <a:pt x="1027" y="692"/>
                    </a:lnTo>
                    <a:lnTo>
                      <a:pt x="1020" y="679"/>
                    </a:lnTo>
                    <a:lnTo>
                      <a:pt x="1007" y="696"/>
                    </a:lnTo>
                    <a:lnTo>
                      <a:pt x="969" y="659"/>
                    </a:lnTo>
                    <a:lnTo>
                      <a:pt x="911" y="630"/>
                    </a:lnTo>
                    <a:lnTo>
                      <a:pt x="878" y="638"/>
                    </a:lnTo>
                    <a:lnTo>
                      <a:pt x="827" y="634"/>
                    </a:lnTo>
                    <a:lnTo>
                      <a:pt x="807" y="613"/>
                    </a:lnTo>
                    <a:lnTo>
                      <a:pt x="775" y="617"/>
                    </a:lnTo>
                    <a:lnTo>
                      <a:pt x="743" y="609"/>
                    </a:lnTo>
                    <a:lnTo>
                      <a:pt x="659" y="538"/>
                    </a:lnTo>
                    <a:lnTo>
                      <a:pt x="665" y="567"/>
                    </a:lnTo>
                    <a:lnTo>
                      <a:pt x="691" y="605"/>
                    </a:lnTo>
                    <a:lnTo>
                      <a:pt x="717" y="634"/>
                    </a:lnTo>
                    <a:lnTo>
                      <a:pt x="743" y="646"/>
                    </a:lnTo>
                    <a:lnTo>
                      <a:pt x="775" y="638"/>
                    </a:lnTo>
                    <a:lnTo>
                      <a:pt x="801" y="638"/>
                    </a:lnTo>
                    <a:lnTo>
                      <a:pt x="833" y="663"/>
                    </a:lnTo>
                    <a:lnTo>
                      <a:pt x="853" y="679"/>
                    </a:lnTo>
                    <a:lnTo>
                      <a:pt x="853" y="692"/>
                    </a:lnTo>
                    <a:lnTo>
                      <a:pt x="794" y="746"/>
                    </a:lnTo>
                    <a:lnTo>
                      <a:pt x="756" y="766"/>
                    </a:lnTo>
                    <a:lnTo>
                      <a:pt x="678" y="791"/>
                    </a:lnTo>
                    <a:lnTo>
                      <a:pt x="652" y="799"/>
                    </a:lnTo>
                    <a:lnTo>
                      <a:pt x="640" y="791"/>
                    </a:lnTo>
                    <a:lnTo>
                      <a:pt x="633" y="783"/>
                    </a:lnTo>
                    <a:lnTo>
                      <a:pt x="633" y="766"/>
                    </a:lnTo>
                    <a:lnTo>
                      <a:pt x="627" y="750"/>
                    </a:lnTo>
                    <a:lnTo>
                      <a:pt x="614" y="737"/>
                    </a:lnTo>
                    <a:lnTo>
                      <a:pt x="607" y="725"/>
                    </a:lnTo>
                    <a:lnTo>
                      <a:pt x="594" y="708"/>
                    </a:lnTo>
                    <a:lnTo>
                      <a:pt x="581" y="700"/>
                    </a:lnTo>
                    <a:lnTo>
                      <a:pt x="575" y="688"/>
                    </a:lnTo>
                    <a:lnTo>
                      <a:pt x="569" y="675"/>
                    </a:lnTo>
                    <a:lnTo>
                      <a:pt x="549" y="646"/>
                    </a:lnTo>
                    <a:lnTo>
                      <a:pt x="543" y="634"/>
                    </a:lnTo>
                    <a:lnTo>
                      <a:pt x="530" y="617"/>
                    </a:lnTo>
                    <a:lnTo>
                      <a:pt x="504" y="596"/>
                    </a:lnTo>
                    <a:lnTo>
                      <a:pt x="498" y="584"/>
                    </a:lnTo>
                    <a:lnTo>
                      <a:pt x="485" y="576"/>
                    </a:lnTo>
                    <a:lnTo>
                      <a:pt x="478" y="555"/>
                    </a:lnTo>
                    <a:lnTo>
                      <a:pt x="510" y="538"/>
                    </a:lnTo>
                    <a:lnTo>
                      <a:pt x="523" y="501"/>
                    </a:lnTo>
                    <a:lnTo>
                      <a:pt x="491" y="489"/>
                    </a:lnTo>
                    <a:lnTo>
                      <a:pt x="446" y="497"/>
                    </a:lnTo>
                    <a:lnTo>
                      <a:pt x="439" y="493"/>
                    </a:lnTo>
                    <a:lnTo>
                      <a:pt x="433" y="493"/>
                    </a:lnTo>
                    <a:lnTo>
                      <a:pt x="427" y="493"/>
                    </a:lnTo>
                    <a:lnTo>
                      <a:pt x="427" y="493"/>
                    </a:lnTo>
                    <a:lnTo>
                      <a:pt x="420" y="485"/>
                    </a:lnTo>
                    <a:lnTo>
                      <a:pt x="420" y="480"/>
                    </a:lnTo>
                    <a:lnTo>
                      <a:pt x="420" y="468"/>
                    </a:lnTo>
                    <a:lnTo>
                      <a:pt x="414" y="460"/>
                    </a:lnTo>
                    <a:lnTo>
                      <a:pt x="407" y="456"/>
                    </a:lnTo>
                    <a:lnTo>
                      <a:pt x="407" y="451"/>
                    </a:lnTo>
                    <a:lnTo>
                      <a:pt x="401" y="447"/>
                    </a:lnTo>
                    <a:lnTo>
                      <a:pt x="401" y="439"/>
                    </a:lnTo>
                    <a:lnTo>
                      <a:pt x="394" y="435"/>
                    </a:lnTo>
                    <a:lnTo>
                      <a:pt x="394" y="431"/>
                    </a:lnTo>
                    <a:lnTo>
                      <a:pt x="381" y="431"/>
                    </a:lnTo>
                    <a:lnTo>
                      <a:pt x="375" y="431"/>
                    </a:lnTo>
                    <a:lnTo>
                      <a:pt x="375" y="431"/>
                    </a:lnTo>
                    <a:lnTo>
                      <a:pt x="375" y="439"/>
                    </a:lnTo>
                    <a:lnTo>
                      <a:pt x="375" y="447"/>
                    </a:lnTo>
                    <a:lnTo>
                      <a:pt x="375" y="456"/>
                    </a:lnTo>
                    <a:lnTo>
                      <a:pt x="375" y="464"/>
                    </a:lnTo>
                    <a:lnTo>
                      <a:pt x="375" y="468"/>
                    </a:lnTo>
                    <a:lnTo>
                      <a:pt x="362" y="472"/>
                    </a:lnTo>
                    <a:lnTo>
                      <a:pt x="356" y="480"/>
                    </a:lnTo>
                    <a:lnTo>
                      <a:pt x="349" y="468"/>
                    </a:lnTo>
                    <a:lnTo>
                      <a:pt x="343" y="460"/>
                    </a:lnTo>
                    <a:lnTo>
                      <a:pt x="343" y="443"/>
                    </a:lnTo>
                    <a:lnTo>
                      <a:pt x="336" y="427"/>
                    </a:lnTo>
                    <a:lnTo>
                      <a:pt x="330" y="414"/>
                    </a:lnTo>
                    <a:lnTo>
                      <a:pt x="317" y="410"/>
                    </a:lnTo>
                    <a:lnTo>
                      <a:pt x="304" y="402"/>
                    </a:lnTo>
                    <a:lnTo>
                      <a:pt x="297" y="393"/>
                    </a:lnTo>
                    <a:lnTo>
                      <a:pt x="297" y="385"/>
                    </a:lnTo>
                    <a:lnTo>
                      <a:pt x="285" y="381"/>
                    </a:lnTo>
                    <a:lnTo>
                      <a:pt x="278" y="377"/>
                    </a:lnTo>
                    <a:lnTo>
                      <a:pt x="272" y="377"/>
                    </a:lnTo>
                    <a:lnTo>
                      <a:pt x="265" y="385"/>
                    </a:lnTo>
                    <a:lnTo>
                      <a:pt x="259" y="393"/>
                    </a:lnTo>
                    <a:lnTo>
                      <a:pt x="272" y="398"/>
                    </a:lnTo>
                    <a:lnTo>
                      <a:pt x="285" y="410"/>
                    </a:lnTo>
                    <a:lnTo>
                      <a:pt x="297" y="422"/>
                    </a:lnTo>
                    <a:lnTo>
                      <a:pt x="304" y="427"/>
                    </a:lnTo>
                    <a:lnTo>
                      <a:pt x="310" y="431"/>
                    </a:lnTo>
                    <a:lnTo>
                      <a:pt x="323" y="439"/>
                    </a:lnTo>
                    <a:lnTo>
                      <a:pt x="310" y="451"/>
                    </a:lnTo>
                    <a:lnTo>
                      <a:pt x="310" y="447"/>
                    </a:lnTo>
                    <a:lnTo>
                      <a:pt x="310" y="439"/>
                    </a:lnTo>
                    <a:lnTo>
                      <a:pt x="304" y="456"/>
                    </a:lnTo>
                    <a:lnTo>
                      <a:pt x="304" y="464"/>
                    </a:lnTo>
                    <a:lnTo>
                      <a:pt x="297" y="468"/>
                    </a:lnTo>
                    <a:lnTo>
                      <a:pt x="297" y="456"/>
                    </a:lnTo>
                    <a:lnTo>
                      <a:pt x="297" y="447"/>
                    </a:lnTo>
                    <a:lnTo>
                      <a:pt x="285" y="443"/>
                    </a:lnTo>
                    <a:lnTo>
                      <a:pt x="278" y="439"/>
                    </a:lnTo>
                    <a:lnTo>
                      <a:pt x="278" y="435"/>
                    </a:lnTo>
                    <a:lnTo>
                      <a:pt x="265" y="431"/>
                    </a:lnTo>
                    <a:lnTo>
                      <a:pt x="259" y="427"/>
                    </a:lnTo>
                    <a:lnTo>
                      <a:pt x="252" y="418"/>
                    </a:lnTo>
                    <a:lnTo>
                      <a:pt x="246" y="414"/>
                    </a:lnTo>
                    <a:lnTo>
                      <a:pt x="239" y="406"/>
                    </a:lnTo>
                    <a:lnTo>
                      <a:pt x="239" y="398"/>
                    </a:lnTo>
                    <a:lnTo>
                      <a:pt x="233" y="393"/>
                    </a:lnTo>
                    <a:lnTo>
                      <a:pt x="226" y="389"/>
                    </a:lnTo>
                    <a:lnTo>
                      <a:pt x="213" y="389"/>
                    </a:lnTo>
                    <a:lnTo>
                      <a:pt x="201" y="393"/>
                    </a:lnTo>
                    <a:lnTo>
                      <a:pt x="188" y="389"/>
                    </a:lnTo>
                    <a:lnTo>
                      <a:pt x="168" y="393"/>
                    </a:lnTo>
                    <a:lnTo>
                      <a:pt x="155" y="393"/>
                    </a:lnTo>
                    <a:lnTo>
                      <a:pt x="149" y="398"/>
                    </a:lnTo>
                    <a:lnTo>
                      <a:pt x="149" y="406"/>
                    </a:lnTo>
                    <a:lnTo>
                      <a:pt x="149" y="414"/>
                    </a:lnTo>
                    <a:lnTo>
                      <a:pt x="136" y="427"/>
                    </a:lnTo>
                    <a:lnTo>
                      <a:pt x="130" y="431"/>
                    </a:lnTo>
                    <a:lnTo>
                      <a:pt x="130" y="431"/>
                    </a:lnTo>
                    <a:lnTo>
                      <a:pt x="123" y="439"/>
                    </a:lnTo>
                    <a:lnTo>
                      <a:pt x="117" y="443"/>
                    </a:lnTo>
                    <a:lnTo>
                      <a:pt x="123" y="451"/>
                    </a:lnTo>
                    <a:lnTo>
                      <a:pt x="123" y="460"/>
                    </a:lnTo>
                    <a:lnTo>
                      <a:pt x="123" y="464"/>
                    </a:lnTo>
                    <a:lnTo>
                      <a:pt x="117" y="468"/>
                    </a:lnTo>
                    <a:lnTo>
                      <a:pt x="110" y="480"/>
                    </a:lnTo>
                    <a:lnTo>
                      <a:pt x="110" y="472"/>
                    </a:lnTo>
                    <a:lnTo>
                      <a:pt x="104" y="476"/>
                    </a:lnTo>
                    <a:lnTo>
                      <a:pt x="97" y="480"/>
                    </a:lnTo>
                    <a:lnTo>
                      <a:pt x="84" y="485"/>
                    </a:lnTo>
                    <a:lnTo>
                      <a:pt x="78" y="489"/>
                    </a:lnTo>
                    <a:lnTo>
                      <a:pt x="65" y="493"/>
                    </a:lnTo>
                    <a:lnTo>
                      <a:pt x="59" y="493"/>
                    </a:lnTo>
                    <a:lnTo>
                      <a:pt x="46" y="493"/>
                    </a:lnTo>
                    <a:lnTo>
                      <a:pt x="26" y="497"/>
                    </a:lnTo>
                    <a:lnTo>
                      <a:pt x="20" y="497"/>
                    </a:lnTo>
                    <a:lnTo>
                      <a:pt x="13" y="485"/>
                    </a:lnTo>
                    <a:lnTo>
                      <a:pt x="7" y="472"/>
                    </a:lnTo>
                    <a:lnTo>
                      <a:pt x="7" y="460"/>
                    </a:lnTo>
                    <a:lnTo>
                      <a:pt x="7" y="451"/>
                    </a:lnTo>
                    <a:lnTo>
                      <a:pt x="7" y="435"/>
                    </a:lnTo>
                    <a:lnTo>
                      <a:pt x="0" y="418"/>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grpSp>
      </p:grpSp>
      <p:grpSp>
        <p:nvGrpSpPr>
          <p:cNvPr id="33" name="Group 47"/>
          <p:cNvGrpSpPr>
            <a:grpSpLocks/>
          </p:cNvGrpSpPr>
          <p:nvPr/>
        </p:nvGrpSpPr>
        <p:grpSpPr bwMode="auto">
          <a:xfrm>
            <a:off x="5072066" y="2714620"/>
            <a:ext cx="2398713" cy="2730500"/>
            <a:chOff x="438" y="2208"/>
            <a:chExt cx="1511" cy="1720"/>
          </a:xfrm>
          <a:solidFill>
            <a:srgbClr val="92D050"/>
          </a:solidFill>
        </p:grpSpPr>
        <p:sp>
          <p:nvSpPr>
            <p:cNvPr id="34" name="Freeform 41"/>
            <p:cNvSpPr>
              <a:spLocks/>
            </p:cNvSpPr>
            <p:nvPr/>
          </p:nvSpPr>
          <p:spPr bwMode="auto">
            <a:xfrm>
              <a:off x="438" y="2283"/>
              <a:ext cx="1020" cy="808"/>
            </a:xfrm>
            <a:custGeom>
              <a:avLst/>
              <a:gdLst/>
              <a:ahLst/>
              <a:cxnLst>
                <a:cxn ang="0">
                  <a:pos x="78" y="153"/>
                </a:cxn>
                <a:cxn ang="0">
                  <a:pos x="65" y="107"/>
                </a:cxn>
                <a:cxn ang="0">
                  <a:pos x="142" y="70"/>
                </a:cxn>
                <a:cxn ang="0">
                  <a:pos x="181" y="41"/>
                </a:cxn>
                <a:cxn ang="0">
                  <a:pos x="246" y="33"/>
                </a:cxn>
                <a:cxn ang="0">
                  <a:pos x="439" y="37"/>
                </a:cxn>
                <a:cxn ang="0">
                  <a:pos x="536" y="49"/>
                </a:cxn>
                <a:cxn ang="0">
                  <a:pos x="504" y="49"/>
                </a:cxn>
                <a:cxn ang="0">
                  <a:pos x="478" y="4"/>
                </a:cxn>
                <a:cxn ang="0">
                  <a:pos x="523" y="0"/>
                </a:cxn>
                <a:cxn ang="0">
                  <a:pos x="562" y="20"/>
                </a:cxn>
                <a:cxn ang="0">
                  <a:pos x="620" y="53"/>
                </a:cxn>
                <a:cxn ang="0">
                  <a:pos x="607" y="16"/>
                </a:cxn>
                <a:cxn ang="0">
                  <a:pos x="717" y="53"/>
                </a:cxn>
                <a:cxn ang="0">
                  <a:pos x="717" y="66"/>
                </a:cxn>
                <a:cxn ang="0">
                  <a:pos x="685" y="103"/>
                </a:cxn>
                <a:cxn ang="0">
                  <a:pos x="659" y="161"/>
                </a:cxn>
                <a:cxn ang="0">
                  <a:pos x="756" y="194"/>
                </a:cxn>
                <a:cxn ang="0">
                  <a:pos x="762" y="248"/>
                </a:cxn>
                <a:cxn ang="0">
                  <a:pos x="775" y="207"/>
                </a:cxn>
                <a:cxn ang="0">
                  <a:pos x="775" y="132"/>
                </a:cxn>
                <a:cxn ang="0">
                  <a:pos x="846" y="153"/>
                </a:cxn>
                <a:cxn ang="0">
                  <a:pos x="891" y="132"/>
                </a:cxn>
                <a:cxn ang="0">
                  <a:pos x="969" y="186"/>
                </a:cxn>
                <a:cxn ang="0">
                  <a:pos x="1020" y="236"/>
                </a:cxn>
                <a:cxn ang="0">
                  <a:pos x="982" y="252"/>
                </a:cxn>
                <a:cxn ang="0">
                  <a:pos x="904" y="269"/>
                </a:cxn>
                <a:cxn ang="0">
                  <a:pos x="956" y="277"/>
                </a:cxn>
                <a:cxn ang="0">
                  <a:pos x="982" y="323"/>
                </a:cxn>
                <a:cxn ang="0">
                  <a:pos x="956" y="327"/>
                </a:cxn>
                <a:cxn ang="0">
                  <a:pos x="930" y="344"/>
                </a:cxn>
                <a:cxn ang="0">
                  <a:pos x="878" y="381"/>
                </a:cxn>
                <a:cxn ang="0">
                  <a:pos x="878" y="439"/>
                </a:cxn>
                <a:cxn ang="0">
                  <a:pos x="827" y="522"/>
                </a:cxn>
                <a:cxn ang="0">
                  <a:pos x="840" y="596"/>
                </a:cxn>
                <a:cxn ang="0">
                  <a:pos x="814" y="547"/>
                </a:cxn>
                <a:cxn ang="0">
                  <a:pos x="762" y="526"/>
                </a:cxn>
                <a:cxn ang="0">
                  <a:pos x="723" y="538"/>
                </a:cxn>
                <a:cxn ang="0">
                  <a:pos x="652" y="547"/>
                </a:cxn>
                <a:cxn ang="0">
                  <a:pos x="614" y="600"/>
                </a:cxn>
                <a:cxn ang="0">
                  <a:pos x="698" y="671"/>
                </a:cxn>
                <a:cxn ang="0">
                  <a:pos x="710" y="629"/>
                </a:cxn>
                <a:cxn ang="0">
                  <a:pos x="756" y="658"/>
                </a:cxn>
                <a:cxn ang="0">
                  <a:pos x="782" y="700"/>
                </a:cxn>
                <a:cxn ang="0">
                  <a:pos x="801" y="737"/>
                </a:cxn>
                <a:cxn ang="0">
                  <a:pos x="846" y="791"/>
                </a:cxn>
                <a:cxn ang="0">
                  <a:pos x="917" y="791"/>
                </a:cxn>
                <a:cxn ang="0">
                  <a:pos x="872" y="799"/>
                </a:cxn>
                <a:cxn ang="0">
                  <a:pos x="794" y="791"/>
                </a:cxn>
                <a:cxn ang="0">
                  <a:pos x="730" y="741"/>
                </a:cxn>
                <a:cxn ang="0">
                  <a:pos x="691" y="721"/>
                </a:cxn>
                <a:cxn ang="0">
                  <a:pos x="620" y="700"/>
                </a:cxn>
                <a:cxn ang="0">
                  <a:pos x="504" y="621"/>
                </a:cxn>
                <a:cxn ang="0">
                  <a:pos x="407" y="505"/>
                </a:cxn>
                <a:cxn ang="0">
                  <a:pos x="439" y="609"/>
                </a:cxn>
                <a:cxn ang="0">
                  <a:pos x="375" y="538"/>
                </a:cxn>
                <a:cxn ang="0">
                  <a:pos x="317" y="397"/>
                </a:cxn>
                <a:cxn ang="0">
                  <a:pos x="323" y="298"/>
                </a:cxn>
                <a:cxn ang="0">
                  <a:pos x="304" y="219"/>
                </a:cxn>
                <a:cxn ang="0">
                  <a:pos x="284" y="169"/>
                </a:cxn>
                <a:cxn ang="0">
                  <a:pos x="246" y="145"/>
                </a:cxn>
                <a:cxn ang="0">
                  <a:pos x="162" y="153"/>
                </a:cxn>
                <a:cxn ang="0">
                  <a:pos x="97" y="182"/>
                </a:cxn>
              </a:cxnLst>
              <a:rect l="0" t="0" r="r" b="b"/>
              <a:pathLst>
                <a:path w="1020" h="808">
                  <a:moveTo>
                    <a:pt x="0" y="207"/>
                  </a:moveTo>
                  <a:lnTo>
                    <a:pt x="46" y="182"/>
                  </a:lnTo>
                  <a:lnTo>
                    <a:pt x="78" y="169"/>
                  </a:lnTo>
                  <a:lnTo>
                    <a:pt x="78" y="153"/>
                  </a:lnTo>
                  <a:lnTo>
                    <a:pt x="59" y="140"/>
                  </a:lnTo>
                  <a:lnTo>
                    <a:pt x="59" y="120"/>
                  </a:lnTo>
                  <a:lnTo>
                    <a:pt x="65" y="116"/>
                  </a:lnTo>
                  <a:lnTo>
                    <a:pt x="65" y="107"/>
                  </a:lnTo>
                  <a:lnTo>
                    <a:pt x="104" y="103"/>
                  </a:lnTo>
                  <a:lnTo>
                    <a:pt x="110" y="87"/>
                  </a:lnTo>
                  <a:lnTo>
                    <a:pt x="110" y="74"/>
                  </a:lnTo>
                  <a:lnTo>
                    <a:pt x="142" y="70"/>
                  </a:lnTo>
                  <a:lnTo>
                    <a:pt x="149" y="53"/>
                  </a:lnTo>
                  <a:lnTo>
                    <a:pt x="117" y="49"/>
                  </a:lnTo>
                  <a:lnTo>
                    <a:pt x="130" y="41"/>
                  </a:lnTo>
                  <a:lnTo>
                    <a:pt x="181" y="41"/>
                  </a:lnTo>
                  <a:lnTo>
                    <a:pt x="194" y="29"/>
                  </a:lnTo>
                  <a:lnTo>
                    <a:pt x="213" y="24"/>
                  </a:lnTo>
                  <a:lnTo>
                    <a:pt x="226" y="16"/>
                  </a:lnTo>
                  <a:lnTo>
                    <a:pt x="246" y="33"/>
                  </a:lnTo>
                  <a:lnTo>
                    <a:pt x="304" y="33"/>
                  </a:lnTo>
                  <a:lnTo>
                    <a:pt x="336" y="49"/>
                  </a:lnTo>
                  <a:lnTo>
                    <a:pt x="426" y="45"/>
                  </a:lnTo>
                  <a:lnTo>
                    <a:pt x="439" y="37"/>
                  </a:lnTo>
                  <a:lnTo>
                    <a:pt x="472" y="49"/>
                  </a:lnTo>
                  <a:lnTo>
                    <a:pt x="510" y="62"/>
                  </a:lnTo>
                  <a:lnTo>
                    <a:pt x="530" y="58"/>
                  </a:lnTo>
                  <a:lnTo>
                    <a:pt x="536" y="49"/>
                  </a:lnTo>
                  <a:lnTo>
                    <a:pt x="568" y="53"/>
                  </a:lnTo>
                  <a:lnTo>
                    <a:pt x="549" y="45"/>
                  </a:lnTo>
                  <a:lnTo>
                    <a:pt x="530" y="45"/>
                  </a:lnTo>
                  <a:lnTo>
                    <a:pt x="504" y="49"/>
                  </a:lnTo>
                  <a:lnTo>
                    <a:pt x="485" y="33"/>
                  </a:lnTo>
                  <a:lnTo>
                    <a:pt x="472" y="24"/>
                  </a:lnTo>
                  <a:lnTo>
                    <a:pt x="472" y="16"/>
                  </a:lnTo>
                  <a:lnTo>
                    <a:pt x="478" y="4"/>
                  </a:lnTo>
                  <a:lnTo>
                    <a:pt x="491" y="0"/>
                  </a:lnTo>
                  <a:lnTo>
                    <a:pt x="504" y="12"/>
                  </a:lnTo>
                  <a:lnTo>
                    <a:pt x="510" y="8"/>
                  </a:lnTo>
                  <a:lnTo>
                    <a:pt x="523" y="0"/>
                  </a:lnTo>
                  <a:lnTo>
                    <a:pt x="543" y="8"/>
                  </a:lnTo>
                  <a:lnTo>
                    <a:pt x="549" y="4"/>
                  </a:lnTo>
                  <a:lnTo>
                    <a:pt x="562" y="12"/>
                  </a:lnTo>
                  <a:lnTo>
                    <a:pt x="562" y="20"/>
                  </a:lnTo>
                  <a:lnTo>
                    <a:pt x="588" y="33"/>
                  </a:lnTo>
                  <a:lnTo>
                    <a:pt x="581" y="41"/>
                  </a:lnTo>
                  <a:lnTo>
                    <a:pt x="581" y="49"/>
                  </a:lnTo>
                  <a:lnTo>
                    <a:pt x="620" y="53"/>
                  </a:lnTo>
                  <a:lnTo>
                    <a:pt x="633" y="41"/>
                  </a:lnTo>
                  <a:lnTo>
                    <a:pt x="627" y="33"/>
                  </a:lnTo>
                  <a:lnTo>
                    <a:pt x="607" y="33"/>
                  </a:lnTo>
                  <a:lnTo>
                    <a:pt x="607" y="16"/>
                  </a:lnTo>
                  <a:lnTo>
                    <a:pt x="646" y="24"/>
                  </a:lnTo>
                  <a:lnTo>
                    <a:pt x="652" y="37"/>
                  </a:lnTo>
                  <a:lnTo>
                    <a:pt x="685" y="37"/>
                  </a:lnTo>
                  <a:lnTo>
                    <a:pt x="717" y="53"/>
                  </a:lnTo>
                  <a:lnTo>
                    <a:pt x="730" y="49"/>
                  </a:lnTo>
                  <a:lnTo>
                    <a:pt x="749" y="62"/>
                  </a:lnTo>
                  <a:lnTo>
                    <a:pt x="730" y="78"/>
                  </a:lnTo>
                  <a:lnTo>
                    <a:pt x="717" y="66"/>
                  </a:lnTo>
                  <a:lnTo>
                    <a:pt x="710" y="70"/>
                  </a:lnTo>
                  <a:lnTo>
                    <a:pt x="698" y="82"/>
                  </a:lnTo>
                  <a:lnTo>
                    <a:pt x="672" y="91"/>
                  </a:lnTo>
                  <a:lnTo>
                    <a:pt x="685" y="103"/>
                  </a:lnTo>
                  <a:lnTo>
                    <a:pt x="665" y="103"/>
                  </a:lnTo>
                  <a:lnTo>
                    <a:pt x="652" y="124"/>
                  </a:lnTo>
                  <a:lnTo>
                    <a:pt x="633" y="145"/>
                  </a:lnTo>
                  <a:lnTo>
                    <a:pt x="659" y="161"/>
                  </a:lnTo>
                  <a:lnTo>
                    <a:pt x="678" y="186"/>
                  </a:lnTo>
                  <a:lnTo>
                    <a:pt x="710" y="186"/>
                  </a:lnTo>
                  <a:lnTo>
                    <a:pt x="743" y="186"/>
                  </a:lnTo>
                  <a:lnTo>
                    <a:pt x="756" y="194"/>
                  </a:lnTo>
                  <a:lnTo>
                    <a:pt x="749" y="203"/>
                  </a:lnTo>
                  <a:lnTo>
                    <a:pt x="743" y="215"/>
                  </a:lnTo>
                  <a:lnTo>
                    <a:pt x="756" y="236"/>
                  </a:lnTo>
                  <a:lnTo>
                    <a:pt x="762" y="248"/>
                  </a:lnTo>
                  <a:lnTo>
                    <a:pt x="775" y="257"/>
                  </a:lnTo>
                  <a:lnTo>
                    <a:pt x="801" y="244"/>
                  </a:lnTo>
                  <a:lnTo>
                    <a:pt x="794" y="223"/>
                  </a:lnTo>
                  <a:lnTo>
                    <a:pt x="775" y="207"/>
                  </a:lnTo>
                  <a:lnTo>
                    <a:pt x="794" y="190"/>
                  </a:lnTo>
                  <a:lnTo>
                    <a:pt x="775" y="157"/>
                  </a:lnTo>
                  <a:lnTo>
                    <a:pt x="756" y="145"/>
                  </a:lnTo>
                  <a:lnTo>
                    <a:pt x="775" y="132"/>
                  </a:lnTo>
                  <a:lnTo>
                    <a:pt x="769" y="116"/>
                  </a:lnTo>
                  <a:lnTo>
                    <a:pt x="782" y="103"/>
                  </a:lnTo>
                  <a:lnTo>
                    <a:pt x="801" y="116"/>
                  </a:lnTo>
                  <a:lnTo>
                    <a:pt x="846" y="153"/>
                  </a:lnTo>
                  <a:lnTo>
                    <a:pt x="872" y="157"/>
                  </a:lnTo>
                  <a:lnTo>
                    <a:pt x="878" y="149"/>
                  </a:lnTo>
                  <a:lnTo>
                    <a:pt x="872" y="128"/>
                  </a:lnTo>
                  <a:lnTo>
                    <a:pt x="891" y="132"/>
                  </a:lnTo>
                  <a:lnTo>
                    <a:pt x="917" y="153"/>
                  </a:lnTo>
                  <a:lnTo>
                    <a:pt x="924" y="165"/>
                  </a:lnTo>
                  <a:lnTo>
                    <a:pt x="936" y="178"/>
                  </a:lnTo>
                  <a:lnTo>
                    <a:pt x="969" y="186"/>
                  </a:lnTo>
                  <a:lnTo>
                    <a:pt x="982" y="207"/>
                  </a:lnTo>
                  <a:lnTo>
                    <a:pt x="1007" y="219"/>
                  </a:lnTo>
                  <a:lnTo>
                    <a:pt x="1020" y="223"/>
                  </a:lnTo>
                  <a:lnTo>
                    <a:pt x="1020" y="236"/>
                  </a:lnTo>
                  <a:lnTo>
                    <a:pt x="1001" y="240"/>
                  </a:lnTo>
                  <a:lnTo>
                    <a:pt x="995" y="232"/>
                  </a:lnTo>
                  <a:lnTo>
                    <a:pt x="982" y="236"/>
                  </a:lnTo>
                  <a:lnTo>
                    <a:pt x="982" y="252"/>
                  </a:lnTo>
                  <a:lnTo>
                    <a:pt x="962" y="257"/>
                  </a:lnTo>
                  <a:lnTo>
                    <a:pt x="943" y="248"/>
                  </a:lnTo>
                  <a:lnTo>
                    <a:pt x="911" y="248"/>
                  </a:lnTo>
                  <a:lnTo>
                    <a:pt x="904" y="269"/>
                  </a:lnTo>
                  <a:lnTo>
                    <a:pt x="917" y="281"/>
                  </a:lnTo>
                  <a:lnTo>
                    <a:pt x="930" y="273"/>
                  </a:lnTo>
                  <a:lnTo>
                    <a:pt x="943" y="273"/>
                  </a:lnTo>
                  <a:lnTo>
                    <a:pt x="956" y="277"/>
                  </a:lnTo>
                  <a:lnTo>
                    <a:pt x="936" y="294"/>
                  </a:lnTo>
                  <a:lnTo>
                    <a:pt x="956" y="310"/>
                  </a:lnTo>
                  <a:lnTo>
                    <a:pt x="982" y="315"/>
                  </a:lnTo>
                  <a:lnTo>
                    <a:pt x="982" y="323"/>
                  </a:lnTo>
                  <a:lnTo>
                    <a:pt x="969" y="323"/>
                  </a:lnTo>
                  <a:lnTo>
                    <a:pt x="943" y="373"/>
                  </a:lnTo>
                  <a:lnTo>
                    <a:pt x="949" y="339"/>
                  </a:lnTo>
                  <a:lnTo>
                    <a:pt x="956" y="327"/>
                  </a:lnTo>
                  <a:lnTo>
                    <a:pt x="943" y="319"/>
                  </a:lnTo>
                  <a:lnTo>
                    <a:pt x="930" y="327"/>
                  </a:lnTo>
                  <a:lnTo>
                    <a:pt x="936" y="335"/>
                  </a:lnTo>
                  <a:lnTo>
                    <a:pt x="930" y="344"/>
                  </a:lnTo>
                  <a:lnTo>
                    <a:pt x="917" y="352"/>
                  </a:lnTo>
                  <a:lnTo>
                    <a:pt x="917" y="373"/>
                  </a:lnTo>
                  <a:lnTo>
                    <a:pt x="904" y="381"/>
                  </a:lnTo>
                  <a:lnTo>
                    <a:pt x="878" y="381"/>
                  </a:lnTo>
                  <a:lnTo>
                    <a:pt x="891" y="393"/>
                  </a:lnTo>
                  <a:lnTo>
                    <a:pt x="878" y="406"/>
                  </a:lnTo>
                  <a:lnTo>
                    <a:pt x="891" y="414"/>
                  </a:lnTo>
                  <a:lnTo>
                    <a:pt x="878" y="439"/>
                  </a:lnTo>
                  <a:lnTo>
                    <a:pt x="872" y="455"/>
                  </a:lnTo>
                  <a:lnTo>
                    <a:pt x="853" y="468"/>
                  </a:lnTo>
                  <a:lnTo>
                    <a:pt x="827" y="501"/>
                  </a:lnTo>
                  <a:lnTo>
                    <a:pt x="827" y="522"/>
                  </a:lnTo>
                  <a:lnTo>
                    <a:pt x="833" y="538"/>
                  </a:lnTo>
                  <a:lnTo>
                    <a:pt x="846" y="563"/>
                  </a:lnTo>
                  <a:lnTo>
                    <a:pt x="853" y="584"/>
                  </a:lnTo>
                  <a:lnTo>
                    <a:pt x="840" y="596"/>
                  </a:lnTo>
                  <a:lnTo>
                    <a:pt x="827" y="588"/>
                  </a:lnTo>
                  <a:lnTo>
                    <a:pt x="827" y="576"/>
                  </a:lnTo>
                  <a:lnTo>
                    <a:pt x="820" y="551"/>
                  </a:lnTo>
                  <a:lnTo>
                    <a:pt x="814" y="547"/>
                  </a:lnTo>
                  <a:lnTo>
                    <a:pt x="807" y="530"/>
                  </a:lnTo>
                  <a:lnTo>
                    <a:pt x="794" y="530"/>
                  </a:lnTo>
                  <a:lnTo>
                    <a:pt x="782" y="522"/>
                  </a:lnTo>
                  <a:lnTo>
                    <a:pt x="762" y="526"/>
                  </a:lnTo>
                  <a:lnTo>
                    <a:pt x="749" y="518"/>
                  </a:lnTo>
                  <a:lnTo>
                    <a:pt x="730" y="526"/>
                  </a:lnTo>
                  <a:lnTo>
                    <a:pt x="698" y="522"/>
                  </a:lnTo>
                  <a:lnTo>
                    <a:pt x="723" y="538"/>
                  </a:lnTo>
                  <a:lnTo>
                    <a:pt x="698" y="538"/>
                  </a:lnTo>
                  <a:lnTo>
                    <a:pt x="678" y="522"/>
                  </a:lnTo>
                  <a:lnTo>
                    <a:pt x="646" y="522"/>
                  </a:lnTo>
                  <a:lnTo>
                    <a:pt x="652" y="547"/>
                  </a:lnTo>
                  <a:lnTo>
                    <a:pt x="627" y="538"/>
                  </a:lnTo>
                  <a:lnTo>
                    <a:pt x="614" y="563"/>
                  </a:lnTo>
                  <a:lnTo>
                    <a:pt x="627" y="571"/>
                  </a:lnTo>
                  <a:lnTo>
                    <a:pt x="614" y="600"/>
                  </a:lnTo>
                  <a:lnTo>
                    <a:pt x="627" y="629"/>
                  </a:lnTo>
                  <a:lnTo>
                    <a:pt x="639" y="654"/>
                  </a:lnTo>
                  <a:lnTo>
                    <a:pt x="652" y="675"/>
                  </a:lnTo>
                  <a:lnTo>
                    <a:pt x="698" y="671"/>
                  </a:lnTo>
                  <a:lnTo>
                    <a:pt x="710" y="667"/>
                  </a:lnTo>
                  <a:lnTo>
                    <a:pt x="717" y="654"/>
                  </a:lnTo>
                  <a:lnTo>
                    <a:pt x="704" y="642"/>
                  </a:lnTo>
                  <a:lnTo>
                    <a:pt x="710" y="629"/>
                  </a:lnTo>
                  <a:lnTo>
                    <a:pt x="736" y="634"/>
                  </a:lnTo>
                  <a:lnTo>
                    <a:pt x="762" y="629"/>
                  </a:lnTo>
                  <a:lnTo>
                    <a:pt x="762" y="642"/>
                  </a:lnTo>
                  <a:lnTo>
                    <a:pt x="756" y="658"/>
                  </a:lnTo>
                  <a:lnTo>
                    <a:pt x="743" y="675"/>
                  </a:lnTo>
                  <a:lnTo>
                    <a:pt x="736" y="696"/>
                  </a:lnTo>
                  <a:lnTo>
                    <a:pt x="756" y="704"/>
                  </a:lnTo>
                  <a:lnTo>
                    <a:pt x="782" y="700"/>
                  </a:lnTo>
                  <a:lnTo>
                    <a:pt x="794" y="708"/>
                  </a:lnTo>
                  <a:lnTo>
                    <a:pt x="807" y="704"/>
                  </a:lnTo>
                  <a:lnTo>
                    <a:pt x="807" y="716"/>
                  </a:lnTo>
                  <a:lnTo>
                    <a:pt x="801" y="737"/>
                  </a:lnTo>
                  <a:lnTo>
                    <a:pt x="807" y="750"/>
                  </a:lnTo>
                  <a:lnTo>
                    <a:pt x="807" y="770"/>
                  </a:lnTo>
                  <a:lnTo>
                    <a:pt x="827" y="787"/>
                  </a:lnTo>
                  <a:lnTo>
                    <a:pt x="846" y="791"/>
                  </a:lnTo>
                  <a:lnTo>
                    <a:pt x="859" y="787"/>
                  </a:lnTo>
                  <a:lnTo>
                    <a:pt x="865" y="791"/>
                  </a:lnTo>
                  <a:lnTo>
                    <a:pt x="891" y="791"/>
                  </a:lnTo>
                  <a:lnTo>
                    <a:pt x="917" y="791"/>
                  </a:lnTo>
                  <a:lnTo>
                    <a:pt x="924" y="783"/>
                  </a:lnTo>
                  <a:lnTo>
                    <a:pt x="904" y="799"/>
                  </a:lnTo>
                  <a:lnTo>
                    <a:pt x="891" y="795"/>
                  </a:lnTo>
                  <a:lnTo>
                    <a:pt x="872" y="799"/>
                  </a:lnTo>
                  <a:lnTo>
                    <a:pt x="846" y="808"/>
                  </a:lnTo>
                  <a:lnTo>
                    <a:pt x="820" y="795"/>
                  </a:lnTo>
                  <a:lnTo>
                    <a:pt x="801" y="787"/>
                  </a:lnTo>
                  <a:lnTo>
                    <a:pt x="794" y="791"/>
                  </a:lnTo>
                  <a:lnTo>
                    <a:pt x="794" y="779"/>
                  </a:lnTo>
                  <a:lnTo>
                    <a:pt x="794" y="762"/>
                  </a:lnTo>
                  <a:lnTo>
                    <a:pt x="775" y="750"/>
                  </a:lnTo>
                  <a:lnTo>
                    <a:pt x="730" y="741"/>
                  </a:lnTo>
                  <a:lnTo>
                    <a:pt x="723" y="733"/>
                  </a:lnTo>
                  <a:lnTo>
                    <a:pt x="717" y="737"/>
                  </a:lnTo>
                  <a:lnTo>
                    <a:pt x="704" y="729"/>
                  </a:lnTo>
                  <a:lnTo>
                    <a:pt x="691" y="721"/>
                  </a:lnTo>
                  <a:lnTo>
                    <a:pt x="672" y="700"/>
                  </a:lnTo>
                  <a:lnTo>
                    <a:pt x="652" y="696"/>
                  </a:lnTo>
                  <a:lnTo>
                    <a:pt x="639" y="708"/>
                  </a:lnTo>
                  <a:lnTo>
                    <a:pt x="620" y="700"/>
                  </a:lnTo>
                  <a:lnTo>
                    <a:pt x="607" y="700"/>
                  </a:lnTo>
                  <a:lnTo>
                    <a:pt x="568" y="692"/>
                  </a:lnTo>
                  <a:lnTo>
                    <a:pt x="510" y="654"/>
                  </a:lnTo>
                  <a:lnTo>
                    <a:pt x="504" y="621"/>
                  </a:lnTo>
                  <a:lnTo>
                    <a:pt x="497" y="605"/>
                  </a:lnTo>
                  <a:lnTo>
                    <a:pt x="485" y="596"/>
                  </a:lnTo>
                  <a:lnTo>
                    <a:pt x="472" y="576"/>
                  </a:lnTo>
                  <a:lnTo>
                    <a:pt x="407" y="505"/>
                  </a:lnTo>
                  <a:lnTo>
                    <a:pt x="407" y="530"/>
                  </a:lnTo>
                  <a:lnTo>
                    <a:pt x="446" y="580"/>
                  </a:lnTo>
                  <a:lnTo>
                    <a:pt x="465" y="617"/>
                  </a:lnTo>
                  <a:lnTo>
                    <a:pt x="439" y="609"/>
                  </a:lnTo>
                  <a:lnTo>
                    <a:pt x="433" y="584"/>
                  </a:lnTo>
                  <a:lnTo>
                    <a:pt x="401" y="571"/>
                  </a:lnTo>
                  <a:lnTo>
                    <a:pt x="420" y="563"/>
                  </a:lnTo>
                  <a:lnTo>
                    <a:pt x="375" y="538"/>
                  </a:lnTo>
                  <a:lnTo>
                    <a:pt x="394" y="522"/>
                  </a:lnTo>
                  <a:lnTo>
                    <a:pt x="375" y="493"/>
                  </a:lnTo>
                  <a:lnTo>
                    <a:pt x="323" y="435"/>
                  </a:lnTo>
                  <a:lnTo>
                    <a:pt x="317" y="397"/>
                  </a:lnTo>
                  <a:lnTo>
                    <a:pt x="317" y="373"/>
                  </a:lnTo>
                  <a:lnTo>
                    <a:pt x="336" y="344"/>
                  </a:lnTo>
                  <a:lnTo>
                    <a:pt x="336" y="315"/>
                  </a:lnTo>
                  <a:lnTo>
                    <a:pt x="323" y="298"/>
                  </a:lnTo>
                  <a:lnTo>
                    <a:pt x="355" y="290"/>
                  </a:lnTo>
                  <a:lnTo>
                    <a:pt x="317" y="257"/>
                  </a:lnTo>
                  <a:lnTo>
                    <a:pt x="317" y="240"/>
                  </a:lnTo>
                  <a:lnTo>
                    <a:pt x="304" y="219"/>
                  </a:lnTo>
                  <a:lnTo>
                    <a:pt x="310" y="207"/>
                  </a:lnTo>
                  <a:lnTo>
                    <a:pt x="297" y="198"/>
                  </a:lnTo>
                  <a:lnTo>
                    <a:pt x="297" y="182"/>
                  </a:lnTo>
                  <a:lnTo>
                    <a:pt x="284" y="169"/>
                  </a:lnTo>
                  <a:lnTo>
                    <a:pt x="297" y="161"/>
                  </a:lnTo>
                  <a:lnTo>
                    <a:pt x="278" y="153"/>
                  </a:lnTo>
                  <a:lnTo>
                    <a:pt x="265" y="165"/>
                  </a:lnTo>
                  <a:lnTo>
                    <a:pt x="246" y="145"/>
                  </a:lnTo>
                  <a:lnTo>
                    <a:pt x="226" y="136"/>
                  </a:lnTo>
                  <a:lnTo>
                    <a:pt x="194" y="136"/>
                  </a:lnTo>
                  <a:lnTo>
                    <a:pt x="168" y="157"/>
                  </a:lnTo>
                  <a:lnTo>
                    <a:pt x="162" y="153"/>
                  </a:lnTo>
                  <a:lnTo>
                    <a:pt x="181" y="128"/>
                  </a:lnTo>
                  <a:lnTo>
                    <a:pt x="162" y="132"/>
                  </a:lnTo>
                  <a:lnTo>
                    <a:pt x="130" y="157"/>
                  </a:lnTo>
                  <a:lnTo>
                    <a:pt x="97" y="182"/>
                  </a:lnTo>
                  <a:lnTo>
                    <a:pt x="71" y="186"/>
                  </a:lnTo>
                  <a:lnTo>
                    <a:pt x="20" y="211"/>
                  </a:lnTo>
                  <a:lnTo>
                    <a:pt x="0" y="207"/>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sp>
          <p:nvSpPr>
            <p:cNvPr id="35" name="Freeform 42"/>
            <p:cNvSpPr>
              <a:spLocks/>
            </p:cNvSpPr>
            <p:nvPr/>
          </p:nvSpPr>
          <p:spPr bwMode="auto">
            <a:xfrm>
              <a:off x="1161" y="2208"/>
              <a:ext cx="355" cy="215"/>
            </a:xfrm>
            <a:custGeom>
              <a:avLst/>
              <a:gdLst/>
              <a:ahLst/>
              <a:cxnLst>
                <a:cxn ang="0">
                  <a:pos x="0" y="46"/>
                </a:cxn>
                <a:cxn ang="0">
                  <a:pos x="13" y="29"/>
                </a:cxn>
                <a:cxn ang="0">
                  <a:pos x="13" y="17"/>
                </a:cxn>
                <a:cxn ang="0">
                  <a:pos x="26" y="0"/>
                </a:cxn>
                <a:cxn ang="0">
                  <a:pos x="84" y="8"/>
                </a:cxn>
                <a:cxn ang="0">
                  <a:pos x="194" y="29"/>
                </a:cxn>
                <a:cxn ang="0">
                  <a:pos x="239" y="46"/>
                </a:cxn>
                <a:cxn ang="0">
                  <a:pos x="297" y="62"/>
                </a:cxn>
                <a:cxn ang="0">
                  <a:pos x="323" y="87"/>
                </a:cxn>
                <a:cxn ang="0">
                  <a:pos x="355" y="99"/>
                </a:cxn>
                <a:cxn ang="0">
                  <a:pos x="343" y="112"/>
                </a:cxn>
                <a:cxn ang="0">
                  <a:pos x="343" y="124"/>
                </a:cxn>
                <a:cxn ang="0">
                  <a:pos x="330" y="128"/>
                </a:cxn>
                <a:cxn ang="0">
                  <a:pos x="323" y="141"/>
                </a:cxn>
                <a:cxn ang="0">
                  <a:pos x="330" y="153"/>
                </a:cxn>
                <a:cxn ang="0">
                  <a:pos x="330" y="162"/>
                </a:cxn>
                <a:cxn ang="0">
                  <a:pos x="317" y="174"/>
                </a:cxn>
                <a:cxn ang="0">
                  <a:pos x="323" y="182"/>
                </a:cxn>
                <a:cxn ang="0">
                  <a:pos x="343" y="195"/>
                </a:cxn>
                <a:cxn ang="0">
                  <a:pos x="343" y="207"/>
                </a:cxn>
                <a:cxn ang="0">
                  <a:pos x="336" y="211"/>
                </a:cxn>
                <a:cxn ang="0">
                  <a:pos x="317" y="215"/>
                </a:cxn>
                <a:cxn ang="0">
                  <a:pos x="304" y="207"/>
                </a:cxn>
                <a:cxn ang="0">
                  <a:pos x="284" y="195"/>
                </a:cxn>
                <a:cxn ang="0">
                  <a:pos x="278" y="195"/>
                </a:cxn>
                <a:cxn ang="0">
                  <a:pos x="272" y="186"/>
                </a:cxn>
                <a:cxn ang="0">
                  <a:pos x="265" y="170"/>
                </a:cxn>
                <a:cxn ang="0">
                  <a:pos x="259" y="166"/>
                </a:cxn>
                <a:cxn ang="0">
                  <a:pos x="233" y="157"/>
                </a:cxn>
                <a:cxn ang="0">
                  <a:pos x="220" y="149"/>
                </a:cxn>
                <a:cxn ang="0">
                  <a:pos x="194" y="133"/>
                </a:cxn>
                <a:cxn ang="0">
                  <a:pos x="181" y="120"/>
                </a:cxn>
                <a:cxn ang="0">
                  <a:pos x="181" y="112"/>
                </a:cxn>
                <a:cxn ang="0">
                  <a:pos x="194" y="108"/>
                </a:cxn>
                <a:cxn ang="0">
                  <a:pos x="181" y="95"/>
                </a:cxn>
                <a:cxn ang="0">
                  <a:pos x="175" y="99"/>
                </a:cxn>
                <a:cxn ang="0">
                  <a:pos x="155" y="87"/>
                </a:cxn>
                <a:cxn ang="0">
                  <a:pos x="155" y="95"/>
                </a:cxn>
                <a:cxn ang="0">
                  <a:pos x="142" y="95"/>
                </a:cxn>
                <a:cxn ang="0">
                  <a:pos x="136" y="91"/>
                </a:cxn>
                <a:cxn ang="0">
                  <a:pos x="136" y="79"/>
                </a:cxn>
                <a:cxn ang="0">
                  <a:pos x="130" y="75"/>
                </a:cxn>
                <a:cxn ang="0">
                  <a:pos x="123" y="75"/>
                </a:cxn>
                <a:cxn ang="0">
                  <a:pos x="110" y="58"/>
                </a:cxn>
                <a:cxn ang="0">
                  <a:pos x="97" y="58"/>
                </a:cxn>
                <a:cxn ang="0">
                  <a:pos x="84" y="50"/>
                </a:cxn>
                <a:cxn ang="0">
                  <a:pos x="52" y="50"/>
                </a:cxn>
                <a:cxn ang="0">
                  <a:pos x="26" y="50"/>
                </a:cxn>
                <a:cxn ang="0">
                  <a:pos x="0" y="46"/>
                </a:cxn>
              </a:cxnLst>
              <a:rect l="0" t="0" r="r" b="b"/>
              <a:pathLst>
                <a:path w="355" h="215">
                  <a:moveTo>
                    <a:pt x="0" y="46"/>
                  </a:moveTo>
                  <a:lnTo>
                    <a:pt x="13" y="29"/>
                  </a:lnTo>
                  <a:lnTo>
                    <a:pt x="13" y="17"/>
                  </a:lnTo>
                  <a:lnTo>
                    <a:pt x="26" y="0"/>
                  </a:lnTo>
                  <a:lnTo>
                    <a:pt x="84" y="8"/>
                  </a:lnTo>
                  <a:lnTo>
                    <a:pt x="194" y="29"/>
                  </a:lnTo>
                  <a:lnTo>
                    <a:pt x="239" y="46"/>
                  </a:lnTo>
                  <a:lnTo>
                    <a:pt x="297" y="62"/>
                  </a:lnTo>
                  <a:lnTo>
                    <a:pt x="323" y="87"/>
                  </a:lnTo>
                  <a:lnTo>
                    <a:pt x="355" y="99"/>
                  </a:lnTo>
                  <a:lnTo>
                    <a:pt x="343" y="112"/>
                  </a:lnTo>
                  <a:lnTo>
                    <a:pt x="343" y="124"/>
                  </a:lnTo>
                  <a:lnTo>
                    <a:pt x="330" y="128"/>
                  </a:lnTo>
                  <a:lnTo>
                    <a:pt x="323" y="141"/>
                  </a:lnTo>
                  <a:lnTo>
                    <a:pt x="330" y="153"/>
                  </a:lnTo>
                  <a:lnTo>
                    <a:pt x="330" y="162"/>
                  </a:lnTo>
                  <a:lnTo>
                    <a:pt x="317" y="174"/>
                  </a:lnTo>
                  <a:lnTo>
                    <a:pt x="323" y="182"/>
                  </a:lnTo>
                  <a:lnTo>
                    <a:pt x="343" y="195"/>
                  </a:lnTo>
                  <a:lnTo>
                    <a:pt x="343" y="207"/>
                  </a:lnTo>
                  <a:lnTo>
                    <a:pt x="336" y="211"/>
                  </a:lnTo>
                  <a:lnTo>
                    <a:pt x="317" y="215"/>
                  </a:lnTo>
                  <a:lnTo>
                    <a:pt x="304" y="207"/>
                  </a:lnTo>
                  <a:lnTo>
                    <a:pt x="284" y="195"/>
                  </a:lnTo>
                  <a:lnTo>
                    <a:pt x="278" y="195"/>
                  </a:lnTo>
                  <a:lnTo>
                    <a:pt x="272" y="186"/>
                  </a:lnTo>
                  <a:lnTo>
                    <a:pt x="265" y="170"/>
                  </a:lnTo>
                  <a:lnTo>
                    <a:pt x="259" y="166"/>
                  </a:lnTo>
                  <a:lnTo>
                    <a:pt x="233" y="157"/>
                  </a:lnTo>
                  <a:lnTo>
                    <a:pt x="220" y="149"/>
                  </a:lnTo>
                  <a:lnTo>
                    <a:pt x="194" y="133"/>
                  </a:lnTo>
                  <a:lnTo>
                    <a:pt x="181" y="120"/>
                  </a:lnTo>
                  <a:lnTo>
                    <a:pt x="181" y="112"/>
                  </a:lnTo>
                  <a:lnTo>
                    <a:pt x="194" y="108"/>
                  </a:lnTo>
                  <a:lnTo>
                    <a:pt x="181" y="95"/>
                  </a:lnTo>
                  <a:lnTo>
                    <a:pt x="175" y="99"/>
                  </a:lnTo>
                  <a:lnTo>
                    <a:pt x="155" y="87"/>
                  </a:lnTo>
                  <a:lnTo>
                    <a:pt x="155" y="95"/>
                  </a:lnTo>
                  <a:lnTo>
                    <a:pt x="142" y="95"/>
                  </a:lnTo>
                  <a:lnTo>
                    <a:pt x="136" y="91"/>
                  </a:lnTo>
                  <a:lnTo>
                    <a:pt x="136" y="79"/>
                  </a:lnTo>
                  <a:lnTo>
                    <a:pt x="130" y="75"/>
                  </a:lnTo>
                  <a:lnTo>
                    <a:pt x="123" y="75"/>
                  </a:lnTo>
                  <a:lnTo>
                    <a:pt x="110" y="58"/>
                  </a:lnTo>
                  <a:lnTo>
                    <a:pt x="97" y="58"/>
                  </a:lnTo>
                  <a:lnTo>
                    <a:pt x="84" y="50"/>
                  </a:lnTo>
                  <a:lnTo>
                    <a:pt x="52" y="50"/>
                  </a:lnTo>
                  <a:lnTo>
                    <a:pt x="26" y="50"/>
                  </a:lnTo>
                  <a:lnTo>
                    <a:pt x="0" y="46"/>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sp>
          <p:nvSpPr>
            <p:cNvPr id="36" name="Freeform 43"/>
            <p:cNvSpPr>
              <a:spLocks/>
            </p:cNvSpPr>
            <p:nvPr/>
          </p:nvSpPr>
          <p:spPr bwMode="auto">
            <a:xfrm>
              <a:off x="1097" y="2283"/>
              <a:ext cx="226" cy="111"/>
            </a:xfrm>
            <a:custGeom>
              <a:avLst/>
              <a:gdLst/>
              <a:ahLst/>
              <a:cxnLst>
                <a:cxn ang="0">
                  <a:pos x="6" y="0"/>
                </a:cxn>
                <a:cxn ang="0">
                  <a:pos x="0" y="8"/>
                </a:cxn>
                <a:cxn ang="0">
                  <a:pos x="0" y="20"/>
                </a:cxn>
                <a:cxn ang="0">
                  <a:pos x="13" y="29"/>
                </a:cxn>
                <a:cxn ang="0">
                  <a:pos x="26" y="24"/>
                </a:cxn>
                <a:cxn ang="0">
                  <a:pos x="26" y="29"/>
                </a:cxn>
                <a:cxn ang="0">
                  <a:pos x="32" y="33"/>
                </a:cxn>
                <a:cxn ang="0">
                  <a:pos x="39" y="24"/>
                </a:cxn>
                <a:cxn ang="0">
                  <a:pos x="64" y="24"/>
                </a:cxn>
                <a:cxn ang="0">
                  <a:pos x="64" y="33"/>
                </a:cxn>
                <a:cxn ang="0">
                  <a:pos x="77" y="37"/>
                </a:cxn>
                <a:cxn ang="0">
                  <a:pos x="97" y="33"/>
                </a:cxn>
                <a:cxn ang="0">
                  <a:pos x="103" y="41"/>
                </a:cxn>
                <a:cxn ang="0">
                  <a:pos x="110" y="45"/>
                </a:cxn>
                <a:cxn ang="0">
                  <a:pos x="116" y="53"/>
                </a:cxn>
                <a:cxn ang="0">
                  <a:pos x="116" y="66"/>
                </a:cxn>
                <a:cxn ang="0">
                  <a:pos x="110" y="66"/>
                </a:cxn>
                <a:cxn ang="0">
                  <a:pos x="116" y="74"/>
                </a:cxn>
                <a:cxn ang="0">
                  <a:pos x="103" y="78"/>
                </a:cxn>
                <a:cxn ang="0">
                  <a:pos x="103" y="91"/>
                </a:cxn>
                <a:cxn ang="0">
                  <a:pos x="123" y="91"/>
                </a:cxn>
                <a:cxn ang="0">
                  <a:pos x="129" y="91"/>
                </a:cxn>
                <a:cxn ang="0">
                  <a:pos x="129" y="82"/>
                </a:cxn>
                <a:cxn ang="0">
                  <a:pos x="135" y="91"/>
                </a:cxn>
                <a:cxn ang="0">
                  <a:pos x="142" y="87"/>
                </a:cxn>
                <a:cxn ang="0">
                  <a:pos x="161" y="91"/>
                </a:cxn>
                <a:cxn ang="0">
                  <a:pos x="174" y="103"/>
                </a:cxn>
                <a:cxn ang="0">
                  <a:pos x="174" y="103"/>
                </a:cxn>
                <a:cxn ang="0">
                  <a:pos x="181" y="107"/>
                </a:cxn>
                <a:cxn ang="0">
                  <a:pos x="187" y="111"/>
                </a:cxn>
                <a:cxn ang="0">
                  <a:pos x="200" y="111"/>
                </a:cxn>
                <a:cxn ang="0">
                  <a:pos x="194" y="103"/>
                </a:cxn>
                <a:cxn ang="0">
                  <a:pos x="194" y="99"/>
                </a:cxn>
                <a:cxn ang="0">
                  <a:pos x="206" y="103"/>
                </a:cxn>
                <a:cxn ang="0">
                  <a:pos x="219" y="107"/>
                </a:cxn>
                <a:cxn ang="0">
                  <a:pos x="219" y="99"/>
                </a:cxn>
                <a:cxn ang="0">
                  <a:pos x="206" y="91"/>
                </a:cxn>
                <a:cxn ang="0">
                  <a:pos x="200" y="91"/>
                </a:cxn>
                <a:cxn ang="0">
                  <a:pos x="187" y="82"/>
                </a:cxn>
                <a:cxn ang="0">
                  <a:pos x="200" y="82"/>
                </a:cxn>
                <a:cxn ang="0">
                  <a:pos x="206" y="87"/>
                </a:cxn>
                <a:cxn ang="0">
                  <a:pos x="226" y="87"/>
                </a:cxn>
                <a:cxn ang="0">
                  <a:pos x="219" y="78"/>
                </a:cxn>
                <a:cxn ang="0">
                  <a:pos x="206" y="70"/>
                </a:cxn>
                <a:cxn ang="0">
                  <a:pos x="194" y="66"/>
                </a:cxn>
                <a:cxn ang="0">
                  <a:pos x="181" y="58"/>
                </a:cxn>
                <a:cxn ang="0">
                  <a:pos x="168" y="53"/>
                </a:cxn>
                <a:cxn ang="0">
                  <a:pos x="148" y="49"/>
                </a:cxn>
                <a:cxn ang="0">
                  <a:pos x="142" y="37"/>
                </a:cxn>
                <a:cxn ang="0">
                  <a:pos x="129" y="20"/>
                </a:cxn>
                <a:cxn ang="0">
                  <a:pos x="123" y="20"/>
                </a:cxn>
                <a:cxn ang="0">
                  <a:pos x="116" y="16"/>
                </a:cxn>
                <a:cxn ang="0">
                  <a:pos x="110" y="16"/>
                </a:cxn>
                <a:cxn ang="0">
                  <a:pos x="97" y="8"/>
                </a:cxn>
                <a:cxn ang="0">
                  <a:pos x="77" y="8"/>
                </a:cxn>
                <a:cxn ang="0">
                  <a:pos x="71" y="12"/>
                </a:cxn>
                <a:cxn ang="0">
                  <a:pos x="51" y="8"/>
                </a:cxn>
                <a:cxn ang="0">
                  <a:pos x="45" y="8"/>
                </a:cxn>
                <a:cxn ang="0">
                  <a:pos x="39" y="0"/>
                </a:cxn>
                <a:cxn ang="0">
                  <a:pos x="32" y="0"/>
                </a:cxn>
                <a:cxn ang="0">
                  <a:pos x="26" y="0"/>
                </a:cxn>
                <a:cxn ang="0">
                  <a:pos x="6" y="0"/>
                </a:cxn>
              </a:cxnLst>
              <a:rect l="0" t="0" r="r" b="b"/>
              <a:pathLst>
                <a:path w="226" h="111">
                  <a:moveTo>
                    <a:pt x="6" y="0"/>
                  </a:moveTo>
                  <a:lnTo>
                    <a:pt x="0" y="8"/>
                  </a:lnTo>
                  <a:lnTo>
                    <a:pt x="0" y="20"/>
                  </a:lnTo>
                  <a:lnTo>
                    <a:pt x="13" y="29"/>
                  </a:lnTo>
                  <a:lnTo>
                    <a:pt x="26" y="24"/>
                  </a:lnTo>
                  <a:lnTo>
                    <a:pt x="26" y="29"/>
                  </a:lnTo>
                  <a:lnTo>
                    <a:pt x="32" y="33"/>
                  </a:lnTo>
                  <a:lnTo>
                    <a:pt x="39" y="24"/>
                  </a:lnTo>
                  <a:lnTo>
                    <a:pt x="64" y="24"/>
                  </a:lnTo>
                  <a:lnTo>
                    <a:pt x="64" y="33"/>
                  </a:lnTo>
                  <a:lnTo>
                    <a:pt x="77" y="37"/>
                  </a:lnTo>
                  <a:lnTo>
                    <a:pt x="97" y="33"/>
                  </a:lnTo>
                  <a:lnTo>
                    <a:pt x="103" y="41"/>
                  </a:lnTo>
                  <a:lnTo>
                    <a:pt x="110" y="45"/>
                  </a:lnTo>
                  <a:lnTo>
                    <a:pt x="116" y="53"/>
                  </a:lnTo>
                  <a:lnTo>
                    <a:pt x="116" y="66"/>
                  </a:lnTo>
                  <a:lnTo>
                    <a:pt x="110" y="66"/>
                  </a:lnTo>
                  <a:lnTo>
                    <a:pt x="116" y="74"/>
                  </a:lnTo>
                  <a:lnTo>
                    <a:pt x="103" y="78"/>
                  </a:lnTo>
                  <a:lnTo>
                    <a:pt x="103" y="91"/>
                  </a:lnTo>
                  <a:lnTo>
                    <a:pt x="123" y="91"/>
                  </a:lnTo>
                  <a:lnTo>
                    <a:pt x="129" y="91"/>
                  </a:lnTo>
                  <a:lnTo>
                    <a:pt x="129" y="82"/>
                  </a:lnTo>
                  <a:lnTo>
                    <a:pt x="135" y="91"/>
                  </a:lnTo>
                  <a:lnTo>
                    <a:pt x="142" y="87"/>
                  </a:lnTo>
                  <a:lnTo>
                    <a:pt x="161" y="91"/>
                  </a:lnTo>
                  <a:lnTo>
                    <a:pt x="174" y="103"/>
                  </a:lnTo>
                  <a:lnTo>
                    <a:pt x="174" y="103"/>
                  </a:lnTo>
                  <a:lnTo>
                    <a:pt x="181" y="107"/>
                  </a:lnTo>
                  <a:lnTo>
                    <a:pt x="187" y="111"/>
                  </a:lnTo>
                  <a:lnTo>
                    <a:pt x="200" y="111"/>
                  </a:lnTo>
                  <a:lnTo>
                    <a:pt x="194" y="103"/>
                  </a:lnTo>
                  <a:lnTo>
                    <a:pt x="194" y="99"/>
                  </a:lnTo>
                  <a:lnTo>
                    <a:pt x="206" y="103"/>
                  </a:lnTo>
                  <a:lnTo>
                    <a:pt x="219" y="107"/>
                  </a:lnTo>
                  <a:lnTo>
                    <a:pt x="219" y="99"/>
                  </a:lnTo>
                  <a:lnTo>
                    <a:pt x="206" y="91"/>
                  </a:lnTo>
                  <a:lnTo>
                    <a:pt x="200" y="91"/>
                  </a:lnTo>
                  <a:lnTo>
                    <a:pt x="187" y="82"/>
                  </a:lnTo>
                  <a:lnTo>
                    <a:pt x="200" y="82"/>
                  </a:lnTo>
                  <a:lnTo>
                    <a:pt x="206" y="87"/>
                  </a:lnTo>
                  <a:lnTo>
                    <a:pt x="226" y="87"/>
                  </a:lnTo>
                  <a:lnTo>
                    <a:pt x="219" y="78"/>
                  </a:lnTo>
                  <a:lnTo>
                    <a:pt x="206" y="70"/>
                  </a:lnTo>
                  <a:lnTo>
                    <a:pt x="194" y="66"/>
                  </a:lnTo>
                  <a:lnTo>
                    <a:pt x="181" y="58"/>
                  </a:lnTo>
                  <a:lnTo>
                    <a:pt x="168" y="53"/>
                  </a:lnTo>
                  <a:lnTo>
                    <a:pt x="148" y="49"/>
                  </a:lnTo>
                  <a:lnTo>
                    <a:pt x="142" y="37"/>
                  </a:lnTo>
                  <a:lnTo>
                    <a:pt x="129" y="20"/>
                  </a:lnTo>
                  <a:lnTo>
                    <a:pt x="123" y="20"/>
                  </a:lnTo>
                  <a:lnTo>
                    <a:pt x="116" y="16"/>
                  </a:lnTo>
                  <a:lnTo>
                    <a:pt x="110" y="16"/>
                  </a:lnTo>
                  <a:lnTo>
                    <a:pt x="97" y="8"/>
                  </a:lnTo>
                  <a:lnTo>
                    <a:pt x="77" y="8"/>
                  </a:lnTo>
                  <a:lnTo>
                    <a:pt x="71" y="12"/>
                  </a:lnTo>
                  <a:lnTo>
                    <a:pt x="51" y="8"/>
                  </a:lnTo>
                  <a:lnTo>
                    <a:pt x="45" y="8"/>
                  </a:lnTo>
                  <a:lnTo>
                    <a:pt x="39" y="0"/>
                  </a:lnTo>
                  <a:lnTo>
                    <a:pt x="32" y="0"/>
                  </a:lnTo>
                  <a:lnTo>
                    <a:pt x="26" y="0"/>
                  </a:lnTo>
                  <a:lnTo>
                    <a:pt x="6" y="0"/>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sp>
          <p:nvSpPr>
            <p:cNvPr id="37" name="Freeform 44"/>
            <p:cNvSpPr>
              <a:spLocks/>
            </p:cNvSpPr>
            <p:nvPr/>
          </p:nvSpPr>
          <p:spPr bwMode="auto">
            <a:xfrm>
              <a:off x="1220" y="2888"/>
              <a:ext cx="161" cy="53"/>
            </a:xfrm>
            <a:custGeom>
              <a:avLst/>
              <a:gdLst/>
              <a:ahLst/>
              <a:cxnLst>
                <a:cxn ang="0">
                  <a:pos x="0" y="24"/>
                </a:cxn>
                <a:cxn ang="0">
                  <a:pos x="12" y="8"/>
                </a:cxn>
                <a:cxn ang="0">
                  <a:pos x="19" y="8"/>
                </a:cxn>
                <a:cxn ang="0">
                  <a:pos x="32" y="0"/>
                </a:cxn>
                <a:cxn ang="0">
                  <a:pos x="45" y="0"/>
                </a:cxn>
                <a:cxn ang="0">
                  <a:pos x="51" y="0"/>
                </a:cxn>
                <a:cxn ang="0">
                  <a:pos x="51" y="0"/>
                </a:cxn>
                <a:cxn ang="0">
                  <a:pos x="71" y="8"/>
                </a:cxn>
                <a:cxn ang="0">
                  <a:pos x="77" y="16"/>
                </a:cxn>
                <a:cxn ang="0">
                  <a:pos x="77" y="12"/>
                </a:cxn>
                <a:cxn ang="0">
                  <a:pos x="90" y="16"/>
                </a:cxn>
                <a:cxn ang="0">
                  <a:pos x="96" y="16"/>
                </a:cxn>
                <a:cxn ang="0">
                  <a:pos x="103" y="20"/>
                </a:cxn>
                <a:cxn ang="0">
                  <a:pos x="116" y="24"/>
                </a:cxn>
                <a:cxn ang="0">
                  <a:pos x="116" y="33"/>
                </a:cxn>
                <a:cxn ang="0">
                  <a:pos x="135" y="33"/>
                </a:cxn>
                <a:cxn ang="0">
                  <a:pos x="142" y="41"/>
                </a:cxn>
                <a:cxn ang="0">
                  <a:pos x="154" y="41"/>
                </a:cxn>
                <a:cxn ang="0">
                  <a:pos x="161" y="49"/>
                </a:cxn>
                <a:cxn ang="0">
                  <a:pos x="161" y="53"/>
                </a:cxn>
                <a:cxn ang="0">
                  <a:pos x="154" y="49"/>
                </a:cxn>
                <a:cxn ang="0">
                  <a:pos x="154" y="49"/>
                </a:cxn>
                <a:cxn ang="0">
                  <a:pos x="142" y="49"/>
                </a:cxn>
                <a:cxn ang="0">
                  <a:pos x="142" y="49"/>
                </a:cxn>
                <a:cxn ang="0">
                  <a:pos x="129" y="53"/>
                </a:cxn>
                <a:cxn ang="0">
                  <a:pos x="116" y="53"/>
                </a:cxn>
                <a:cxn ang="0">
                  <a:pos x="103" y="53"/>
                </a:cxn>
                <a:cxn ang="0">
                  <a:pos x="103" y="49"/>
                </a:cxn>
                <a:cxn ang="0">
                  <a:pos x="90" y="37"/>
                </a:cxn>
                <a:cxn ang="0">
                  <a:pos x="90" y="29"/>
                </a:cxn>
                <a:cxn ang="0">
                  <a:pos x="77" y="29"/>
                </a:cxn>
                <a:cxn ang="0">
                  <a:pos x="71" y="20"/>
                </a:cxn>
                <a:cxn ang="0">
                  <a:pos x="64" y="29"/>
                </a:cxn>
                <a:cxn ang="0">
                  <a:pos x="58" y="20"/>
                </a:cxn>
                <a:cxn ang="0">
                  <a:pos x="51" y="20"/>
                </a:cxn>
                <a:cxn ang="0">
                  <a:pos x="51" y="12"/>
                </a:cxn>
                <a:cxn ang="0">
                  <a:pos x="51" y="8"/>
                </a:cxn>
                <a:cxn ang="0">
                  <a:pos x="32" y="12"/>
                </a:cxn>
                <a:cxn ang="0">
                  <a:pos x="25" y="20"/>
                </a:cxn>
                <a:cxn ang="0">
                  <a:pos x="12" y="20"/>
                </a:cxn>
                <a:cxn ang="0">
                  <a:pos x="0" y="24"/>
                </a:cxn>
              </a:cxnLst>
              <a:rect l="0" t="0" r="r" b="b"/>
              <a:pathLst>
                <a:path w="161" h="53">
                  <a:moveTo>
                    <a:pt x="0" y="24"/>
                  </a:moveTo>
                  <a:lnTo>
                    <a:pt x="12" y="8"/>
                  </a:lnTo>
                  <a:lnTo>
                    <a:pt x="19" y="8"/>
                  </a:lnTo>
                  <a:lnTo>
                    <a:pt x="32" y="0"/>
                  </a:lnTo>
                  <a:lnTo>
                    <a:pt x="45" y="0"/>
                  </a:lnTo>
                  <a:lnTo>
                    <a:pt x="51" y="0"/>
                  </a:lnTo>
                  <a:lnTo>
                    <a:pt x="51" y="0"/>
                  </a:lnTo>
                  <a:lnTo>
                    <a:pt x="71" y="8"/>
                  </a:lnTo>
                  <a:lnTo>
                    <a:pt x="77" y="16"/>
                  </a:lnTo>
                  <a:lnTo>
                    <a:pt x="77" y="12"/>
                  </a:lnTo>
                  <a:lnTo>
                    <a:pt x="90" y="16"/>
                  </a:lnTo>
                  <a:lnTo>
                    <a:pt x="96" y="16"/>
                  </a:lnTo>
                  <a:lnTo>
                    <a:pt x="103" y="20"/>
                  </a:lnTo>
                  <a:lnTo>
                    <a:pt x="116" y="24"/>
                  </a:lnTo>
                  <a:lnTo>
                    <a:pt x="116" y="33"/>
                  </a:lnTo>
                  <a:lnTo>
                    <a:pt x="135" y="33"/>
                  </a:lnTo>
                  <a:lnTo>
                    <a:pt x="142" y="41"/>
                  </a:lnTo>
                  <a:lnTo>
                    <a:pt x="154" y="41"/>
                  </a:lnTo>
                  <a:lnTo>
                    <a:pt x="161" y="49"/>
                  </a:lnTo>
                  <a:lnTo>
                    <a:pt x="161" y="53"/>
                  </a:lnTo>
                  <a:lnTo>
                    <a:pt x="154" y="49"/>
                  </a:lnTo>
                  <a:lnTo>
                    <a:pt x="154" y="49"/>
                  </a:lnTo>
                  <a:lnTo>
                    <a:pt x="142" y="49"/>
                  </a:lnTo>
                  <a:lnTo>
                    <a:pt x="142" y="49"/>
                  </a:lnTo>
                  <a:lnTo>
                    <a:pt x="129" y="53"/>
                  </a:lnTo>
                  <a:lnTo>
                    <a:pt x="116" y="53"/>
                  </a:lnTo>
                  <a:lnTo>
                    <a:pt x="103" y="53"/>
                  </a:lnTo>
                  <a:lnTo>
                    <a:pt x="103" y="49"/>
                  </a:lnTo>
                  <a:lnTo>
                    <a:pt x="90" y="37"/>
                  </a:lnTo>
                  <a:lnTo>
                    <a:pt x="90" y="29"/>
                  </a:lnTo>
                  <a:lnTo>
                    <a:pt x="77" y="29"/>
                  </a:lnTo>
                  <a:lnTo>
                    <a:pt x="71" y="20"/>
                  </a:lnTo>
                  <a:lnTo>
                    <a:pt x="64" y="29"/>
                  </a:lnTo>
                  <a:lnTo>
                    <a:pt x="58" y="20"/>
                  </a:lnTo>
                  <a:lnTo>
                    <a:pt x="51" y="20"/>
                  </a:lnTo>
                  <a:lnTo>
                    <a:pt x="51" y="12"/>
                  </a:lnTo>
                  <a:lnTo>
                    <a:pt x="51" y="8"/>
                  </a:lnTo>
                  <a:lnTo>
                    <a:pt x="32" y="12"/>
                  </a:lnTo>
                  <a:lnTo>
                    <a:pt x="25" y="20"/>
                  </a:lnTo>
                  <a:lnTo>
                    <a:pt x="12" y="20"/>
                  </a:lnTo>
                  <a:lnTo>
                    <a:pt x="0" y="24"/>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sp>
          <p:nvSpPr>
            <p:cNvPr id="38" name="Freeform 45"/>
            <p:cNvSpPr>
              <a:spLocks/>
            </p:cNvSpPr>
            <p:nvPr/>
          </p:nvSpPr>
          <p:spPr bwMode="auto">
            <a:xfrm>
              <a:off x="1355" y="2921"/>
              <a:ext cx="110" cy="49"/>
            </a:xfrm>
            <a:custGeom>
              <a:avLst/>
              <a:gdLst/>
              <a:ahLst/>
              <a:cxnLst>
                <a:cxn ang="0">
                  <a:pos x="0" y="37"/>
                </a:cxn>
                <a:cxn ang="0">
                  <a:pos x="13" y="37"/>
                </a:cxn>
                <a:cxn ang="0">
                  <a:pos x="39" y="37"/>
                </a:cxn>
                <a:cxn ang="0">
                  <a:pos x="45" y="45"/>
                </a:cxn>
                <a:cxn ang="0">
                  <a:pos x="58" y="49"/>
                </a:cxn>
                <a:cxn ang="0">
                  <a:pos x="65" y="37"/>
                </a:cxn>
                <a:cxn ang="0">
                  <a:pos x="65" y="33"/>
                </a:cxn>
                <a:cxn ang="0">
                  <a:pos x="71" y="29"/>
                </a:cxn>
                <a:cxn ang="0">
                  <a:pos x="84" y="37"/>
                </a:cxn>
                <a:cxn ang="0">
                  <a:pos x="97" y="37"/>
                </a:cxn>
                <a:cxn ang="0">
                  <a:pos x="97" y="33"/>
                </a:cxn>
                <a:cxn ang="0">
                  <a:pos x="103" y="33"/>
                </a:cxn>
                <a:cxn ang="0">
                  <a:pos x="110" y="25"/>
                </a:cxn>
                <a:cxn ang="0">
                  <a:pos x="103" y="20"/>
                </a:cxn>
                <a:cxn ang="0">
                  <a:pos x="103" y="16"/>
                </a:cxn>
                <a:cxn ang="0">
                  <a:pos x="103" y="8"/>
                </a:cxn>
                <a:cxn ang="0">
                  <a:pos x="90" y="8"/>
                </a:cxn>
                <a:cxn ang="0">
                  <a:pos x="78" y="8"/>
                </a:cxn>
                <a:cxn ang="0">
                  <a:pos x="65" y="8"/>
                </a:cxn>
                <a:cxn ang="0">
                  <a:pos x="52" y="8"/>
                </a:cxn>
                <a:cxn ang="0">
                  <a:pos x="39" y="0"/>
                </a:cxn>
                <a:cxn ang="0">
                  <a:pos x="39" y="8"/>
                </a:cxn>
                <a:cxn ang="0">
                  <a:pos x="32" y="16"/>
                </a:cxn>
                <a:cxn ang="0">
                  <a:pos x="26" y="16"/>
                </a:cxn>
                <a:cxn ang="0">
                  <a:pos x="19" y="25"/>
                </a:cxn>
                <a:cxn ang="0">
                  <a:pos x="13" y="29"/>
                </a:cxn>
                <a:cxn ang="0">
                  <a:pos x="0" y="37"/>
                </a:cxn>
              </a:cxnLst>
              <a:rect l="0" t="0" r="r" b="b"/>
              <a:pathLst>
                <a:path w="110" h="49">
                  <a:moveTo>
                    <a:pt x="0" y="37"/>
                  </a:moveTo>
                  <a:lnTo>
                    <a:pt x="13" y="37"/>
                  </a:lnTo>
                  <a:lnTo>
                    <a:pt x="39" y="37"/>
                  </a:lnTo>
                  <a:lnTo>
                    <a:pt x="45" y="45"/>
                  </a:lnTo>
                  <a:lnTo>
                    <a:pt x="58" y="49"/>
                  </a:lnTo>
                  <a:lnTo>
                    <a:pt x="65" y="37"/>
                  </a:lnTo>
                  <a:lnTo>
                    <a:pt x="65" y="33"/>
                  </a:lnTo>
                  <a:lnTo>
                    <a:pt x="71" y="29"/>
                  </a:lnTo>
                  <a:lnTo>
                    <a:pt x="84" y="37"/>
                  </a:lnTo>
                  <a:lnTo>
                    <a:pt x="97" y="37"/>
                  </a:lnTo>
                  <a:lnTo>
                    <a:pt x="97" y="33"/>
                  </a:lnTo>
                  <a:lnTo>
                    <a:pt x="103" y="33"/>
                  </a:lnTo>
                  <a:lnTo>
                    <a:pt x="110" y="25"/>
                  </a:lnTo>
                  <a:lnTo>
                    <a:pt x="103" y="20"/>
                  </a:lnTo>
                  <a:lnTo>
                    <a:pt x="103" y="16"/>
                  </a:lnTo>
                  <a:lnTo>
                    <a:pt x="103" y="8"/>
                  </a:lnTo>
                  <a:lnTo>
                    <a:pt x="90" y="8"/>
                  </a:lnTo>
                  <a:lnTo>
                    <a:pt x="78" y="8"/>
                  </a:lnTo>
                  <a:lnTo>
                    <a:pt x="65" y="8"/>
                  </a:lnTo>
                  <a:lnTo>
                    <a:pt x="52" y="8"/>
                  </a:lnTo>
                  <a:lnTo>
                    <a:pt x="39" y="0"/>
                  </a:lnTo>
                  <a:lnTo>
                    <a:pt x="39" y="8"/>
                  </a:lnTo>
                  <a:lnTo>
                    <a:pt x="32" y="16"/>
                  </a:lnTo>
                  <a:lnTo>
                    <a:pt x="26" y="16"/>
                  </a:lnTo>
                  <a:lnTo>
                    <a:pt x="19" y="25"/>
                  </a:lnTo>
                  <a:lnTo>
                    <a:pt x="13" y="29"/>
                  </a:lnTo>
                  <a:lnTo>
                    <a:pt x="0" y="37"/>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sp>
          <p:nvSpPr>
            <p:cNvPr id="39" name="Freeform 46"/>
            <p:cNvSpPr>
              <a:spLocks/>
            </p:cNvSpPr>
            <p:nvPr/>
          </p:nvSpPr>
          <p:spPr bwMode="auto">
            <a:xfrm>
              <a:off x="1291" y="3045"/>
              <a:ext cx="658" cy="883"/>
            </a:xfrm>
            <a:custGeom>
              <a:avLst/>
              <a:gdLst/>
              <a:ahLst/>
              <a:cxnLst>
                <a:cxn ang="0">
                  <a:pos x="77" y="12"/>
                </a:cxn>
                <a:cxn ang="0">
                  <a:pos x="129" y="0"/>
                </a:cxn>
                <a:cxn ang="0">
                  <a:pos x="103" y="29"/>
                </a:cxn>
                <a:cxn ang="0">
                  <a:pos x="129" y="29"/>
                </a:cxn>
                <a:cxn ang="0">
                  <a:pos x="148" y="25"/>
                </a:cxn>
                <a:cxn ang="0">
                  <a:pos x="174" y="37"/>
                </a:cxn>
                <a:cxn ang="0">
                  <a:pos x="264" y="54"/>
                </a:cxn>
                <a:cxn ang="0">
                  <a:pos x="303" y="66"/>
                </a:cxn>
                <a:cxn ang="0">
                  <a:pos x="361" y="75"/>
                </a:cxn>
                <a:cxn ang="0">
                  <a:pos x="432" y="120"/>
                </a:cxn>
                <a:cxn ang="0">
                  <a:pos x="477" y="174"/>
                </a:cxn>
                <a:cxn ang="0">
                  <a:pos x="639" y="220"/>
                </a:cxn>
                <a:cxn ang="0">
                  <a:pos x="639" y="294"/>
                </a:cxn>
                <a:cxn ang="0">
                  <a:pos x="600" y="332"/>
                </a:cxn>
                <a:cxn ang="0">
                  <a:pos x="593" y="390"/>
                </a:cxn>
                <a:cxn ang="0">
                  <a:pos x="568" y="414"/>
                </a:cxn>
                <a:cxn ang="0">
                  <a:pos x="529" y="456"/>
                </a:cxn>
                <a:cxn ang="0">
                  <a:pos x="477" y="468"/>
                </a:cxn>
                <a:cxn ang="0">
                  <a:pos x="445" y="514"/>
                </a:cxn>
                <a:cxn ang="0">
                  <a:pos x="438" y="551"/>
                </a:cxn>
                <a:cxn ang="0">
                  <a:pos x="393" y="584"/>
                </a:cxn>
                <a:cxn ang="0">
                  <a:pos x="367" y="609"/>
                </a:cxn>
                <a:cxn ang="0">
                  <a:pos x="348" y="622"/>
                </a:cxn>
                <a:cxn ang="0">
                  <a:pos x="342" y="659"/>
                </a:cxn>
                <a:cxn ang="0">
                  <a:pos x="296" y="671"/>
                </a:cxn>
                <a:cxn ang="0">
                  <a:pos x="264" y="688"/>
                </a:cxn>
                <a:cxn ang="0">
                  <a:pos x="258" y="721"/>
                </a:cxn>
                <a:cxn ang="0">
                  <a:pos x="225" y="746"/>
                </a:cxn>
                <a:cxn ang="0">
                  <a:pos x="245" y="771"/>
                </a:cxn>
                <a:cxn ang="0">
                  <a:pos x="213" y="792"/>
                </a:cxn>
                <a:cxn ang="0">
                  <a:pos x="193" y="829"/>
                </a:cxn>
                <a:cxn ang="0">
                  <a:pos x="238" y="883"/>
                </a:cxn>
                <a:cxn ang="0">
                  <a:pos x="187" y="854"/>
                </a:cxn>
                <a:cxn ang="0">
                  <a:pos x="154" y="808"/>
                </a:cxn>
                <a:cxn ang="0">
                  <a:pos x="154" y="688"/>
                </a:cxn>
                <a:cxn ang="0">
                  <a:pos x="148" y="634"/>
                </a:cxn>
                <a:cxn ang="0">
                  <a:pos x="148" y="576"/>
                </a:cxn>
                <a:cxn ang="0">
                  <a:pos x="154" y="535"/>
                </a:cxn>
                <a:cxn ang="0">
                  <a:pos x="154" y="460"/>
                </a:cxn>
                <a:cxn ang="0">
                  <a:pos x="161" y="402"/>
                </a:cxn>
                <a:cxn ang="0">
                  <a:pos x="122" y="361"/>
                </a:cxn>
                <a:cxn ang="0">
                  <a:pos x="64" y="327"/>
                </a:cxn>
                <a:cxn ang="0">
                  <a:pos x="38" y="278"/>
                </a:cxn>
                <a:cxn ang="0">
                  <a:pos x="12" y="253"/>
                </a:cxn>
                <a:cxn ang="0">
                  <a:pos x="12" y="203"/>
                </a:cxn>
                <a:cxn ang="0">
                  <a:pos x="6" y="158"/>
                </a:cxn>
                <a:cxn ang="0">
                  <a:pos x="51" y="71"/>
                </a:cxn>
              </a:cxnLst>
              <a:rect l="0" t="0" r="r" b="b"/>
              <a:pathLst>
                <a:path w="658" h="883">
                  <a:moveTo>
                    <a:pt x="51" y="37"/>
                  </a:moveTo>
                  <a:lnTo>
                    <a:pt x="64" y="29"/>
                  </a:lnTo>
                  <a:lnTo>
                    <a:pt x="77" y="12"/>
                  </a:lnTo>
                  <a:lnTo>
                    <a:pt x="103" y="4"/>
                  </a:lnTo>
                  <a:lnTo>
                    <a:pt x="116" y="0"/>
                  </a:lnTo>
                  <a:lnTo>
                    <a:pt x="129" y="0"/>
                  </a:lnTo>
                  <a:lnTo>
                    <a:pt x="122" y="8"/>
                  </a:lnTo>
                  <a:lnTo>
                    <a:pt x="109" y="12"/>
                  </a:lnTo>
                  <a:lnTo>
                    <a:pt x="103" y="29"/>
                  </a:lnTo>
                  <a:lnTo>
                    <a:pt x="109" y="42"/>
                  </a:lnTo>
                  <a:lnTo>
                    <a:pt x="122" y="42"/>
                  </a:lnTo>
                  <a:lnTo>
                    <a:pt x="129" y="29"/>
                  </a:lnTo>
                  <a:lnTo>
                    <a:pt x="129" y="12"/>
                  </a:lnTo>
                  <a:lnTo>
                    <a:pt x="135" y="17"/>
                  </a:lnTo>
                  <a:lnTo>
                    <a:pt x="148" y="25"/>
                  </a:lnTo>
                  <a:lnTo>
                    <a:pt x="161" y="25"/>
                  </a:lnTo>
                  <a:lnTo>
                    <a:pt x="174" y="29"/>
                  </a:lnTo>
                  <a:lnTo>
                    <a:pt x="174" y="37"/>
                  </a:lnTo>
                  <a:lnTo>
                    <a:pt x="200" y="33"/>
                  </a:lnTo>
                  <a:lnTo>
                    <a:pt x="245" y="29"/>
                  </a:lnTo>
                  <a:lnTo>
                    <a:pt x="264" y="54"/>
                  </a:lnTo>
                  <a:lnTo>
                    <a:pt x="296" y="62"/>
                  </a:lnTo>
                  <a:lnTo>
                    <a:pt x="290" y="75"/>
                  </a:lnTo>
                  <a:lnTo>
                    <a:pt x="303" y="66"/>
                  </a:lnTo>
                  <a:lnTo>
                    <a:pt x="322" y="66"/>
                  </a:lnTo>
                  <a:lnTo>
                    <a:pt x="335" y="79"/>
                  </a:lnTo>
                  <a:lnTo>
                    <a:pt x="361" y="75"/>
                  </a:lnTo>
                  <a:lnTo>
                    <a:pt x="374" y="79"/>
                  </a:lnTo>
                  <a:lnTo>
                    <a:pt x="406" y="95"/>
                  </a:lnTo>
                  <a:lnTo>
                    <a:pt x="432" y="120"/>
                  </a:lnTo>
                  <a:lnTo>
                    <a:pt x="445" y="145"/>
                  </a:lnTo>
                  <a:lnTo>
                    <a:pt x="438" y="166"/>
                  </a:lnTo>
                  <a:lnTo>
                    <a:pt x="477" y="174"/>
                  </a:lnTo>
                  <a:lnTo>
                    <a:pt x="535" y="182"/>
                  </a:lnTo>
                  <a:lnTo>
                    <a:pt x="600" y="195"/>
                  </a:lnTo>
                  <a:lnTo>
                    <a:pt x="639" y="220"/>
                  </a:lnTo>
                  <a:lnTo>
                    <a:pt x="658" y="240"/>
                  </a:lnTo>
                  <a:lnTo>
                    <a:pt x="658" y="269"/>
                  </a:lnTo>
                  <a:lnTo>
                    <a:pt x="639" y="294"/>
                  </a:lnTo>
                  <a:lnTo>
                    <a:pt x="619" y="307"/>
                  </a:lnTo>
                  <a:lnTo>
                    <a:pt x="613" y="315"/>
                  </a:lnTo>
                  <a:lnTo>
                    <a:pt x="600" y="332"/>
                  </a:lnTo>
                  <a:lnTo>
                    <a:pt x="593" y="348"/>
                  </a:lnTo>
                  <a:lnTo>
                    <a:pt x="600" y="369"/>
                  </a:lnTo>
                  <a:lnTo>
                    <a:pt x="593" y="390"/>
                  </a:lnTo>
                  <a:lnTo>
                    <a:pt x="580" y="394"/>
                  </a:lnTo>
                  <a:lnTo>
                    <a:pt x="580" y="406"/>
                  </a:lnTo>
                  <a:lnTo>
                    <a:pt x="568" y="414"/>
                  </a:lnTo>
                  <a:lnTo>
                    <a:pt x="568" y="423"/>
                  </a:lnTo>
                  <a:lnTo>
                    <a:pt x="555" y="435"/>
                  </a:lnTo>
                  <a:lnTo>
                    <a:pt x="529" y="456"/>
                  </a:lnTo>
                  <a:lnTo>
                    <a:pt x="509" y="460"/>
                  </a:lnTo>
                  <a:lnTo>
                    <a:pt x="497" y="460"/>
                  </a:lnTo>
                  <a:lnTo>
                    <a:pt x="477" y="468"/>
                  </a:lnTo>
                  <a:lnTo>
                    <a:pt x="451" y="493"/>
                  </a:lnTo>
                  <a:lnTo>
                    <a:pt x="445" y="501"/>
                  </a:lnTo>
                  <a:lnTo>
                    <a:pt x="445" y="514"/>
                  </a:lnTo>
                  <a:lnTo>
                    <a:pt x="451" y="526"/>
                  </a:lnTo>
                  <a:lnTo>
                    <a:pt x="438" y="539"/>
                  </a:lnTo>
                  <a:lnTo>
                    <a:pt x="438" y="551"/>
                  </a:lnTo>
                  <a:lnTo>
                    <a:pt x="419" y="564"/>
                  </a:lnTo>
                  <a:lnTo>
                    <a:pt x="406" y="572"/>
                  </a:lnTo>
                  <a:lnTo>
                    <a:pt x="393" y="584"/>
                  </a:lnTo>
                  <a:lnTo>
                    <a:pt x="387" y="597"/>
                  </a:lnTo>
                  <a:lnTo>
                    <a:pt x="374" y="613"/>
                  </a:lnTo>
                  <a:lnTo>
                    <a:pt x="367" y="609"/>
                  </a:lnTo>
                  <a:lnTo>
                    <a:pt x="355" y="609"/>
                  </a:lnTo>
                  <a:lnTo>
                    <a:pt x="342" y="618"/>
                  </a:lnTo>
                  <a:lnTo>
                    <a:pt x="348" y="622"/>
                  </a:lnTo>
                  <a:lnTo>
                    <a:pt x="348" y="638"/>
                  </a:lnTo>
                  <a:lnTo>
                    <a:pt x="348" y="651"/>
                  </a:lnTo>
                  <a:lnTo>
                    <a:pt x="342" y="659"/>
                  </a:lnTo>
                  <a:lnTo>
                    <a:pt x="322" y="659"/>
                  </a:lnTo>
                  <a:lnTo>
                    <a:pt x="303" y="663"/>
                  </a:lnTo>
                  <a:lnTo>
                    <a:pt x="296" y="671"/>
                  </a:lnTo>
                  <a:lnTo>
                    <a:pt x="296" y="688"/>
                  </a:lnTo>
                  <a:lnTo>
                    <a:pt x="277" y="688"/>
                  </a:lnTo>
                  <a:lnTo>
                    <a:pt x="264" y="688"/>
                  </a:lnTo>
                  <a:lnTo>
                    <a:pt x="258" y="692"/>
                  </a:lnTo>
                  <a:lnTo>
                    <a:pt x="264" y="700"/>
                  </a:lnTo>
                  <a:lnTo>
                    <a:pt x="258" y="721"/>
                  </a:lnTo>
                  <a:lnTo>
                    <a:pt x="251" y="738"/>
                  </a:lnTo>
                  <a:lnTo>
                    <a:pt x="232" y="738"/>
                  </a:lnTo>
                  <a:lnTo>
                    <a:pt x="225" y="746"/>
                  </a:lnTo>
                  <a:lnTo>
                    <a:pt x="225" y="763"/>
                  </a:lnTo>
                  <a:lnTo>
                    <a:pt x="238" y="763"/>
                  </a:lnTo>
                  <a:lnTo>
                    <a:pt x="245" y="771"/>
                  </a:lnTo>
                  <a:lnTo>
                    <a:pt x="245" y="783"/>
                  </a:lnTo>
                  <a:lnTo>
                    <a:pt x="232" y="787"/>
                  </a:lnTo>
                  <a:lnTo>
                    <a:pt x="213" y="792"/>
                  </a:lnTo>
                  <a:lnTo>
                    <a:pt x="206" y="804"/>
                  </a:lnTo>
                  <a:lnTo>
                    <a:pt x="206" y="821"/>
                  </a:lnTo>
                  <a:lnTo>
                    <a:pt x="193" y="829"/>
                  </a:lnTo>
                  <a:lnTo>
                    <a:pt x="238" y="858"/>
                  </a:lnTo>
                  <a:lnTo>
                    <a:pt x="245" y="874"/>
                  </a:lnTo>
                  <a:lnTo>
                    <a:pt x="238" y="883"/>
                  </a:lnTo>
                  <a:lnTo>
                    <a:pt x="225" y="874"/>
                  </a:lnTo>
                  <a:lnTo>
                    <a:pt x="206" y="862"/>
                  </a:lnTo>
                  <a:lnTo>
                    <a:pt x="187" y="854"/>
                  </a:lnTo>
                  <a:lnTo>
                    <a:pt x="167" y="841"/>
                  </a:lnTo>
                  <a:lnTo>
                    <a:pt x="154" y="825"/>
                  </a:lnTo>
                  <a:lnTo>
                    <a:pt x="154" y="808"/>
                  </a:lnTo>
                  <a:lnTo>
                    <a:pt x="161" y="796"/>
                  </a:lnTo>
                  <a:lnTo>
                    <a:pt x="154" y="705"/>
                  </a:lnTo>
                  <a:lnTo>
                    <a:pt x="154" y="688"/>
                  </a:lnTo>
                  <a:lnTo>
                    <a:pt x="135" y="671"/>
                  </a:lnTo>
                  <a:lnTo>
                    <a:pt x="135" y="655"/>
                  </a:lnTo>
                  <a:lnTo>
                    <a:pt x="148" y="634"/>
                  </a:lnTo>
                  <a:lnTo>
                    <a:pt x="154" y="609"/>
                  </a:lnTo>
                  <a:lnTo>
                    <a:pt x="154" y="588"/>
                  </a:lnTo>
                  <a:lnTo>
                    <a:pt x="148" y="576"/>
                  </a:lnTo>
                  <a:lnTo>
                    <a:pt x="148" y="564"/>
                  </a:lnTo>
                  <a:lnTo>
                    <a:pt x="154" y="559"/>
                  </a:lnTo>
                  <a:lnTo>
                    <a:pt x="154" y="535"/>
                  </a:lnTo>
                  <a:lnTo>
                    <a:pt x="154" y="518"/>
                  </a:lnTo>
                  <a:lnTo>
                    <a:pt x="161" y="489"/>
                  </a:lnTo>
                  <a:lnTo>
                    <a:pt x="154" y="460"/>
                  </a:lnTo>
                  <a:lnTo>
                    <a:pt x="161" y="448"/>
                  </a:lnTo>
                  <a:lnTo>
                    <a:pt x="167" y="419"/>
                  </a:lnTo>
                  <a:lnTo>
                    <a:pt x="161" y="402"/>
                  </a:lnTo>
                  <a:lnTo>
                    <a:pt x="142" y="390"/>
                  </a:lnTo>
                  <a:lnTo>
                    <a:pt x="135" y="373"/>
                  </a:lnTo>
                  <a:lnTo>
                    <a:pt x="122" y="361"/>
                  </a:lnTo>
                  <a:lnTo>
                    <a:pt x="103" y="352"/>
                  </a:lnTo>
                  <a:lnTo>
                    <a:pt x="77" y="348"/>
                  </a:lnTo>
                  <a:lnTo>
                    <a:pt x="64" y="327"/>
                  </a:lnTo>
                  <a:lnTo>
                    <a:pt x="45" y="311"/>
                  </a:lnTo>
                  <a:lnTo>
                    <a:pt x="45" y="294"/>
                  </a:lnTo>
                  <a:lnTo>
                    <a:pt x="38" y="278"/>
                  </a:lnTo>
                  <a:lnTo>
                    <a:pt x="38" y="269"/>
                  </a:lnTo>
                  <a:lnTo>
                    <a:pt x="25" y="257"/>
                  </a:lnTo>
                  <a:lnTo>
                    <a:pt x="12" y="253"/>
                  </a:lnTo>
                  <a:lnTo>
                    <a:pt x="6" y="240"/>
                  </a:lnTo>
                  <a:lnTo>
                    <a:pt x="12" y="228"/>
                  </a:lnTo>
                  <a:lnTo>
                    <a:pt x="12" y="203"/>
                  </a:lnTo>
                  <a:lnTo>
                    <a:pt x="6" y="191"/>
                  </a:lnTo>
                  <a:lnTo>
                    <a:pt x="0" y="178"/>
                  </a:lnTo>
                  <a:lnTo>
                    <a:pt x="6" y="158"/>
                  </a:lnTo>
                  <a:lnTo>
                    <a:pt x="32" y="112"/>
                  </a:lnTo>
                  <a:lnTo>
                    <a:pt x="38" y="91"/>
                  </a:lnTo>
                  <a:lnTo>
                    <a:pt x="51" y="71"/>
                  </a:lnTo>
                  <a:lnTo>
                    <a:pt x="51" y="58"/>
                  </a:lnTo>
                  <a:lnTo>
                    <a:pt x="51" y="37"/>
                  </a:lnTo>
                  <a:close/>
                </a:path>
              </a:pathLst>
            </a:custGeom>
            <a:grpFill/>
            <a:ln w="9525">
              <a:noFill/>
              <a:round/>
              <a:headEnd/>
              <a:tailEnd/>
            </a:ln>
            <a:effectLst>
              <a:outerShdw dist="107763" dir="2700000" algn="ctr" rotWithShape="0">
                <a:srgbClr val="808080"/>
              </a:outerShdw>
            </a:effectLst>
          </p:spPr>
          <p:txBody>
            <a:bodyPr/>
            <a:lstStyle/>
            <a:p>
              <a:pPr latinLnBrk="1">
                <a:defRPr/>
              </a:pPr>
              <a:endParaRPr lang="zh-CN" altLang="en-US"/>
            </a:p>
          </p:txBody>
        </p:sp>
      </p:grpSp>
      <p:sp>
        <p:nvSpPr>
          <p:cNvPr id="40" name="AutoShape 48"/>
          <p:cNvSpPr>
            <a:spLocks noChangeArrowheads="1"/>
          </p:cNvSpPr>
          <p:nvPr/>
        </p:nvSpPr>
        <p:spPr bwMode="auto">
          <a:xfrm>
            <a:off x="2571750" y="1785938"/>
            <a:ext cx="1371600" cy="609600"/>
          </a:xfrm>
          <a:prstGeom prst="wedgeRoundRectCallout">
            <a:avLst>
              <a:gd name="adj1" fmla="val -54434"/>
              <a:gd name="adj2" fmla="val 143288"/>
              <a:gd name="adj3" fmla="val 16667"/>
            </a:avLst>
          </a:prstGeom>
          <a:solidFill>
            <a:srgbClr val="FFCC00"/>
          </a:solidFill>
          <a:ln w="12700">
            <a:solidFill>
              <a:srgbClr val="000000"/>
            </a:solidFill>
            <a:miter lim="800000"/>
            <a:headEnd type="none" w="sm" len="sm"/>
            <a:tailEnd type="none" w="sm" len="sm"/>
          </a:ln>
          <a:effectLst/>
        </p:spPr>
        <p:txBody>
          <a:bodyPr anchor="ctr"/>
          <a:lstStyle/>
          <a:p>
            <a:pPr algn="ctr" latinLnBrk="1">
              <a:defRPr/>
            </a:pPr>
            <a:r>
              <a:rPr lang="zh-CN" altLang="en-US" sz="2000" b="1" dirty="0">
                <a:effectLst>
                  <a:outerShdw blurRad="38100" dist="38100" dir="2700000" algn="tl">
                    <a:srgbClr val="000000">
                      <a:alpha val="43137"/>
                    </a:srgbClr>
                  </a:outerShdw>
                </a:effectLst>
                <a:latin typeface="黑体" pitchFamily="2" charset="-122"/>
                <a:ea typeface="黑体" pitchFamily="2" charset="-122"/>
              </a:rPr>
              <a:t>中国市场</a:t>
            </a:r>
          </a:p>
        </p:txBody>
      </p:sp>
      <p:sp>
        <p:nvSpPr>
          <p:cNvPr id="41" name="AutoShape 50"/>
          <p:cNvSpPr>
            <a:spLocks noChangeArrowheads="1"/>
          </p:cNvSpPr>
          <p:nvPr/>
        </p:nvSpPr>
        <p:spPr bwMode="auto">
          <a:xfrm>
            <a:off x="6643688" y="1785938"/>
            <a:ext cx="1371600" cy="609600"/>
          </a:xfrm>
          <a:prstGeom prst="wedgeRoundRectCallout">
            <a:avLst>
              <a:gd name="adj1" fmla="val -59002"/>
              <a:gd name="adj2" fmla="val 137100"/>
              <a:gd name="adj3" fmla="val 16667"/>
            </a:avLst>
          </a:prstGeom>
          <a:solidFill>
            <a:srgbClr val="FFCC00"/>
          </a:solidFill>
          <a:ln w="12700">
            <a:solidFill>
              <a:srgbClr val="000000"/>
            </a:solidFill>
            <a:miter lim="800000"/>
            <a:headEnd type="none" w="sm" len="sm"/>
            <a:tailEnd type="none" w="sm" len="sm"/>
          </a:ln>
          <a:effectLst/>
        </p:spPr>
        <p:txBody>
          <a:bodyPr anchor="ctr"/>
          <a:lstStyle/>
          <a:p>
            <a:pPr algn="ctr" latinLnBrk="1">
              <a:defRPr/>
            </a:pPr>
            <a:r>
              <a:rPr lang="zh-CN" altLang="en-US" sz="2000" b="1" dirty="0">
                <a:effectLst>
                  <a:outerShdw blurRad="38100" dist="38100" dir="2700000" algn="tl">
                    <a:srgbClr val="000000">
                      <a:alpha val="43137"/>
                    </a:srgbClr>
                  </a:outerShdw>
                </a:effectLst>
                <a:latin typeface="黑体" pitchFamily="2" charset="-122"/>
                <a:ea typeface="黑体" pitchFamily="2" charset="-122"/>
              </a:rPr>
              <a:t>国际市场</a:t>
            </a:r>
          </a:p>
        </p:txBody>
      </p:sp>
      <p:pic>
        <p:nvPicPr>
          <p:cNvPr id="42" name="Picture 6" descr="C:\Documents and Settings\Administrator\桌面\未标题-2 拷贝.png"/>
          <p:cNvPicPr>
            <a:picLocks noChangeAspect="1" noChangeArrowheads="1"/>
          </p:cNvPicPr>
          <p:nvPr/>
        </p:nvPicPr>
        <p:blipFill>
          <a:blip r:embed="rId4" cstate="print"/>
          <a:srcRect/>
          <a:stretch>
            <a:fillRect/>
          </a:stretch>
        </p:blipFill>
        <p:spPr bwMode="auto">
          <a:xfrm>
            <a:off x="1000125" y="2678113"/>
            <a:ext cx="5857875" cy="2322512"/>
          </a:xfrm>
          <a:prstGeom prst="rect">
            <a:avLst/>
          </a:prstGeom>
          <a:noFill/>
          <a:ln w="9525">
            <a:noFill/>
            <a:miter lim="800000"/>
            <a:headEnd/>
            <a:tailEnd/>
          </a:ln>
        </p:spPr>
      </p:pic>
      <p:sp>
        <p:nvSpPr>
          <p:cNvPr id="43" name="AutoShape 48"/>
          <p:cNvSpPr>
            <a:spLocks noChangeArrowheads="1"/>
          </p:cNvSpPr>
          <p:nvPr/>
        </p:nvSpPr>
        <p:spPr bwMode="auto">
          <a:xfrm>
            <a:off x="4429125" y="1785938"/>
            <a:ext cx="1571625" cy="609600"/>
          </a:xfrm>
          <a:prstGeom prst="wedgeRoundRectCallout">
            <a:avLst>
              <a:gd name="adj1" fmla="val -54434"/>
              <a:gd name="adj2" fmla="val 143288"/>
              <a:gd name="adj3" fmla="val 16667"/>
            </a:avLst>
          </a:prstGeom>
          <a:solidFill>
            <a:srgbClr val="FFCC00"/>
          </a:solidFill>
          <a:ln w="12700">
            <a:solidFill>
              <a:srgbClr val="000000"/>
            </a:solidFill>
            <a:miter lim="800000"/>
            <a:headEnd type="none" w="sm" len="sm"/>
            <a:tailEnd type="none" w="sm" len="sm"/>
          </a:ln>
          <a:effectLst/>
        </p:spPr>
        <p:txBody>
          <a:bodyPr anchor="ctr"/>
          <a:lstStyle/>
          <a:p>
            <a:pPr algn="ctr" latinLnBrk="1">
              <a:defRPr/>
            </a:pPr>
            <a:r>
              <a:rPr lang="zh-CN" altLang="en-US" sz="2000" b="1" dirty="0">
                <a:effectLst>
                  <a:outerShdw blurRad="38100" dist="38100" dir="2700000" algn="tl">
                    <a:srgbClr val="000000">
                      <a:alpha val="43137"/>
                    </a:srgbClr>
                  </a:outerShdw>
                </a:effectLst>
                <a:latin typeface="黑体" pitchFamily="2" charset="-122"/>
                <a:ea typeface="黑体" pitchFamily="2" charset="-122"/>
              </a:rPr>
              <a:t>互联网市场</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0" fill="hold" nodeType="click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childTnLst>
                          </p:cTn>
                        </p:par>
                        <p:par>
                          <p:cTn id="23" fill="hold">
                            <p:stCondLst>
                              <p:cond delay="500"/>
                            </p:stCondLst>
                            <p:childTnLst>
                              <p:par>
                                <p:cTn id="24" presetID="53" presetClass="entr" presetSubtype="0"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p:cTn id="26" dur="500" fill="hold"/>
                                        <p:tgtEl>
                                          <p:spTgt spid="41"/>
                                        </p:tgtEl>
                                        <p:attrNameLst>
                                          <p:attrName>ppt_w</p:attrName>
                                        </p:attrNameLst>
                                      </p:cBhvr>
                                      <p:tavLst>
                                        <p:tav tm="0">
                                          <p:val>
                                            <p:fltVal val="0"/>
                                          </p:val>
                                        </p:tav>
                                        <p:tav tm="100000">
                                          <p:val>
                                            <p:strVal val="#ppt_w"/>
                                          </p:val>
                                        </p:tav>
                                      </p:tavLst>
                                    </p:anim>
                                    <p:anim calcmode="lin" valueType="num">
                                      <p:cBhvr>
                                        <p:cTn id="27" dur="500" fill="hold"/>
                                        <p:tgtEl>
                                          <p:spTgt spid="41"/>
                                        </p:tgtEl>
                                        <p:attrNameLst>
                                          <p:attrName>ppt_h</p:attrName>
                                        </p:attrNameLst>
                                      </p:cBhvr>
                                      <p:tavLst>
                                        <p:tav tm="0">
                                          <p:val>
                                            <p:fltVal val="0"/>
                                          </p:val>
                                        </p:tav>
                                        <p:tav tm="100000">
                                          <p:val>
                                            <p:strVal val="#ppt_h"/>
                                          </p:val>
                                        </p:tav>
                                      </p:tavLst>
                                    </p:anim>
                                    <p:animEffect transition="in" filter="fade">
                                      <p:cBhvr>
                                        <p:cTn id="28" dur="500"/>
                                        <p:tgtEl>
                                          <p:spTgt spid="41"/>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nodeType="click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ppt_w</p:attrName>
                                        </p:attrNameLst>
                                      </p:cBhvr>
                                      <p:tavLst>
                                        <p:tav tm="0">
                                          <p:val>
                                            <p:fltVal val="0"/>
                                          </p:val>
                                        </p:tav>
                                        <p:tav tm="100000">
                                          <p:val>
                                            <p:strVal val="#ppt_w"/>
                                          </p:val>
                                        </p:tav>
                                      </p:tavLst>
                                    </p:anim>
                                    <p:anim calcmode="lin" valueType="num">
                                      <p:cBhvr>
                                        <p:cTn id="34" dur="500" fill="hold"/>
                                        <p:tgtEl>
                                          <p:spTgt spid="42"/>
                                        </p:tgtEl>
                                        <p:attrNameLst>
                                          <p:attrName>ppt_h</p:attrName>
                                        </p:attrNameLst>
                                      </p:cBhvr>
                                      <p:tavLst>
                                        <p:tav tm="0">
                                          <p:val>
                                            <p:fltVal val="0"/>
                                          </p:val>
                                        </p:tav>
                                        <p:tav tm="100000">
                                          <p:val>
                                            <p:strVal val="#ppt_h"/>
                                          </p:val>
                                        </p:tav>
                                      </p:tavLst>
                                    </p:anim>
                                    <p:animEffect transition="in" filter="fade">
                                      <p:cBhvr>
                                        <p:cTn id="35" dur="500"/>
                                        <p:tgtEl>
                                          <p:spTgt spid="42"/>
                                        </p:tgtEl>
                                      </p:cBhvr>
                                    </p:animEffect>
                                  </p:childTnLst>
                                </p:cTn>
                              </p:par>
                            </p:childTnLst>
                          </p:cTn>
                        </p:par>
                        <p:par>
                          <p:cTn id="36" fill="hold">
                            <p:stCondLst>
                              <p:cond delay="500"/>
                            </p:stCondLst>
                            <p:childTnLst>
                              <p:par>
                                <p:cTn id="37" presetID="53"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p:cTn id="39" dur="500" fill="hold"/>
                                        <p:tgtEl>
                                          <p:spTgt spid="43"/>
                                        </p:tgtEl>
                                        <p:attrNameLst>
                                          <p:attrName>ppt_w</p:attrName>
                                        </p:attrNameLst>
                                      </p:cBhvr>
                                      <p:tavLst>
                                        <p:tav tm="0">
                                          <p:val>
                                            <p:fltVal val="0"/>
                                          </p:val>
                                        </p:tav>
                                        <p:tav tm="100000">
                                          <p:val>
                                            <p:strVal val="#ppt_w"/>
                                          </p:val>
                                        </p:tav>
                                      </p:tavLst>
                                    </p:anim>
                                    <p:anim calcmode="lin" valueType="num">
                                      <p:cBhvr>
                                        <p:cTn id="40" dur="500" fill="hold"/>
                                        <p:tgtEl>
                                          <p:spTgt spid="43"/>
                                        </p:tgtEl>
                                        <p:attrNameLst>
                                          <p:attrName>ppt_h</p:attrName>
                                        </p:attrNameLst>
                                      </p:cBhvr>
                                      <p:tavLst>
                                        <p:tav tm="0">
                                          <p:val>
                                            <p:fltVal val="0"/>
                                          </p:val>
                                        </p:tav>
                                        <p:tav tm="100000">
                                          <p:val>
                                            <p:strVal val="#ppt_h"/>
                                          </p:val>
                                        </p:tav>
                                      </p:tavLst>
                                    </p:anim>
                                    <p:animEffect transition="in" filter="fade">
                                      <p:cBhvr>
                                        <p:cTn id="4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a:xfrm>
            <a:off x="808038" y="500042"/>
            <a:ext cx="8335962" cy="862012"/>
          </a:xfrm>
        </p:spPr>
        <p:txBody>
          <a:bodyPr/>
          <a:lstStyle/>
          <a:p>
            <a:pPr eaLnBrk="1" hangingPunct="1"/>
            <a:r>
              <a:rPr lang="zh-CN" altLang="en-US" dirty="0">
                <a:latin typeface="华文楷体" pitchFamily="2" charset="-122"/>
                <a:ea typeface="华文楷体" pitchFamily="2" charset="-122"/>
              </a:rPr>
              <a:t>什么是</a:t>
            </a:r>
            <a:r>
              <a:rPr lang="en-US" altLang="zh-CN" dirty="0">
                <a:latin typeface="华文楷体" pitchFamily="2" charset="-122"/>
                <a:ea typeface="华文楷体" pitchFamily="2" charset="-122"/>
              </a:rPr>
              <a:t>《</a:t>
            </a:r>
            <a:r>
              <a:rPr lang="zh-CN" altLang="en-US" dirty="0">
                <a:latin typeface="华文楷体" pitchFamily="2" charset="-122"/>
                <a:ea typeface="华文楷体" pitchFamily="2" charset="-122"/>
              </a:rPr>
              <a:t>营销之道</a:t>
            </a:r>
            <a:r>
              <a:rPr lang="en-US" altLang="zh-CN" dirty="0">
                <a:latin typeface="华文楷体" pitchFamily="2" charset="-122"/>
                <a:ea typeface="华文楷体" pitchFamily="2" charset="-122"/>
              </a:rPr>
              <a:t>》</a:t>
            </a:r>
            <a:endParaRPr lang="zh-CN" altLang="en-US" dirty="0">
              <a:latin typeface="华文楷体" pitchFamily="2" charset="-122"/>
              <a:ea typeface="华文楷体" pitchFamily="2" charset="-122"/>
            </a:endParaRPr>
          </a:p>
        </p:txBody>
      </p:sp>
      <p:sp>
        <p:nvSpPr>
          <p:cNvPr id="3" name="内容占位符 2"/>
          <p:cNvSpPr>
            <a:spLocks noGrp="1"/>
          </p:cNvSpPr>
          <p:nvPr>
            <p:ph idx="1"/>
          </p:nvPr>
        </p:nvSpPr>
        <p:spPr>
          <a:xfrm>
            <a:off x="390525" y="1517650"/>
            <a:ext cx="8229600" cy="4525963"/>
          </a:xfrm>
        </p:spPr>
        <p:txBody>
          <a:bodyPr/>
          <a:lstStyle/>
          <a:p>
            <a:pPr eaLnBrk="1" hangingPunct="1"/>
            <a:r>
              <a:rPr lang="zh-CN" dirty="0">
                <a:effectLst/>
                <a:latin typeface="华文楷体" pitchFamily="2" charset="-122"/>
                <a:ea typeface="华文楷体" pitchFamily="2" charset="-122"/>
              </a:rPr>
              <a:t>大学生</a:t>
            </a:r>
            <a:r>
              <a:rPr lang="zh-CN" altLang="en-US" dirty="0">
                <a:effectLst/>
                <a:latin typeface="华文楷体" pitchFamily="2" charset="-122"/>
                <a:ea typeface="华文楷体" pitchFamily="2" charset="-122"/>
              </a:rPr>
              <a:t>营销</a:t>
            </a:r>
            <a:r>
              <a:rPr lang="zh-CN" dirty="0">
                <a:effectLst/>
                <a:latin typeface="华文楷体" pitchFamily="2" charset="-122"/>
                <a:ea typeface="华文楷体" pitchFamily="2" charset="-122"/>
              </a:rPr>
              <a:t>模拟实践训练平台</a:t>
            </a:r>
            <a:r>
              <a:rPr lang="zh-CN" altLang="en-US" dirty="0">
                <a:effectLst/>
                <a:latin typeface="华文楷体" pitchFamily="2" charset="-122"/>
                <a:ea typeface="华文楷体" pitchFamily="2" charset="-122"/>
              </a:rPr>
              <a:t>。</a:t>
            </a:r>
          </a:p>
          <a:p>
            <a:pPr eaLnBrk="1" hangingPunct="1"/>
            <a:r>
              <a:rPr lang="zh-CN" dirty="0">
                <a:effectLst/>
                <a:latin typeface="华文楷体" pitchFamily="2" charset="-122"/>
                <a:ea typeface="华文楷体" pitchFamily="2" charset="-122"/>
              </a:rPr>
              <a:t>通过模拟真实</a:t>
            </a:r>
            <a:r>
              <a:rPr lang="zh-CN" altLang="en-US" dirty="0">
                <a:effectLst/>
                <a:latin typeface="华文楷体" pitchFamily="2" charset="-122"/>
                <a:ea typeface="华文楷体" pitchFamily="2" charset="-122"/>
              </a:rPr>
              <a:t>营销</a:t>
            </a:r>
            <a:r>
              <a:rPr lang="zh-CN" dirty="0">
                <a:effectLst/>
                <a:latin typeface="华文楷体" pitchFamily="2" charset="-122"/>
                <a:ea typeface="华文楷体" pitchFamily="2" charset="-122"/>
              </a:rPr>
              <a:t>环境，在实战中体验企业</a:t>
            </a:r>
            <a:r>
              <a:rPr lang="zh-CN" altLang="en-US" dirty="0">
                <a:effectLst/>
                <a:latin typeface="华文楷体" pitchFamily="2" charset="-122"/>
                <a:ea typeface="华文楷体" pitchFamily="2" charset="-122"/>
              </a:rPr>
              <a:t>市场营销管理</a:t>
            </a:r>
            <a:r>
              <a:rPr lang="zh-CN" dirty="0">
                <a:effectLst/>
                <a:latin typeface="华文楷体" pitchFamily="2" charset="-122"/>
                <a:ea typeface="华文楷体" pitchFamily="2" charset="-122"/>
              </a:rPr>
              <a:t>的全过程，提升</a:t>
            </a:r>
            <a:r>
              <a:rPr lang="zh-CN" altLang="en-US" dirty="0">
                <a:effectLst/>
                <a:latin typeface="华文楷体" pitchFamily="2" charset="-122"/>
                <a:ea typeface="华文楷体" pitchFamily="2" charset="-122"/>
              </a:rPr>
              <a:t>市场营销</a:t>
            </a:r>
            <a:r>
              <a:rPr lang="zh-CN" dirty="0">
                <a:effectLst/>
                <a:latin typeface="华文楷体" pitchFamily="2" charset="-122"/>
                <a:ea typeface="华文楷体" pitchFamily="2" charset="-122"/>
              </a:rPr>
              <a:t>管理</a:t>
            </a:r>
            <a:r>
              <a:rPr lang="zh-CN" altLang="en-US" dirty="0">
                <a:effectLst/>
                <a:latin typeface="华文楷体" pitchFamily="2" charset="-122"/>
                <a:ea typeface="华文楷体" pitchFamily="2" charset="-122"/>
              </a:rPr>
              <a:t>的</a:t>
            </a:r>
            <a:r>
              <a:rPr lang="zh-CN" dirty="0">
                <a:effectLst/>
                <a:latin typeface="华文楷体" pitchFamily="2" charset="-122"/>
                <a:ea typeface="华文楷体" pitchFamily="2" charset="-122"/>
              </a:rPr>
              <a:t>综合技能</a:t>
            </a:r>
            <a:r>
              <a:rPr lang="zh-CN" altLang="en-US" dirty="0">
                <a:effectLst/>
                <a:latin typeface="华文楷体" pitchFamily="2" charset="-122"/>
                <a:ea typeface="华文楷体" pitchFamily="2" charset="-122"/>
              </a:rPr>
              <a:t>。</a:t>
            </a:r>
            <a:endParaRPr lang="zh-CN" dirty="0">
              <a:effectLst/>
              <a:latin typeface="华文楷体" pitchFamily="2" charset="-122"/>
              <a:ea typeface="华文楷体" pitchFamily="2" charset="-122"/>
            </a:endParaRPr>
          </a:p>
        </p:txBody>
      </p:sp>
      <p:pic>
        <p:nvPicPr>
          <p:cNvPr id="7172" name="Picture 2" descr="C:\Documents and Settings\Administrator\桌面\营销之道LOGO.png"/>
          <p:cNvPicPr>
            <a:picLocks noChangeAspect="1" noChangeArrowheads="1"/>
          </p:cNvPicPr>
          <p:nvPr/>
        </p:nvPicPr>
        <p:blipFill>
          <a:blip r:embed="rId3"/>
          <a:srcRect/>
          <a:stretch>
            <a:fillRect/>
          </a:stretch>
        </p:blipFill>
        <p:spPr bwMode="auto">
          <a:xfrm>
            <a:off x="1784350" y="4203700"/>
            <a:ext cx="4903788" cy="1054100"/>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1" presetClass="entr" presetSubtype="0" fill="hold" nodeType="clickEffect">
                                  <p:stCondLst>
                                    <p:cond delay="0"/>
                                  </p:stCondLst>
                                  <p:childTnLst>
                                    <p:set>
                                      <p:cBhvr>
                                        <p:cTn id="16" dur="1" fill="hold">
                                          <p:stCondLst>
                                            <p:cond delay="0"/>
                                          </p:stCondLst>
                                        </p:cTn>
                                        <p:tgtEl>
                                          <p:spTgt spid="7172"/>
                                        </p:tgtEl>
                                        <p:attrNameLst>
                                          <p:attrName>style.visibility</p:attrName>
                                        </p:attrNameLst>
                                      </p:cBhvr>
                                      <p:to>
                                        <p:strVal val="visible"/>
                                      </p:to>
                                    </p:set>
                                    <p:animEffect transition="in" filter="fade">
                                      <p:cBhvr>
                                        <p:cTn id="17" dur="770" decel="100000"/>
                                        <p:tgtEl>
                                          <p:spTgt spid="7172"/>
                                        </p:tgtEl>
                                      </p:cBhvr>
                                    </p:animEffect>
                                    <p:animScale>
                                      <p:cBhvr>
                                        <p:cTn id="18" dur="770" decel="100000"/>
                                        <p:tgtEl>
                                          <p:spTgt spid="7172"/>
                                        </p:tgtEl>
                                      </p:cBhvr>
                                      <p:from x="10000" y="10000"/>
                                      <p:to x="200000" y="450000"/>
                                    </p:animScale>
                                    <p:animScale>
                                      <p:cBhvr>
                                        <p:cTn id="19" dur="1230" accel="100000" fill="hold">
                                          <p:stCondLst>
                                            <p:cond delay="770"/>
                                          </p:stCondLst>
                                        </p:cTn>
                                        <p:tgtEl>
                                          <p:spTgt spid="7172"/>
                                        </p:tgtEl>
                                      </p:cBhvr>
                                      <p:from x="200000" y="450000"/>
                                      <p:to x="100000" y="100000"/>
                                    </p:animScale>
                                    <p:set>
                                      <p:cBhvr>
                                        <p:cTn id="20" dur="770" fill="hold"/>
                                        <p:tgtEl>
                                          <p:spTgt spid="7172"/>
                                        </p:tgtEl>
                                        <p:attrNameLst>
                                          <p:attrName>ppt_x</p:attrName>
                                        </p:attrNameLst>
                                      </p:cBhvr>
                                      <p:to>
                                        <p:strVal val="(0.5)"/>
                                      </p:to>
                                    </p:set>
                                    <p:anim from="(0.5)" to="(#ppt_x)" calcmode="lin" valueType="num">
                                      <p:cBhvr>
                                        <p:cTn id="21" dur="1230" accel="100000" fill="hold">
                                          <p:stCondLst>
                                            <p:cond delay="770"/>
                                          </p:stCondLst>
                                        </p:cTn>
                                        <p:tgtEl>
                                          <p:spTgt spid="7172"/>
                                        </p:tgtEl>
                                        <p:attrNameLst>
                                          <p:attrName>ppt_x</p:attrName>
                                        </p:attrNameLst>
                                      </p:cBhvr>
                                    </p:anim>
                                    <p:set>
                                      <p:cBhvr>
                                        <p:cTn id="22" dur="770" fill="hold"/>
                                        <p:tgtEl>
                                          <p:spTgt spid="7172"/>
                                        </p:tgtEl>
                                        <p:attrNameLst>
                                          <p:attrName>ppt_y</p:attrName>
                                        </p:attrNameLst>
                                      </p:cBhvr>
                                      <p:to>
                                        <p:strVal val="(#ppt_y+0.4)"/>
                                      </p:to>
                                    </p:set>
                                    <p:anim from="(#ppt_y+0.4)" to="(#ppt_y)" calcmode="lin" valueType="num">
                                      <p:cBhvr>
                                        <p:cTn id="23" dur="1230" accel="100000" fill="hold">
                                          <p:stCondLst>
                                            <p:cond delay="770"/>
                                          </p:stCondLst>
                                        </p:cTn>
                                        <p:tgtEl>
                                          <p:spTgt spid="717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857224" y="642918"/>
            <a:ext cx="7800975" cy="563562"/>
          </a:xfrm>
          <a:prstGeom prst="rect">
            <a:avLst/>
          </a:prstGeom>
        </p:spPr>
        <p:txBody>
          <a:bodyPr/>
          <a:lstStyle/>
          <a:p>
            <a:pPr algn="r" eaLnBrk="0" hangingPunct="0">
              <a:defRPr/>
            </a:pPr>
            <a:r>
              <a:rPr lang="zh-CN" altLang="en-US" sz="4400" kern="0" dirty="0">
                <a:solidFill>
                  <a:schemeClr val="bg1"/>
                </a:solidFill>
                <a:latin typeface="华文楷体" pitchFamily="2" charset="-122"/>
                <a:ea typeface="华文楷体" pitchFamily="2" charset="-122"/>
                <a:cs typeface="+mj-cs"/>
              </a:rPr>
              <a:t>消费群体需求</a:t>
            </a:r>
          </a:p>
        </p:txBody>
      </p:sp>
      <p:sp>
        <p:nvSpPr>
          <p:cNvPr id="3" name="内容占位符 2"/>
          <p:cNvSpPr txBox="1">
            <a:spLocks/>
          </p:cNvSpPr>
          <p:nvPr/>
        </p:nvSpPr>
        <p:spPr>
          <a:xfrm>
            <a:off x="285750" y="1246188"/>
            <a:ext cx="8686800" cy="1509712"/>
          </a:xfrm>
          <a:prstGeom prst="rect">
            <a:avLst/>
          </a:prstGeom>
        </p:spPr>
        <p:txBody>
          <a:bodyPr/>
          <a:lstStyle/>
          <a:p>
            <a:pPr marL="342900" indent="-342900" algn="l" eaLnBrk="0" hangingPunct="0">
              <a:spcBef>
                <a:spcPct val="20000"/>
              </a:spcBef>
              <a:buFontTx/>
              <a:buChar char="•"/>
              <a:defRPr/>
            </a:pPr>
            <a:r>
              <a:rPr lang="zh-CN" altLang="en-US" sz="2800" b="1" kern="0" dirty="0">
                <a:solidFill>
                  <a:schemeClr val="tx2"/>
                </a:solidFill>
                <a:latin typeface="华文楷体" pitchFamily="2" charset="-122"/>
                <a:ea typeface="华文楷体" pitchFamily="2" charset="-122"/>
              </a:rPr>
              <a:t>在市场导向的竞争环境中，必须细分消费者需求。</a:t>
            </a:r>
            <a:endParaRPr lang="en-US" altLang="zh-CN" sz="2800" b="1" kern="0" dirty="0">
              <a:solidFill>
                <a:schemeClr val="tx2"/>
              </a:solidFill>
              <a:latin typeface="华文楷体" pitchFamily="2" charset="-122"/>
              <a:ea typeface="华文楷体" pitchFamily="2" charset="-122"/>
            </a:endParaRPr>
          </a:p>
          <a:p>
            <a:pPr marL="342900" indent="-342900" algn="l" eaLnBrk="0" hangingPunct="0">
              <a:spcBef>
                <a:spcPct val="20000"/>
              </a:spcBef>
              <a:buFontTx/>
              <a:buChar char="•"/>
              <a:defRPr/>
            </a:pPr>
            <a:r>
              <a:rPr lang="zh-CN" altLang="en-US" sz="2800" b="1" kern="0" dirty="0">
                <a:solidFill>
                  <a:schemeClr val="tx2"/>
                </a:solidFill>
                <a:latin typeface="华文楷体" pitchFamily="2" charset="-122"/>
                <a:ea typeface="华文楷体" pitchFamily="2" charset="-122"/>
              </a:rPr>
              <a:t>锁定目标消费群体从消费者的需求出发，制定相应的营销组合策略。</a:t>
            </a:r>
          </a:p>
        </p:txBody>
      </p:sp>
      <p:pic>
        <p:nvPicPr>
          <p:cNvPr id="34820" name="Picture 2"/>
          <p:cNvPicPr>
            <a:picLocks noChangeAspect="1" noChangeArrowheads="1"/>
          </p:cNvPicPr>
          <p:nvPr/>
        </p:nvPicPr>
        <p:blipFill>
          <a:blip r:embed="rId2"/>
          <a:srcRect/>
          <a:stretch>
            <a:fillRect/>
          </a:stretch>
        </p:blipFill>
        <p:spPr bwMode="auto">
          <a:xfrm>
            <a:off x="500063" y="2795588"/>
            <a:ext cx="3875087" cy="3600450"/>
          </a:xfrm>
          <a:prstGeom prst="rect">
            <a:avLst/>
          </a:prstGeom>
          <a:noFill/>
          <a:ln w="9525">
            <a:noFill/>
            <a:miter lim="800000"/>
            <a:headEnd/>
            <a:tailEnd/>
          </a:ln>
        </p:spPr>
      </p:pic>
      <p:pic>
        <p:nvPicPr>
          <p:cNvPr id="34821" name="Picture 3"/>
          <p:cNvPicPr>
            <a:picLocks noChangeAspect="1" noChangeArrowheads="1"/>
          </p:cNvPicPr>
          <p:nvPr/>
        </p:nvPicPr>
        <p:blipFill>
          <a:blip r:embed="rId3"/>
          <a:srcRect/>
          <a:stretch>
            <a:fillRect/>
          </a:stretch>
        </p:blipFill>
        <p:spPr bwMode="auto">
          <a:xfrm>
            <a:off x="4572000" y="2786063"/>
            <a:ext cx="4032250" cy="360045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AutoShape 2"/>
          <p:cNvSpPr>
            <a:spLocks noChangeArrowheads="1"/>
          </p:cNvSpPr>
          <p:nvPr/>
        </p:nvSpPr>
        <p:spPr bwMode="gray">
          <a:xfrm>
            <a:off x="5789613" y="2273300"/>
            <a:ext cx="2166937" cy="2994025"/>
          </a:xfrm>
          <a:prstGeom prst="roundRect">
            <a:avLst>
              <a:gd name="adj" fmla="val 12574"/>
            </a:avLst>
          </a:prstGeom>
          <a:solidFill>
            <a:schemeClr val="folHlink"/>
          </a:solidFill>
          <a:ln w="9525">
            <a:noFill/>
            <a:round/>
            <a:headEnd/>
            <a:tailEnd/>
          </a:ln>
        </p:spPr>
        <p:txBody>
          <a:bodyPr wrap="none" anchor="ctr"/>
          <a:lstStyle/>
          <a:p>
            <a:endParaRPr lang="zh-CN" altLang="en-US">
              <a:ea typeface="宋体" charset="-122"/>
            </a:endParaRPr>
          </a:p>
        </p:txBody>
      </p:sp>
      <p:sp>
        <p:nvSpPr>
          <p:cNvPr id="3" name="AutoShape 3"/>
          <p:cNvSpPr>
            <a:spLocks noChangeArrowheads="1"/>
          </p:cNvSpPr>
          <p:nvPr/>
        </p:nvSpPr>
        <p:spPr bwMode="gray">
          <a:xfrm>
            <a:off x="5786438" y="4491038"/>
            <a:ext cx="2159000" cy="769937"/>
          </a:xfrm>
          <a:prstGeom prst="roundRect">
            <a:avLst>
              <a:gd name="adj" fmla="val 32134"/>
            </a:avLst>
          </a:prstGeom>
          <a:gradFill rotWithShape="1">
            <a:gsLst>
              <a:gs pos="0">
                <a:schemeClr val="folHlink">
                  <a:alpha val="0"/>
                </a:schemeClr>
              </a:gs>
              <a:gs pos="100000">
                <a:schemeClr val="folHlink">
                  <a:gamma/>
                  <a:tint val="41176"/>
                  <a:invGamma/>
                </a:schemeClr>
              </a:gs>
            </a:gsLst>
            <a:lin ang="5400000" scaled="1"/>
          </a:gradFill>
          <a:ln w="9525">
            <a:noFill/>
            <a:round/>
            <a:headEnd/>
            <a:tailEnd/>
          </a:ln>
          <a:effectLst/>
        </p:spPr>
        <p:txBody>
          <a:bodyPr wrap="none" anchor="ctr"/>
          <a:lstStyle/>
          <a:p>
            <a:pPr>
              <a:defRPr/>
            </a:pPr>
            <a:endParaRPr lang="zh-CN" altLang="en-US">
              <a:ea typeface="宋体" pitchFamily="2" charset="-122"/>
            </a:endParaRPr>
          </a:p>
        </p:txBody>
      </p:sp>
      <p:sp>
        <p:nvSpPr>
          <p:cNvPr id="4" name="AutoShape 4"/>
          <p:cNvSpPr>
            <a:spLocks noChangeArrowheads="1"/>
          </p:cNvSpPr>
          <p:nvPr/>
        </p:nvSpPr>
        <p:spPr bwMode="gray">
          <a:xfrm>
            <a:off x="5805488" y="2282825"/>
            <a:ext cx="2130425" cy="771525"/>
          </a:xfrm>
          <a:prstGeom prst="roundRect">
            <a:avLst>
              <a:gd name="adj" fmla="val 31319"/>
            </a:avLst>
          </a:prstGeom>
          <a:gradFill rotWithShape="1">
            <a:gsLst>
              <a:gs pos="0">
                <a:schemeClr val="folHlink">
                  <a:gamma/>
                  <a:tint val="33333"/>
                  <a:invGamma/>
                </a:schemeClr>
              </a:gs>
              <a:gs pos="100000">
                <a:schemeClr val="folHlink">
                  <a:alpha val="0"/>
                </a:schemeClr>
              </a:gs>
            </a:gsLst>
            <a:lin ang="5400000" scaled="1"/>
          </a:gradFill>
          <a:ln w="9525">
            <a:noFill/>
            <a:round/>
            <a:headEnd/>
            <a:tailEnd/>
          </a:ln>
          <a:effectLst/>
        </p:spPr>
        <p:txBody>
          <a:bodyPr wrap="none" anchor="ctr"/>
          <a:lstStyle/>
          <a:p>
            <a:pPr>
              <a:defRPr/>
            </a:pPr>
            <a:endParaRPr lang="zh-CN" altLang="en-US">
              <a:ea typeface="宋体" pitchFamily="2" charset="-122"/>
            </a:endParaRPr>
          </a:p>
        </p:txBody>
      </p:sp>
      <p:grpSp>
        <p:nvGrpSpPr>
          <p:cNvPr id="2" name="Group 5"/>
          <p:cNvGrpSpPr>
            <a:grpSpLocks/>
          </p:cNvGrpSpPr>
          <p:nvPr/>
        </p:nvGrpSpPr>
        <p:grpSpPr bwMode="auto">
          <a:xfrm>
            <a:off x="3449638" y="2246313"/>
            <a:ext cx="2170112" cy="3021012"/>
            <a:chOff x="2234" y="1634"/>
            <a:chExt cx="1489" cy="1862"/>
          </a:xfrm>
        </p:grpSpPr>
        <p:sp>
          <p:nvSpPr>
            <p:cNvPr id="58386" name="AutoShape 6"/>
            <p:cNvSpPr>
              <a:spLocks noChangeArrowheads="1"/>
            </p:cNvSpPr>
            <p:nvPr/>
          </p:nvSpPr>
          <p:spPr bwMode="gray">
            <a:xfrm>
              <a:off x="2236" y="1634"/>
              <a:ext cx="1487" cy="1862"/>
            </a:xfrm>
            <a:prstGeom prst="roundRect">
              <a:avLst>
                <a:gd name="adj" fmla="val 12574"/>
              </a:avLst>
            </a:prstGeom>
            <a:solidFill>
              <a:schemeClr val="accent2"/>
            </a:solidFill>
            <a:ln w="9525">
              <a:noFill/>
              <a:round/>
              <a:headEnd/>
              <a:tailEnd/>
            </a:ln>
          </p:spPr>
          <p:txBody>
            <a:bodyPr wrap="none" anchor="ctr"/>
            <a:lstStyle/>
            <a:p>
              <a:endParaRPr lang="zh-CN" altLang="en-US">
                <a:ea typeface="宋体" charset="-122"/>
              </a:endParaRPr>
            </a:p>
          </p:txBody>
        </p:sp>
        <p:sp>
          <p:nvSpPr>
            <p:cNvPr id="7" name="AutoShape 7"/>
            <p:cNvSpPr>
              <a:spLocks noChangeArrowheads="1"/>
            </p:cNvSpPr>
            <p:nvPr/>
          </p:nvSpPr>
          <p:spPr bwMode="gray">
            <a:xfrm>
              <a:off x="2234" y="3013"/>
              <a:ext cx="1488" cy="479"/>
            </a:xfrm>
            <a:prstGeom prst="roundRect">
              <a:avLst>
                <a:gd name="adj" fmla="val 42588"/>
              </a:avLst>
            </a:prstGeom>
            <a:gradFill rotWithShape="1">
              <a:gsLst>
                <a:gs pos="0">
                  <a:schemeClr val="accent2">
                    <a:alpha val="0"/>
                  </a:schemeClr>
                </a:gs>
                <a:gs pos="100000">
                  <a:schemeClr val="accent2">
                    <a:gamma/>
                    <a:tint val="41176"/>
                    <a:invGamma/>
                  </a:schemeClr>
                </a:gs>
              </a:gsLst>
              <a:lin ang="5400000" scaled="1"/>
            </a:gradFill>
            <a:ln w="9525">
              <a:noFill/>
              <a:round/>
              <a:headEnd/>
              <a:tailEnd/>
            </a:ln>
            <a:effectLst/>
          </p:spPr>
          <p:txBody>
            <a:bodyPr wrap="none" anchor="ctr"/>
            <a:lstStyle/>
            <a:p>
              <a:pPr>
                <a:defRPr/>
              </a:pPr>
              <a:endParaRPr lang="zh-CN" altLang="en-US">
                <a:ea typeface="宋体" pitchFamily="2" charset="-122"/>
              </a:endParaRPr>
            </a:p>
          </p:txBody>
        </p:sp>
        <p:sp>
          <p:nvSpPr>
            <p:cNvPr id="8" name="AutoShape 8"/>
            <p:cNvSpPr>
              <a:spLocks noChangeArrowheads="1"/>
            </p:cNvSpPr>
            <p:nvPr/>
          </p:nvSpPr>
          <p:spPr bwMode="gray">
            <a:xfrm>
              <a:off x="2241" y="1640"/>
              <a:ext cx="1476" cy="479"/>
            </a:xfrm>
            <a:prstGeom prst="roundRect">
              <a:avLst>
                <a:gd name="adj" fmla="val 35907"/>
              </a:avLst>
            </a:prstGeom>
            <a:gradFill rotWithShape="1">
              <a:gsLst>
                <a:gs pos="0">
                  <a:schemeClr val="accent2">
                    <a:gamma/>
                    <a:tint val="33333"/>
                    <a:invGamma/>
                  </a:schemeClr>
                </a:gs>
                <a:gs pos="100000">
                  <a:schemeClr val="accent2">
                    <a:alpha val="0"/>
                  </a:schemeClr>
                </a:gs>
              </a:gsLst>
              <a:lin ang="5400000" scaled="1"/>
            </a:gradFill>
            <a:ln w="9525">
              <a:noFill/>
              <a:round/>
              <a:headEnd/>
              <a:tailEnd/>
            </a:ln>
            <a:effectLst/>
          </p:spPr>
          <p:txBody>
            <a:bodyPr wrap="none" anchor="ctr"/>
            <a:lstStyle/>
            <a:p>
              <a:pPr>
                <a:defRPr/>
              </a:pPr>
              <a:endParaRPr lang="zh-CN" altLang="en-US">
                <a:ea typeface="宋体" pitchFamily="2" charset="-122"/>
              </a:endParaRPr>
            </a:p>
          </p:txBody>
        </p:sp>
      </p:grpSp>
      <p:grpSp>
        <p:nvGrpSpPr>
          <p:cNvPr id="5" name="组合 25"/>
          <p:cNvGrpSpPr>
            <a:grpSpLocks/>
          </p:cNvGrpSpPr>
          <p:nvPr/>
        </p:nvGrpSpPr>
        <p:grpSpPr bwMode="auto">
          <a:xfrm>
            <a:off x="1130300" y="2259013"/>
            <a:ext cx="2170113" cy="2995612"/>
            <a:chOff x="1129553" y="3025589"/>
            <a:chExt cx="2170113" cy="2228290"/>
          </a:xfrm>
        </p:grpSpPr>
        <p:grpSp>
          <p:nvGrpSpPr>
            <p:cNvPr id="6" name="Group 9"/>
            <p:cNvGrpSpPr>
              <a:grpSpLocks/>
            </p:cNvGrpSpPr>
            <p:nvPr/>
          </p:nvGrpSpPr>
          <p:grpSpPr bwMode="auto">
            <a:xfrm>
              <a:off x="1129553" y="3025589"/>
              <a:ext cx="2170113" cy="2228290"/>
              <a:chOff x="797" y="1945"/>
              <a:chExt cx="1489" cy="1584"/>
            </a:xfrm>
          </p:grpSpPr>
          <p:sp>
            <p:nvSpPr>
              <p:cNvPr id="58383" name="AutoShape 10"/>
              <p:cNvSpPr>
                <a:spLocks noChangeArrowheads="1"/>
              </p:cNvSpPr>
              <p:nvPr/>
            </p:nvSpPr>
            <p:spPr bwMode="gray">
              <a:xfrm>
                <a:off x="799" y="1945"/>
                <a:ext cx="1487" cy="1584"/>
              </a:xfrm>
              <a:prstGeom prst="roundRect">
                <a:avLst>
                  <a:gd name="adj" fmla="val 12574"/>
                </a:avLst>
              </a:prstGeom>
              <a:solidFill>
                <a:schemeClr val="accent1"/>
              </a:solidFill>
              <a:ln w="9525">
                <a:noFill/>
                <a:round/>
                <a:headEnd/>
                <a:tailEnd/>
              </a:ln>
            </p:spPr>
            <p:txBody>
              <a:bodyPr wrap="none" anchor="ctr"/>
              <a:lstStyle/>
              <a:p>
                <a:endParaRPr lang="zh-CN" altLang="en-US">
                  <a:ea typeface="宋体" charset="-122"/>
                </a:endParaRPr>
              </a:p>
            </p:txBody>
          </p:sp>
          <p:sp>
            <p:nvSpPr>
              <p:cNvPr id="11" name="AutoShape 11"/>
              <p:cNvSpPr>
                <a:spLocks noChangeArrowheads="1"/>
              </p:cNvSpPr>
              <p:nvPr/>
            </p:nvSpPr>
            <p:spPr bwMode="gray">
              <a:xfrm>
                <a:off x="797" y="3118"/>
                <a:ext cx="1488" cy="408"/>
              </a:xfrm>
              <a:prstGeom prst="roundRect">
                <a:avLst>
                  <a:gd name="adj" fmla="val 49755"/>
                </a:avLst>
              </a:prstGeom>
              <a:gradFill rotWithShape="1">
                <a:gsLst>
                  <a:gs pos="0">
                    <a:schemeClr val="accent1">
                      <a:alpha val="0"/>
                    </a:schemeClr>
                  </a:gs>
                  <a:gs pos="100000">
                    <a:schemeClr val="accent1">
                      <a:gamma/>
                      <a:tint val="41176"/>
                      <a:invGamma/>
                    </a:schemeClr>
                  </a:gs>
                </a:gsLst>
                <a:lin ang="5400000" scaled="1"/>
              </a:gradFill>
              <a:ln w="9525">
                <a:noFill/>
                <a:round/>
                <a:headEnd/>
                <a:tailEnd/>
              </a:ln>
              <a:effectLst/>
            </p:spPr>
            <p:txBody>
              <a:bodyPr wrap="none" anchor="ctr"/>
              <a:lstStyle/>
              <a:p>
                <a:pPr>
                  <a:defRPr/>
                </a:pPr>
                <a:endParaRPr lang="zh-CN" altLang="en-US">
                  <a:ea typeface="宋体" pitchFamily="2" charset="-122"/>
                </a:endParaRPr>
              </a:p>
            </p:txBody>
          </p:sp>
          <p:sp>
            <p:nvSpPr>
              <p:cNvPr id="12" name="AutoShape 12"/>
              <p:cNvSpPr>
                <a:spLocks noChangeArrowheads="1"/>
              </p:cNvSpPr>
              <p:nvPr/>
            </p:nvSpPr>
            <p:spPr bwMode="gray">
              <a:xfrm>
                <a:off x="817" y="1950"/>
                <a:ext cx="1463" cy="408"/>
              </a:xfrm>
              <a:prstGeom prst="roundRect">
                <a:avLst>
                  <a:gd name="adj" fmla="val 38727"/>
                </a:avLst>
              </a:prstGeom>
              <a:gradFill rotWithShape="1">
                <a:gsLst>
                  <a:gs pos="0">
                    <a:schemeClr val="accent1">
                      <a:gamma/>
                      <a:tint val="33333"/>
                      <a:invGamma/>
                    </a:schemeClr>
                  </a:gs>
                  <a:gs pos="100000">
                    <a:schemeClr val="accent1">
                      <a:alpha val="0"/>
                    </a:schemeClr>
                  </a:gs>
                </a:gsLst>
                <a:lin ang="5400000" scaled="1"/>
              </a:gradFill>
              <a:ln w="9525">
                <a:noFill/>
                <a:round/>
                <a:headEnd/>
                <a:tailEnd/>
              </a:ln>
              <a:effectLst/>
            </p:spPr>
            <p:txBody>
              <a:bodyPr wrap="none" anchor="ctr"/>
              <a:lstStyle/>
              <a:p>
                <a:pPr>
                  <a:defRPr/>
                </a:pPr>
                <a:endParaRPr lang="zh-CN" altLang="en-US">
                  <a:ea typeface="宋体" pitchFamily="2" charset="-122"/>
                </a:endParaRPr>
              </a:p>
            </p:txBody>
          </p:sp>
        </p:grpSp>
        <p:sp>
          <p:nvSpPr>
            <p:cNvPr id="58382" name="WordArt 20"/>
            <p:cNvSpPr>
              <a:spLocks noChangeArrowheads="1" noChangeShapeType="1" noTextEdit="1"/>
            </p:cNvSpPr>
            <p:nvPr/>
          </p:nvSpPr>
          <p:spPr bwMode="black">
            <a:xfrm>
              <a:off x="1256554" y="3085622"/>
              <a:ext cx="558800" cy="444538"/>
            </a:xfrm>
            <a:prstGeom prst="rect">
              <a:avLst/>
            </a:prstGeom>
          </p:spPr>
          <p:txBody>
            <a:bodyPr wrap="none" fromWordArt="1">
              <a:prstTxWarp prst="textPlain">
                <a:avLst>
                  <a:gd name="adj" fmla="val 50000"/>
                </a:avLst>
              </a:prstTxWarp>
            </a:bodyPr>
            <a:lstStyle/>
            <a:p>
              <a:r>
                <a:rPr lang="en-US" altLang="zh-CN" sz="2400" i="1" kern="10">
                  <a:ln w="9525">
                    <a:noFill/>
                    <a:round/>
                    <a:headEnd/>
                    <a:tailEnd/>
                  </a:ln>
                  <a:solidFill>
                    <a:srgbClr val="FFFFFF">
                      <a:alpha val="50195"/>
                    </a:srgbClr>
                  </a:solidFill>
                  <a:latin typeface="Arial Black"/>
                </a:rPr>
                <a:t>01</a:t>
              </a:r>
              <a:endParaRPr lang="zh-CN" altLang="en-US" sz="2400" i="1" kern="10">
                <a:ln w="9525">
                  <a:noFill/>
                  <a:round/>
                  <a:headEnd/>
                  <a:tailEnd/>
                </a:ln>
                <a:solidFill>
                  <a:srgbClr val="FFFFFF">
                    <a:alpha val="50195"/>
                  </a:srgbClr>
                </a:solidFill>
                <a:latin typeface="Arial Black"/>
              </a:endParaRPr>
            </a:p>
          </p:txBody>
        </p:sp>
      </p:grpSp>
      <p:sp>
        <p:nvSpPr>
          <p:cNvPr id="58375" name="WordArt 21"/>
          <p:cNvSpPr>
            <a:spLocks noChangeArrowheads="1" noChangeShapeType="1" noTextEdit="1"/>
          </p:cNvSpPr>
          <p:nvPr/>
        </p:nvSpPr>
        <p:spPr bwMode="black">
          <a:xfrm>
            <a:off x="3541713" y="2292350"/>
            <a:ext cx="560387" cy="533400"/>
          </a:xfrm>
          <a:prstGeom prst="rect">
            <a:avLst/>
          </a:prstGeom>
        </p:spPr>
        <p:txBody>
          <a:bodyPr wrap="none" fromWordArt="1">
            <a:prstTxWarp prst="textPlain">
              <a:avLst>
                <a:gd name="adj" fmla="val 50000"/>
              </a:avLst>
            </a:prstTxWarp>
          </a:bodyPr>
          <a:lstStyle/>
          <a:p>
            <a:r>
              <a:rPr lang="en-US" altLang="zh-CN" sz="3600" i="1" kern="10">
                <a:ln w="9525">
                  <a:noFill/>
                  <a:round/>
                  <a:headEnd/>
                  <a:tailEnd/>
                </a:ln>
                <a:solidFill>
                  <a:srgbClr val="FFFFFF">
                    <a:alpha val="50195"/>
                  </a:srgbClr>
                </a:solidFill>
                <a:latin typeface="Arial Black"/>
              </a:rPr>
              <a:t>02</a:t>
            </a:r>
            <a:endParaRPr lang="zh-CN" altLang="en-US" sz="3600" i="1" kern="10">
              <a:ln w="9525">
                <a:noFill/>
                <a:round/>
                <a:headEnd/>
                <a:tailEnd/>
              </a:ln>
              <a:solidFill>
                <a:srgbClr val="FFFFFF">
                  <a:alpha val="50195"/>
                </a:srgbClr>
              </a:solidFill>
              <a:latin typeface="Arial Black"/>
            </a:endParaRPr>
          </a:p>
        </p:txBody>
      </p:sp>
      <p:sp>
        <p:nvSpPr>
          <p:cNvPr id="58376" name="WordArt 22"/>
          <p:cNvSpPr>
            <a:spLocks noChangeArrowheads="1" noChangeShapeType="1" noTextEdit="1"/>
          </p:cNvSpPr>
          <p:nvPr/>
        </p:nvSpPr>
        <p:spPr bwMode="black">
          <a:xfrm>
            <a:off x="5873750" y="2354263"/>
            <a:ext cx="560388" cy="533400"/>
          </a:xfrm>
          <a:prstGeom prst="rect">
            <a:avLst/>
          </a:prstGeom>
        </p:spPr>
        <p:txBody>
          <a:bodyPr wrap="none" fromWordArt="1">
            <a:prstTxWarp prst="textPlain">
              <a:avLst>
                <a:gd name="adj" fmla="val 50000"/>
              </a:avLst>
            </a:prstTxWarp>
          </a:bodyPr>
          <a:lstStyle/>
          <a:p>
            <a:r>
              <a:rPr lang="en-US" altLang="zh-CN" sz="3600" i="1" kern="10">
                <a:ln w="9525">
                  <a:noFill/>
                  <a:round/>
                  <a:headEnd/>
                  <a:tailEnd/>
                </a:ln>
                <a:solidFill>
                  <a:srgbClr val="FFFFFF">
                    <a:alpha val="50195"/>
                  </a:srgbClr>
                </a:solidFill>
                <a:latin typeface="Arial Black"/>
              </a:rPr>
              <a:t>03</a:t>
            </a:r>
            <a:endParaRPr lang="zh-CN" altLang="en-US" sz="3600" i="1" kern="10">
              <a:ln w="9525">
                <a:noFill/>
                <a:round/>
                <a:headEnd/>
                <a:tailEnd/>
              </a:ln>
              <a:solidFill>
                <a:srgbClr val="FFFFFF">
                  <a:alpha val="50195"/>
                </a:srgbClr>
              </a:solidFill>
              <a:latin typeface="Arial Black"/>
            </a:endParaRPr>
          </a:p>
        </p:txBody>
      </p:sp>
      <p:sp>
        <p:nvSpPr>
          <p:cNvPr id="58377" name="TextBox 21"/>
          <p:cNvSpPr txBox="1">
            <a:spLocks noChangeArrowheads="1"/>
          </p:cNvSpPr>
          <p:nvPr/>
        </p:nvSpPr>
        <p:spPr bwMode="auto">
          <a:xfrm>
            <a:off x="1277938" y="2959100"/>
            <a:ext cx="1828800" cy="2246313"/>
          </a:xfrm>
          <a:prstGeom prst="rect">
            <a:avLst/>
          </a:prstGeom>
          <a:noFill/>
          <a:ln w="9525">
            <a:noFill/>
            <a:miter lim="800000"/>
            <a:headEnd/>
            <a:tailEnd/>
          </a:ln>
        </p:spPr>
        <p:txBody>
          <a:bodyPr>
            <a:spAutoFit/>
          </a:bodyPr>
          <a:lstStyle/>
          <a:p>
            <a:pPr marL="0" lvl="1"/>
            <a:r>
              <a:rPr lang="zh-CN" altLang="en-US" sz="2000" b="1" dirty="0">
                <a:solidFill>
                  <a:schemeClr val="tx2"/>
                </a:solidFill>
                <a:latin typeface="华文楷体" pitchFamily="2" charset="-122"/>
                <a:ea typeface="华文楷体" pitchFamily="2" charset="-122"/>
              </a:rPr>
              <a:t>针对不同消费者特征研发不同的产品，综合不同产品生命周期制定不同市场的产品线策略。</a:t>
            </a:r>
          </a:p>
        </p:txBody>
      </p:sp>
      <p:sp>
        <p:nvSpPr>
          <p:cNvPr id="58378" name="TextBox 23"/>
          <p:cNvSpPr txBox="1">
            <a:spLocks noChangeArrowheads="1"/>
          </p:cNvSpPr>
          <p:nvPr/>
        </p:nvSpPr>
        <p:spPr bwMode="auto">
          <a:xfrm>
            <a:off x="3590925" y="2917825"/>
            <a:ext cx="1908175" cy="2308324"/>
          </a:xfrm>
          <a:prstGeom prst="rect">
            <a:avLst/>
          </a:prstGeom>
          <a:noFill/>
          <a:ln w="9525">
            <a:noFill/>
            <a:miter lim="800000"/>
            <a:headEnd/>
            <a:tailEnd/>
          </a:ln>
        </p:spPr>
        <p:txBody>
          <a:bodyPr>
            <a:spAutoFit/>
          </a:bodyPr>
          <a:lstStyle/>
          <a:p>
            <a:pPr marL="0" lvl="1"/>
            <a:r>
              <a:rPr lang="zh-CN" altLang="en-US" b="1" dirty="0">
                <a:solidFill>
                  <a:schemeClr val="tx2"/>
                </a:solidFill>
                <a:latin typeface="华文楷体" pitchFamily="2" charset="-122"/>
                <a:ea typeface="华文楷体" pitchFamily="2" charset="-122"/>
              </a:rPr>
              <a:t>不同消费者对产品的关注点不同，比如品牌策略，服务策略、广告策略等，需要根据不同消费者制定不同的产品策略。</a:t>
            </a:r>
            <a:endParaRPr lang="en-US" altLang="en-US" b="1" dirty="0">
              <a:solidFill>
                <a:schemeClr val="tx2"/>
              </a:solidFill>
              <a:latin typeface="华文楷体" pitchFamily="2" charset="-122"/>
              <a:ea typeface="华文楷体" pitchFamily="2" charset="-122"/>
            </a:endParaRPr>
          </a:p>
        </p:txBody>
      </p:sp>
      <p:sp>
        <p:nvSpPr>
          <p:cNvPr id="58379" name="TextBox 24"/>
          <p:cNvSpPr txBox="1">
            <a:spLocks noChangeArrowheads="1"/>
          </p:cNvSpPr>
          <p:nvPr/>
        </p:nvSpPr>
        <p:spPr bwMode="auto">
          <a:xfrm>
            <a:off x="6024563" y="3119438"/>
            <a:ext cx="1735137" cy="1938992"/>
          </a:xfrm>
          <a:prstGeom prst="rect">
            <a:avLst/>
          </a:prstGeom>
          <a:noFill/>
          <a:ln w="9525">
            <a:noFill/>
            <a:miter lim="800000"/>
            <a:headEnd/>
            <a:tailEnd/>
          </a:ln>
        </p:spPr>
        <p:txBody>
          <a:bodyPr>
            <a:spAutoFit/>
          </a:bodyPr>
          <a:lstStyle/>
          <a:p>
            <a:pPr marL="0" lvl="1"/>
            <a:r>
              <a:rPr lang="zh-CN" altLang="en-US" sz="2000" b="1" dirty="0">
                <a:solidFill>
                  <a:schemeClr val="tx2"/>
                </a:solidFill>
                <a:latin typeface="华文楷体" pitchFamily="2" charset="-122"/>
                <a:ea typeface="华文楷体" pitchFamily="2" charset="-122"/>
              </a:rPr>
              <a:t>在竞争中，运用波士顿矩阵综合分析各产品形势，进行产品管理。</a:t>
            </a:r>
            <a:endParaRPr lang="en-US" altLang="en-US" sz="2000" b="1" dirty="0">
              <a:solidFill>
                <a:schemeClr val="tx2"/>
              </a:solidFill>
              <a:latin typeface="华文楷体" pitchFamily="2" charset="-122"/>
              <a:ea typeface="华文楷体" pitchFamily="2" charset="-122"/>
            </a:endParaRPr>
          </a:p>
          <a:p>
            <a:pPr marL="0" lvl="1"/>
            <a:endParaRPr lang="zh-CN" altLang="en-US" sz="2000" b="1" dirty="0">
              <a:solidFill>
                <a:schemeClr val="tx2"/>
              </a:solidFill>
              <a:latin typeface="华文楷体" pitchFamily="2" charset="-122"/>
              <a:ea typeface="华文楷体" pitchFamily="2" charset="-122"/>
            </a:endParaRPr>
          </a:p>
        </p:txBody>
      </p:sp>
      <p:sp>
        <p:nvSpPr>
          <p:cNvPr id="27" name="标题 1"/>
          <p:cNvSpPr txBox="1">
            <a:spLocks/>
          </p:cNvSpPr>
          <p:nvPr/>
        </p:nvSpPr>
        <p:spPr bwMode="gray">
          <a:xfrm>
            <a:off x="1571604" y="642918"/>
            <a:ext cx="6059487" cy="725487"/>
          </a:xfrm>
          <a:prstGeom prst="rect">
            <a:avLst/>
          </a:prstGeom>
          <a:noFill/>
          <a:ln w="9525">
            <a:noFill/>
            <a:miter lim="800000"/>
            <a:headEnd/>
            <a:tailEnd/>
          </a:ln>
        </p:spPr>
        <p:txBody>
          <a:bodyPr anchor="ctr"/>
          <a:lstStyle/>
          <a:p>
            <a:pPr algn="r" eaLnBrk="0" hangingPunct="0">
              <a:defRPr/>
            </a:pPr>
            <a:r>
              <a:rPr lang="zh-CN" altLang="en-US" sz="4000" kern="0" dirty="0">
                <a:solidFill>
                  <a:schemeClr val="bg1"/>
                </a:solidFill>
                <a:latin typeface="华文楷体" pitchFamily="2" charset="-122"/>
                <a:ea typeface="华文楷体" pitchFamily="2" charset="-122"/>
                <a:cs typeface="+mj-cs"/>
              </a:rPr>
              <a:t>营销策略：产品策略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blinds(horizontal)">
                                      <p:cBhvr>
                                        <p:cTn id="7" dur="500"/>
                                        <p:tgtEl>
                                          <p:spTgt spid="5837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par>
                                <p:cTn id="17" presetID="3" presetClass="entr" presetSubtype="1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58375"/>
                                        </p:tgtEl>
                                        <p:attrNameLst>
                                          <p:attrName>style.visibility</p:attrName>
                                        </p:attrNameLst>
                                      </p:cBhvr>
                                      <p:to>
                                        <p:strVal val="visible"/>
                                      </p:to>
                                    </p:set>
                                    <p:animEffect transition="in" filter="blinds(horizontal)">
                                      <p:cBhvr>
                                        <p:cTn id="22" dur="500"/>
                                        <p:tgtEl>
                                          <p:spTgt spid="5837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8376"/>
                                        </p:tgtEl>
                                        <p:attrNameLst>
                                          <p:attrName>style.visibility</p:attrName>
                                        </p:attrNameLst>
                                      </p:cBhvr>
                                      <p:to>
                                        <p:strVal val="visible"/>
                                      </p:to>
                                    </p:set>
                                    <p:animEffect transition="in" filter="blinds(horizontal)">
                                      <p:cBhvr>
                                        <p:cTn id="25" dur="500"/>
                                        <p:tgtEl>
                                          <p:spTgt spid="58376"/>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58377"/>
                                        </p:tgtEl>
                                        <p:attrNameLst>
                                          <p:attrName>style.visibility</p:attrName>
                                        </p:attrNameLst>
                                      </p:cBhvr>
                                      <p:to>
                                        <p:strVal val="visible"/>
                                      </p:to>
                                    </p:set>
                                    <p:animEffect transition="in" filter="blinds(horizontal)">
                                      <p:cBhvr>
                                        <p:cTn id="28" dur="500"/>
                                        <p:tgtEl>
                                          <p:spTgt spid="58377"/>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58378"/>
                                        </p:tgtEl>
                                        <p:attrNameLst>
                                          <p:attrName>style.visibility</p:attrName>
                                        </p:attrNameLst>
                                      </p:cBhvr>
                                      <p:to>
                                        <p:strVal val="visible"/>
                                      </p:to>
                                    </p:set>
                                    <p:animEffect transition="in" filter="blinds(horizontal)">
                                      <p:cBhvr>
                                        <p:cTn id="31" dur="500"/>
                                        <p:tgtEl>
                                          <p:spTgt spid="58378"/>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58379"/>
                                        </p:tgtEl>
                                        <p:attrNameLst>
                                          <p:attrName>style.visibility</p:attrName>
                                        </p:attrNameLst>
                                      </p:cBhvr>
                                      <p:to>
                                        <p:strVal val="visible"/>
                                      </p:to>
                                    </p:set>
                                    <p:animEffect transition="in" filter="blinds(horizontal)">
                                      <p:cBhvr>
                                        <p:cTn id="34" dur="500"/>
                                        <p:tgtEl>
                                          <p:spTgt spid="58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animBg="1"/>
      <p:bldP spid="3" grpId="0" animBg="1"/>
      <p:bldP spid="4" grpId="0" animBg="1"/>
      <p:bldP spid="58375" grpId="0" animBg="1"/>
      <p:bldP spid="58376" grpId="0" animBg="1"/>
      <p:bldP spid="58377" grpId="0"/>
      <p:bldP spid="58378" grpId="0"/>
      <p:bldP spid="5837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6"/>
          <p:cNvGrpSpPr>
            <a:grpSpLocks/>
          </p:cNvGrpSpPr>
          <p:nvPr/>
        </p:nvGrpSpPr>
        <p:grpSpPr bwMode="auto">
          <a:xfrm>
            <a:off x="-363538" y="1066800"/>
            <a:ext cx="8755063" cy="5368925"/>
            <a:chOff x="-363538" y="1066800"/>
            <a:chExt cx="8755063" cy="5368925"/>
          </a:xfrm>
        </p:grpSpPr>
        <p:pic>
          <p:nvPicPr>
            <p:cNvPr id="59396" name="Picture 2" descr="Picture555"/>
            <p:cNvPicPr>
              <a:picLocks noChangeAspect="1" noChangeArrowheads="1"/>
            </p:cNvPicPr>
            <p:nvPr/>
          </p:nvPicPr>
          <p:blipFill>
            <a:blip r:embed="rId2"/>
            <a:srcRect/>
            <a:stretch>
              <a:fillRect/>
            </a:stretch>
          </p:blipFill>
          <p:spPr bwMode="auto">
            <a:xfrm>
              <a:off x="-363538" y="1066800"/>
              <a:ext cx="6319838" cy="5368925"/>
            </a:xfrm>
            <a:prstGeom prst="rect">
              <a:avLst/>
            </a:prstGeom>
            <a:noFill/>
            <a:ln w="9525">
              <a:noFill/>
              <a:miter lim="800000"/>
              <a:headEnd/>
              <a:tailEnd/>
            </a:ln>
          </p:spPr>
        </p:pic>
        <p:grpSp>
          <p:nvGrpSpPr>
            <p:cNvPr id="3" name="组合 47"/>
            <p:cNvGrpSpPr>
              <a:grpSpLocks/>
            </p:cNvGrpSpPr>
            <p:nvPr/>
          </p:nvGrpSpPr>
          <p:grpSpPr bwMode="auto">
            <a:xfrm>
              <a:off x="263525" y="1454150"/>
              <a:ext cx="8128000" cy="4765675"/>
              <a:chOff x="263061" y="1454523"/>
              <a:chExt cx="8127904" cy="4764587"/>
            </a:xfrm>
          </p:grpSpPr>
          <p:pic>
            <p:nvPicPr>
              <p:cNvPr id="59398" name="Picture 3" descr="it1"/>
              <p:cNvPicPr>
                <a:picLocks noChangeAspect="1" noChangeArrowheads="1"/>
              </p:cNvPicPr>
              <p:nvPr/>
            </p:nvPicPr>
            <p:blipFill>
              <a:blip r:embed="rId3"/>
              <a:srcRect/>
              <a:stretch>
                <a:fillRect/>
              </a:stretch>
            </p:blipFill>
            <p:spPr bwMode="auto">
              <a:xfrm>
                <a:off x="1123486" y="1590675"/>
                <a:ext cx="2273300" cy="4518025"/>
              </a:xfrm>
              <a:prstGeom prst="rect">
                <a:avLst/>
              </a:prstGeom>
              <a:noFill/>
              <a:ln w="9525">
                <a:noFill/>
                <a:miter lim="800000"/>
                <a:headEnd/>
                <a:tailEnd/>
              </a:ln>
            </p:spPr>
          </p:pic>
          <p:sp>
            <p:nvSpPr>
              <p:cNvPr id="59399" name="Freeform 4"/>
              <p:cNvSpPr>
                <a:spLocks/>
              </p:cNvSpPr>
              <p:nvPr/>
            </p:nvSpPr>
            <p:spPr bwMode="gray">
              <a:xfrm>
                <a:off x="1128239" y="1600540"/>
                <a:ext cx="1609706" cy="1469689"/>
              </a:xfrm>
              <a:custGeom>
                <a:avLst/>
                <a:gdLst>
                  <a:gd name="T0" fmla="*/ 0 w 1118"/>
                  <a:gd name="T1" fmla="*/ 0 h 1020"/>
                  <a:gd name="T2" fmla="*/ 2147483647 w 1118"/>
                  <a:gd name="T3" fmla="*/ 2147483647 h 1020"/>
                  <a:gd name="T4" fmla="*/ 2147483647 w 1118"/>
                  <a:gd name="T5" fmla="*/ 2147483647 h 1020"/>
                  <a:gd name="T6" fmla="*/ 2147483647 w 1118"/>
                  <a:gd name="T7" fmla="*/ 2147483647 h 1020"/>
                  <a:gd name="T8" fmla="*/ 0 w 1118"/>
                  <a:gd name="T9" fmla="*/ 0 h 1020"/>
                  <a:gd name="T10" fmla="*/ 0 60000 65536"/>
                  <a:gd name="T11" fmla="*/ 0 60000 65536"/>
                  <a:gd name="T12" fmla="*/ 0 60000 65536"/>
                  <a:gd name="T13" fmla="*/ 0 60000 65536"/>
                  <a:gd name="T14" fmla="*/ 0 60000 65536"/>
                  <a:gd name="T15" fmla="*/ 0 w 1118"/>
                  <a:gd name="T16" fmla="*/ 0 h 1020"/>
                  <a:gd name="T17" fmla="*/ 1118 w 1118"/>
                  <a:gd name="T18" fmla="*/ 1020 h 1020"/>
                </a:gdLst>
                <a:ahLst/>
                <a:cxnLst>
                  <a:cxn ang="T10">
                    <a:pos x="T0" y="T1"/>
                  </a:cxn>
                  <a:cxn ang="T11">
                    <a:pos x="T2" y="T3"/>
                  </a:cxn>
                  <a:cxn ang="T12">
                    <a:pos x="T4" y="T5"/>
                  </a:cxn>
                  <a:cxn ang="T13">
                    <a:pos x="T6" y="T7"/>
                  </a:cxn>
                  <a:cxn ang="T14">
                    <a:pos x="T8" y="T9"/>
                  </a:cxn>
                </a:cxnLst>
                <a:rect l="T15" t="T16" r="T17" b="T18"/>
                <a:pathLst>
                  <a:path w="1118" h="1020">
                    <a:moveTo>
                      <a:pt x="0" y="0"/>
                    </a:moveTo>
                    <a:cubicBezTo>
                      <a:pt x="2" y="393"/>
                      <a:pt x="6" y="793"/>
                      <a:pt x="6" y="793"/>
                    </a:cubicBezTo>
                    <a:cubicBezTo>
                      <a:pt x="117" y="797"/>
                      <a:pt x="326" y="808"/>
                      <a:pt x="551" y="1020"/>
                    </a:cubicBezTo>
                    <a:lnTo>
                      <a:pt x="1118" y="470"/>
                    </a:lnTo>
                    <a:cubicBezTo>
                      <a:pt x="1002" y="359"/>
                      <a:pt x="669" y="3"/>
                      <a:pt x="0" y="0"/>
                    </a:cubicBezTo>
                    <a:close/>
                  </a:path>
                </a:pathLst>
              </a:custGeom>
              <a:gradFill rotWithShape="1">
                <a:gsLst>
                  <a:gs pos="0">
                    <a:srgbClr val="8E5D1B"/>
                  </a:gs>
                  <a:gs pos="100000">
                    <a:srgbClr val="F8A230">
                      <a:alpha val="29999"/>
                    </a:srgbClr>
                  </a:gs>
                </a:gsLst>
                <a:lin ang="18900000" scaled="1"/>
              </a:gradFill>
              <a:ln w="9525">
                <a:noFill/>
                <a:round/>
                <a:headEnd/>
                <a:tailEnd/>
              </a:ln>
            </p:spPr>
            <p:txBody>
              <a:bodyPr wrap="none" anchor="ctr"/>
              <a:lstStyle/>
              <a:p>
                <a:endParaRPr lang="zh-CN" altLang="en-US" b="1">
                  <a:ea typeface="宋体" charset="-122"/>
                </a:endParaRPr>
              </a:p>
            </p:txBody>
          </p:sp>
          <p:sp>
            <p:nvSpPr>
              <p:cNvPr id="59400" name="Freeform 5"/>
              <p:cNvSpPr>
                <a:spLocks/>
              </p:cNvSpPr>
              <p:nvPr/>
            </p:nvSpPr>
            <p:spPr bwMode="gray">
              <a:xfrm>
                <a:off x="1131414" y="4636734"/>
                <a:ext cx="1598593" cy="1483973"/>
              </a:xfrm>
              <a:custGeom>
                <a:avLst/>
                <a:gdLst>
                  <a:gd name="T0" fmla="*/ 0 w 1110"/>
                  <a:gd name="T1" fmla="*/ 2147483647 h 1030"/>
                  <a:gd name="T2" fmla="*/ 2147483647 w 1110"/>
                  <a:gd name="T3" fmla="*/ 2147483647 h 1030"/>
                  <a:gd name="T4" fmla="*/ 2147483647 w 1110"/>
                  <a:gd name="T5" fmla="*/ 2147483647 h 1030"/>
                  <a:gd name="T6" fmla="*/ 2147483647 w 1110"/>
                  <a:gd name="T7" fmla="*/ 0 h 1030"/>
                  <a:gd name="T8" fmla="*/ 0 w 1110"/>
                  <a:gd name="T9" fmla="*/ 2147483647 h 1030"/>
                  <a:gd name="T10" fmla="*/ 0 60000 65536"/>
                  <a:gd name="T11" fmla="*/ 0 60000 65536"/>
                  <a:gd name="T12" fmla="*/ 0 60000 65536"/>
                  <a:gd name="T13" fmla="*/ 0 60000 65536"/>
                  <a:gd name="T14" fmla="*/ 0 60000 65536"/>
                  <a:gd name="T15" fmla="*/ 0 w 1110"/>
                  <a:gd name="T16" fmla="*/ 0 h 1030"/>
                  <a:gd name="T17" fmla="*/ 1110 w 1110"/>
                  <a:gd name="T18" fmla="*/ 1030 h 1030"/>
                </a:gdLst>
                <a:ahLst/>
                <a:cxnLst>
                  <a:cxn ang="T10">
                    <a:pos x="T0" y="T1"/>
                  </a:cxn>
                  <a:cxn ang="T11">
                    <a:pos x="T2" y="T3"/>
                  </a:cxn>
                  <a:cxn ang="T12">
                    <a:pos x="T4" y="T5"/>
                  </a:cxn>
                  <a:cxn ang="T13">
                    <a:pos x="T6" y="T7"/>
                  </a:cxn>
                  <a:cxn ang="T14">
                    <a:pos x="T8" y="T9"/>
                  </a:cxn>
                </a:cxnLst>
                <a:rect l="T15" t="T16" r="T17" b="T18"/>
                <a:pathLst>
                  <a:path w="1110" h="1030">
                    <a:moveTo>
                      <a:pt x="0" y="228"/>
                    </a:moveTo>
                    <a:cubicBezTo>
                      <a:pt x="2" y="623"/>
                      <a:pt x="4" y="1018"/>
                      <a:pt x="4" y="1018"/>
                    </a:cubicBezTo>
                    <a:cubicBezTo>
                      <a:pt x="478" y="1030"/>
                      <a:pt x="849" y="814"/>
                      <a:pt x="1110" y="559"/>
                    </a:cubicBezTo>
                    <a:lnTo>
                      <a:pt x="552" y="0"/>
                    </a:lnTo>
                    <a:cubicBezTo>
                      <a:pt x="355" y="184"/>
                      <a:pt x="180" y="220"/>
                      <a:pt x="0" y="228"/>
                    </a:cubicBezTo>
                    <a:close/>
                  </a:path>
                </a:pathLst>
              </a:custGeom>
              <a:gradFill rotWithShape="1">
                <a:gsLst>
                  <a:gs pos="0">
                    <a:srgbClr val="3A6D90"/>
                  </a:gs>
                  <a:gs pos="100000">
                    <a:srgbClr val="5CACE2">
                      <a:alpha val="29999"/>
                    </a:srgbClr>
                  </a:gs>
                </a:gsLst>
                <a:lin ang="2700000" scaled="1"/>
              </a:gradFill>
              <a:ln w="9525">
                <a:noFill/>
                <a:round/>
                <a:headEnd/>
                <a:tailEnd/>
              </a:ln>
            </p:spPr>
            <p:txBody>
              <a:bodyPr wrap="none" anchor="ctr"/>
              <a:lstStyle/>
              <a:p>
                <a:endParaRPr lang="zh-CN" altLang="en-US" b="1">
                  <a:ea typeface="宋体" charset="-122"/>
                </a:endParaRPr>
              </a:p>
            </p:txBody>
          </p:sp>
          <p:sp>
            <p:nvSpPr>
              <p:cNvPr id="59401" name="Freeform 6"/>
              <p:cNvSpPr>
                <a:spLocks/>
              </p:cNvSpPr>
              <p:nvPr/>
            </p:nvSpPr>
            <p:spPr bwMode="gray">
              <a:xfrm>
                <a:off x="1923566" y="2275074"/>
                <a:ext cx="1465246" cy="1571266"/>
              </a:xfrm>
              <a:custGeom>
                <a:avLst/>
                <a:gdLst>
                  <a:gd name="T0" fmla="*/ 0 w 1017"/>
                  <a:gd name="T1" fmla="*/ 2147483647 h 1091"/>
                  <a:gd name="T2" fmla="*/ 2147483647 w 1017"/>
                  <a:gd name="T3" fmla="*/ 2147483647 h 1091"/>
                  <a:gd name="T4" fmla="*/ 2147483647 w 1017"/>
                  <a:gd name="T5" fmla="*/ 2147483647 h 1091"/>
                  <a:gd name="T6" fmla="*/ 2147483647 w 1017"/>
                  <a:gd name="T7" fmla="*/ 0 h 1091"/>
                  <a:gd name="T8" fmla="*/ 0 w 1017"/>
                  <a:gd name="T9" fmla="*/ 2147483647 h 1091"/>
                  <a:gd name="T10" fmla="*/ 0 60000 65536"/>
                  <a:gd name="T11" fmla="*/ 0 60000 65536"/>
                  <a:gd name="T12" fmla="*/ 0 60000 65536"/>
                  <a:gd name="T13" fmla="*/ 0 60000 65536"/>
                  <a:gd name="T14" fmla="*/ 0 60000 65536"/>
                  <a:gd name="T15" fmla="*/ 0 w 1017"/>
                  <a:gd name="T16" fmla="*/ 0 h 1091"/>
                  <a:gd name="T17" fmla="*/ 1017 w 1017"/>
                  <a:gd name="T18" fmla="*/ 1091 h 1091"/>
                </a:gdLst>
                <a:ahLst/>
                <a:cxnLst>
                  <a:cxn ang="T10">
                    <a:pos x="T0" y="T1"/>
                  </a:cxn>
                  <a:cxn ang="T11">
                    <a:pos x="T2" y="T3"/>
                  </a:cxn>
                  <a:cxn ang="T12">
                    <a:pos x="T4" y="T5"/>
                  </a:cxn>
                  <a:cxn ang="T13">
                    <a:pos x="T6" y="T7"/>
                  </a:cxn>
                  <a:cxn ang="T14">
                    <a:pos x="T8" y="T9"/>
                  </a:cxn>
                </a:cxnLst>
                <a:rect l="T15" t="T16" r="T17" b="T18"/>
                <a:pathLst>
                  <a:path w="1017" h="1091">
                    <a:moveTo>
                      <a:pt x="0" y="554"/>
                    </a:moveTo>
                    <a:cubicBezTo>
                      <a:pt x="194" y="770"/>
                      <a:pt x="216" y="957"/>
                      <a:pt x="225" y="1091"/>
                    </a:cubicBezTo>
                    <a:lnTo>
                      <a:pt x="1017" y="1091"/>
                    </a:lnTo>
                    <a:cubicBezTo>
                      <a:pt x="1001" y="626"/>
                      <a:pt x="833" y="260"/>
                      <a:pt x="566" y="0"/>
                    </a:cubicBezTo>
                    <a:lnTo>
                      <a:pt x="0" y="554"/>
                    </a:lnTo>
                    <a:close/>
                  </a:path>
                </a:pathLst>
              </a:custGeom>
              <a:gradFill rotWithShape="1">
                <a:gsLst>
                  <a:gs pos="0">
                    <a:srgbClr val="68972F"/>
                  </a:gs>
                  <a:gs pos="100000">
                    <a:srgbClr val="95D844">
                      <a:alpha val="29999"/>
                    </a:srgbClr>
                  </a:gs>
                </a:gsLst>
                <a:lin ang="0" scaled="1"/>
              </a:gradFill>
              <a:ln w="9525">
                <a:noFill/>
                <a:round/>
                <a:headEnd/>
                <a:tailEnd/>
              </a:ln>
            </p:spPr>
            <p:txBody>
              <a:bodyPr wrap="none" anchor="ctr"/>
              <a:lstStyle/>
              <a:p>
                <a:endParaRPr lang="zh-CN" altLang="en-US" b="1">
                  <a:ea typeface="宋体" charset="-122"/>
                </a:endParaRPr>
              </a:p>
            </p:txBody>
          </p:sp>
          <p:sp>
            <p:nvSpPr>
              <p:cNvPr id="30" name="Text Box 7"/>
              <p:cNvSpPr txBox="1">
                <a:spLocks noChangeArrowheads="1"/>
              </p:cNvSpPr>
              <p:nvPr/>
            </p:nvSpPr>
            <p:spPr bwMode="gray">
              <a:xfrm>
                <a:off x="1593370" y="2011609"/>
                <a:ext cx="608006" cy="853880"/>
              </a:xfrm>
              <a:prstGeom prst="rect">
                <a:avLst/>
              </a:prstGeom>
              <a:noFill/>
              <a:ln w="9525" algn="ctr">
                <a:noFill/>
                <a:miter lim="800000"/>
                <a:headEnd/>
                <a:tailEnd/>
              </a:ln>
              <a:effectLst>
                <a:outerShdw dist="35921" dir="2700000" algn="ctr" rotWithShape="0">
                  <a:srgbClr val="080808"/>
                </a:outerShdw>
              </a:effectLst>
            </p:spPr>
            <p:txBody>
              <a:bodyPr wrap="none">
                <a:spAutoFit/>
              </a:bodyPr>
              <a:lstStyle/>
              <a:p>
                <a:pPr>
                  <a:defRPr/>
                </a:pPr>
                <a:r>
                  <a:rPr lang="en-US" altLang="zh-CN" sz="5000" b="1">
                    <a:solidFill>
                      <a:srgbClr val="FEFEFE"/>
                    </a:solidFill>
                    <a:latin typeface="Arial Black" pitchFamily="34" charset="0"/>
                    <a:ea typeface="宋体" pitchFamily="2" charset="-122"/>
                  </a:rPr>
                  <a:t>1</a:t>
                </a:r>
              </a:p>
            </p:txBody>
          </p:sp>
          <p:sp>
            <p:nvSpPr>
              <p:cNvPr id="31" name="Text Box 8"/>
              <p:cNvSpPr txBox="1">
                <a:spLocks noChangeArrowheads="1"/>
              </p:cNvSpPr>
              <p:nvPr/>
            </p:nvSpPr>
            <p:spPr bwMode="gray">
              <a:xfrm>
                <a:off x="1466372" y="4970033"/>
                <a:ext cx="608006" cy="853880"/>
              </a:xfrm>
              <a:prstGeom prst="rect">
                <a:avLst/>
              </a:prstGeom>
              <a:noFill/>
              <a:ln w="9525" algn="ctr">
                <a:noFill/>
                <a:miter lim="800000"/>
                <a:headEnd/>
                <a:tailEnd/>
              </a:ln>
              <a:effectLst>
                <a:outerShdw dist="35921" dir="2700000" algn="ctr" rotWithShape="0">
                  <a:srgbClr val="080808"/>
                </a:outerShdw>
              </a:effectLst>
            </p:spPr>
            <p:txBody>
              <a:bodyPr wrap="none">
                <a:spAutoFit/>
              </a:bodyPr>
              <a:lstStyle/>
              <a:p>
                <a:pPr>
                  <a:defRPr/>
                </a:pPr>
                <a:r>
                  <a:rPr lang="en-US" altLang="zh-CN" sz="5000" b="1">
                    <a:solidFill>
                      <a:srgbClr val="FEFEFE"/>
                    </a:solidFill>
                    <a:latin typeface="Arial Black" pitchFamily="34" charset="0"/>
                    <a:ea typeface="宋体" pitchFamily="2" charset="-122"/>
                  </a:rPr>
                  <a:t>4</a:t>
                </a:r>
              </a:p>
            </p:txBody>
          </p:sp>
          <p:sp>
            <p:nvSpPr>
              <p:cNvPr id="32" name="Rectangle 24"/>
              <p:cNvSpPr>
                <a:spLocks noChangeArrowheads="1"/>
              </p:cNvSpPr>
              <p:nvPr/>
            </p:nvSpPr>
            <p:spPr bwMode="black">
              <a:xfrm>
                <a:off x="2707782" y="1454523"/>
                <a:ext cx="5306950" cy="645965"/>
              </a:xfrm>
              <a:prstGeom prst="rect">
                <a:avLst/>
              </a:prstGeom>
              <a:noFill/>
              <a:ln w="9525" algn="ctr">
                <a:noFill/>
                <a:miter lim="800000"/>
                <a:headEnd/>
                <a:tailEnd/>
              </a:ln>
              <a:effectLst/>
            </p:spPr>
            <p:txBody>
              <a:bodyPr>
                <a:spAutoFit/>
              </a:bodyPr>
              <a:lstStyle/>
              <a:p>
                <a:pPr algn="l" fontAlgn="auto">
                  <a:spcBef>
                    <a:spcPts val="0"/>
                  </a:spcBef>
                  <a:spcAft>
                    <a:spcPts val="0"/>
                  </a:spcAft>
                  <a:defRPr/>
                </a:pPr>
                <a:r>
                  <a:rPr lang="en-US" altLang="zh-CN" b="1" kern="0" dirty="0">
                    <a:solidFill>
                      <a:srgbClr val="5CACE2"/>
                    </a:solidFill>
                    <a:latin typeface="华文楷体" pitchFamily="2" charset="-122"/>
                    <a:ea typeface="华文楷体" pitchFamily="2" charset="-122"/>
                  </a:rPr>
                  <a:t>1.</a:t>
                </a:r>
                <a:r>
                  <a:rPr lang="zh-CN" altLang="en-US" b="1" kern="0" dirty="0">
                    <a:solidFill>
                      <a:srgbClr val="5CACE2"/>
                    </a:solidFill>
                    <a:latin typeface="华文楷体" pitchFamily="2" charset="-122"/>
                    <a:ea typeface="华文楷体" pitchFamily="2" charset="-122"/>
                  </a:rPr>
                  <a:t>已开发成功的渠道，在安排了销售人员之后，可   以以不超出消费者最高承受能力的价格参与竞争。</a:t>
                </a:r>
              </a:p>
            </p:txBody>
          </p:sp>
          <p:sp>
            <p:nvSpPr>
              <p:cNvPr id="33" name="Rectangle 25"/>
              <p:cNvSpPr>
                <a:spLocks noChangeArrowheads="1"/>
              </p:cNvSpPr>
              <p:nvPr/>
            </p:nvSpPr>
            <p:spPr bwMode="black">
              <a:xfrm>
                <a:off x="3390399" y="2748041"/>
                <a:ext cx="5000566" cy="645964"/>
              </a:xfrm>
              <a:prstGeom prst="rect">
                <a:avLst/>
              </a:prstGeom>
              <a:noFill/>
              <a:ln w="9525" algn="ctr">
                <a:noFill/>
                <a:miter lim="800000"/>
                <a:headEnd/>
                <a:tailEnd/>
              </a:ln>
              <a:effectLst/>
            </p:spPr>
            <p:txBody>
              <a:bodyPr>
                <a:spAutoFit/>
              </a:bodyPr>
              <a:lstStyle/>
              <a:p>
                <a:pPr algn="l" fontAlgn="auto">
                  <a:spcBef>
                    <a:spcPts val="0"/>
                  </a:spcBef>
                  <a:spcAft>
                    <a:spcPts val="0"/>
                  </a:spcAft>
                  <a:defRPr/>
                </a:pPr>
                <a:r>
                  <a:rPr lang="en-US" altLang="zh-CN" b="1" kern="0" dirty="0">
                    <a:solidFill>
                      <a:srgbClr val="F8A230"/>
                    </a:solidFill>
                    <a:latin typeface="华文楷体" pitchFamily="2" charset="-122"/>
                    <a:ea typeface="华文楷体" pitchFamily="2" charset="-122"/>
                  </a:rPr>
                  <a:t>2.</a:t>
                </a:r>
                <a:r>
                  <a:rPr lang="zh-CN" altLang="en-US" b="1" kern="0" dirty="0">
                    <a:solidFill>
                      <a:srgbClr val="F8A230"/>
                    </a:solidFill>
                    <a:latin typeface="华文楷体" pitchFamily="2" charset="-122"/>
                    <a:ea typeface="华文楷体" pitchFamily="2" charset="-122"/>
                  </a:rPr>
                  <a:t>对不同消费者，对价格的敏感度是完全不同的，价格高低对消费者采购决策的影响也不相同。</a:t>
                </a:r>
              </a:p>
            </p:txBody>
          </p:sp>
          <p:sp>
            <p:nvSpPr>
              <p:cNvPr id="34" name="Rectangle 26"/>
              <p:cNvSpPr>
                <a:spLocks noChangeArrowheads="1"/>
              </p:cNvSpPr>
              <p:nvPr/>
            </p:nvSpPr>
            <p:spPr bwMode="black">
              <a:xfrm>
                <a:off x="3520573" y="4298674"/>
                <a:ext cx="4467172" cy="645965"/>
              </a:xfrm>
              <a:prstGeom prst="rect">
                <a:avLst/>
              </a:prstGeom>
              <a:noFill/>
              <a:ln w="9525" algn="ctr">
                <a:noFill/>
                <a:miter lim="800000"/>
                <a:headEnd/>
                <a:tailEnd/>
              </a:ln>
              <a:effectLst/>
            </p:spPr>
            <p:txBody>
              <a:bodyPr>
                <a:spAutoFit/>
              </a:bodyPr>
              <a:lstStyle/>
              <a:p>
                <a:pPr algn="l" fontAlgn="auto">
                  <a:spcBef>
                    <a:spcPts val="0"/>
                  </a:spcBef>
                  <a:spcAft>
                    <a:spcPts val="0"/>
                  </a:spcAft>
                  <a:defRPr/>
                </a:pPr>
                <a:r>
                  <a:rPr lang="en-US" altLang="zh-CN" b="1" kern="0" dirty="0">
                    <a:solidFill>
                      <a:srgbClr val="95D844"/>
                    </a:solidFill>
                    <a:latin typeface="华文楷体" pitchFamily="2" charset="-122"/>
                    <a:ea typeface="华文楷体" pitchFamily="2" charset="-122"/>
                  </a:rPr>
                  <a:t>3.</a:t>
                </a:r>
                <a:r>
                  <a:rPr lang="zh-CN" altLang="en-US" b="1" kern="0" dirty="0">
                    <a:solidFill>
                      <a:srgbClr val="95D844"/>
                    </a:solidFill>
                    <a:latin typeface="华文楷体" pitchFamily="2" charset="-122"/>
                    <a:ea typeface="华文楷体" pitchFamily="2" charset="-122"/>
                  </a:rPr>
                  <a:t>总体来看，随着市场竞争的激烈，各类产品的销售价格呈现下降趋势。</a:t>
                </a:r>
              </a:p>
            </p:txBody>
          </p:sp>
          <p:sp>
            <p:nvSpPr>
              <p:cNvPr id="35" name="Line 27"/>
              <p:cNvSpPr>
                <a:spLocks noChangeShapeType="1"/>
              </p:cNvSpPr>
              <p:nvPr/>
            </p:nvSpPr>
            <p:spPr bwMode="black">
              <a:xfrm>
                <a:off x="2877643" y="2305229"/>
                <a:ext cx="4008390" cy="0"/>
              </a:xfrm>
              <a:prstGeom prst="line">
                <a:avLst/>
              </a:prstGeom>
              <a:noFill/>
              <a:ln w="9525">
                <a:solidFill>
                  <a:srgbClr val="080808"/>
                </a:solidFill>
                <a:prstDash val="dash"/>
                <a:round/>
                <a:headEnd/>
                <a:tailEnd/>
              </a:ln>
              <a:effectLst/>
            </p:spPr>
            <p:txBody>
              <a:bodyPr wrap="none" anchor="ctr"/>
              <a:lstStyle/>
              <a:p>
                <a:pPr fontAlgn="auto">
                  <a:spcBef>
                    <a:spcPts val="0"/>
                  </a:spcBef>
                  <a:spcAft>
                    <a:spcPts val="0"/>
                  </a:spcAft>
                  <a:defRPr/>
                </a:pPr>
                <a:endParaRPr lang="zh-CN" altLang="en-US" b="1" kern="0">
                  <a:solidFill>
                    <a:sysClr val="windowText" lastClr="000000"/>
                  </a:solidFill>
                </a:endParaRPr>
              </a:p>
            </p:txBody>
          </p:sp>
          <p:sp>
            <p:nvSpPr>
              <p:cNvPr id="36" name="Line 28"/>
              <p:cNvSpPr>
                <a:spLocks noChangeShapeType="1"/>
              </p:cNvSpPr>
              <p:nvPr/>
            </p:nvSpPr>
            <p:spPr bwMode="black">
              <a:xfrm>
                <a:off x="3461836" y="3866972"/>
                <a:ext cx="4009978" cy="0"/>
              </a:xfrm>
              <a:prstGeom prst="line">
                <a:avLst/>
              </a:prstGeom>
              <a:noFill/>
              <a:ln w="9525">
                <a:solidFill>
                  <a:srgbClr val="080808"/>
                </a:solidFill>
                <a:prstDash val="dash"/>
                <a:round/>
                <a:headEnd/>
                <a:tailEnd/>
              </a:ln>
              <a:effectLst/>
            </p:spPr>
            <p:txBody>
              <a:bodyPr wrap="none" anchor="ctr"/>
              <a:lstStyle/>
              <a:p>
                <a:pPr fontAlgn="auto">
                  <a:spcBef>
                    <a:spcPts val="0"/>
                  </a:spcBef>
                  <a:spcAft>
                    <a:spcPts val="0"/>
                  </a:spcAft>
                  <a:defRPr/>
                </a:pPr>
                <a:endParaRPr lang="zh-CN" altLang="en-US" b="1" kern="0">
                  <a:solidFill>
                    <a:sysClr val="windowText" lastClr="000000"/>
                  </a:solidFill>
                </a:endParaRPr>
              </a:p>
            </p:txBody>
          </p:sp>
          <p:sp>
            <p:nvSpPr>
              <p:cNvPr id="59409" name="Freeform 29"/>
              <p:cNvSpPr>
                <a:spLocks/>
              </p:cNvSpPr>
              <p:nvPr/>
            </p:nvSpPr>
            <p:spPr bwMode="gray">
              <a:xfrm>
                <a:off x="1926741" y="3841578"/>
                <a:ext cx="1462071" cy="1604597"/>
              </a:xfrm>
              <a:custGeom>
                <a:avLst/>
                <a:gdLst>
                  <a:gd name="T0" fmla="*/ 2147483647 w 1016"/>
                  <a:gd name="T1" fmla="*/ 0 h 1114"/>
                  <a:gd name="T2" fmla="*/ 0 w 1016"/>
                  <a:gd name="T3" fmla="*/ 2147483647 h 1114"/>
                  <a:gd name="T4" fmla="*/ 2147483647 w 1016"/>
                  <a:gd name="T5" fmla="*/ 2147483647 h 1114"/>
                  <a:gd name="T6" fmla="*/ 2147483647 w 1016"/>
                  <a:gd name="T7" fmla="*/ 2147483647 h 1114"/>
                  <a:gd name="T8" fmla="*/ 2147483647 w 1016"/>
                  <a:gd name="T9" fmla="*/ 0 h 1114"/>
                  <a:gd name="T10" fmla="*/ 0 60000 65536"/>
                  <a:gd name="T11" fmla="*/ 0 60000 65536"/>
                  <a:gd name="T12" fmla="*/ 0 60000 65536"/>
                  <a:gd name="T13" fmla="*/ 0 60000 65536"/>
                  <a:gd name="T14" fmla="*/ 0 60000 65536"/>
                  <a:gd name="T15" fmla="*/ 0 w 1016"/>
                  <a:gd name="T16" fmla="*/ 0 h 1114"/>
                  <a:gd name="T17" fmla="*/ 1016 w 1016"/>
                  <a:gd name="T18" fmla="*/ 1114 h 1114"/>
                </a:gdLst>
                <a:ahLst/>
                <a:cxnLst>
                  <a:cxn ang="T10">
                    <a:pos x="T0" y="T1"/>
                  </a:cxn>
                  <a:cxn ang="T11">
                    <a:pos x="T2" y="T3"/>
                  </a:cxn>
                  <a:cxn ang="T12">
                    <a:pos x="T4" y="T5"/>
                  </a:cxn>
                  <a:cxn ang="T13">
                    <a:pos x="T6" y="T7"/>
                  </a:cxn>
                  <a:cxn ang="T14">
                    <a:pos x="T8" y="T9"/>
                  </a:cxn>
                </a:cxnLst>
                <a:rect l="T15" t="T16" r="T17" b="T18"/>
                <a:pathLst>
                  <a:path w="1016" h="1114">
                    <a:moveTo>
                      <a:pt x="223" y="0"/>
                    </a:moveTo>
                    <a:cubicBezTo>
                      <a:pt x="229" y="193"/>
                      <a:pt x="163" y="384"/>
                      <a:pt x="0" y="550"/>
                    </a:cubicBezTo>
                    <a:lnTo>
                      <a:pt x="559" y="1114"/>
                    </a:lnTo>
                    <a:cubicBezTo>
                      <a:pt x="763" y="892"/>
                      <a:pt x="1012" y="541"/>
                      <a:pt x="1016" y="4"/>
                    </a:cubicBezTo>
                    <a:lnTo>
                      <a:pt x="223" y="0"/>
                    </a:lnTo>
                    <a:close/>
                  </a:path>
                </a:pathLst>
              </a:custGeom>
              <a:gradFill rotWithShape="1">
                <a:gsLst>
                  <a:gs pos="0">
                    <a:srgbClr val="A04975"/>
                  </a:gs>
                  <a:gs pos="100000">
                    <a:srgbClr val="E569A7">
                      <a:alpha val="29999"/>
                    </a:srgbClr>
                  </a:gs>
                </a:gsLst>
                <a:lin ang="0" scaled="1"/>
              </a:gradFill>
              <a:ln w="9525">
                <a:noFill/>
                <a:round/>
                <a:headEnd/>
                <a:tailEnd/>
              </a:ln>
            </p:spPr>
            <p:txBody>
              <a:bodyPr wrap="none" anchor="ctr"/>
              <a:lstStyle/>
              <a:p>
                <a:endParaRPr lang="zh-CN" altLang="en-US" b="1">
                  <a:ea typeface="宋体" charset="-122"/>
                </a:endParaRPr>
              </a:p>
            </p:txBody>
          </p:sp>
          <p:sp>
            <p:nvSpPr>
              <p:cNvPr id="38" name="Text Box 30"/>
              <p:cNvSpPr txBox="1">
                <a:spLocks noChangeArrowheads="1"/>
              </p:cNvSpPr>
              <p:nvPr/>
            </p:nvSpPr>
            <p:spPr bwMode="gray">
              <a:xfrm>
                <a:off x="2415686" y="2827398"/>
                <a:ext cx="608006" cy="853880"/>
              </a:xfrm>
              <a:prstGeom prst="rect">
                <a:avLst/>
              </a:prstGeom>
              <a:noFill/>
              <a:ln w="9525" algn="ctr">
                <a:noFill/>
                <a:miter lim="800000"/>
                <a:headEnd/>
                <a:tailEnd/>
              </a:ln>
              <a:effectLst>
                <a:outerShdw dist="35921" dir="2700000" algn="ctr" rotWithShape="0">
                  <a:srgbClr val="080808"/>
                </a:outerShdw>
              </a:effectLst>
            </p:spPr>
            <p:txBody>
              <a:bodyPr wrap="none">
                <a:spAutoFit/>
              </a:bodyPr>
              <a:lstStyle/>
              <a:p>
                <a:pPr>
                  <a:defRPr/>
                </a:pPr>
                <a:r>
                  <a:rPr lang="en-US" altLang="zh-CN" sz="5000" b="1">
                    <a:solidFill>
                      <a:srgbClr val="FEFEFE"/>
                    </a:solidFill>
                    <a:latin typeface="Arial Black" pitchFamily="34" charset="0"/>
                    <a:ea typeface="宋体" pitchFamily="2" charset="-122"/>
                  </a:rPr>
                  <a:t>2</a:t>
                </a:r>
              </a:p>
            </p:txBody>
          </p:sp>
          <p:sp>
            <p:nvSpPr>
              <p:cNvPr id="39" name="Text Box 31"/>
              <p:cNvSpPr txBox="1">
                <a:spLocks noChangeArrowheads="1"/>
              </p:cNvSpPr>
              <p:nvPr/>
            </p:nvSpPr>
            <p:spPr bwMode="gray">
              <a:xfrm>
                <a:off x="2352186" y="4105043"/>
                <a:ext cx="608006" cy="853880"/>
              </a:xfrm>
              <a:prstGeom prst="rect">
                <a:avLst/>
              </a:prstGeom>
              <a:noFill/>
              <a:ln w="9525" algn="ctr">
                <a:noFill/>
                <a:miter lim="800000"/>
                <a:headEnd/>
                <a:tailEnd/>
              </a:ln>
              <a:effectLst>
                <a:outerShdw dist="35921" dir="2700000" algn="ctr" rotWithShape="0">
                  <a:srgbClr val="080808"/>
                </a:outerShdw>
              </a:effectLst>
            </p:spPr>
            <p:txBody>
              <a:bodyPr wrap="none">
                <a:spAutoFit/>
              </a:bodyPr>
              <a:lstStyle/>
              <a:p>
                <a:pPr>
                  <a:defRPr/>
                </a:pPr>
                <a:r>
                  <a:rPr lang="en-US" altLang="zh-CN" sz="5000" b="1">
                    <a:solidFill>
                      <a:srgbClr val="FEFEFE"/>
                    </a:solidFill>
                    <a:latin typeface="Arial Black" pitchFamily="34" charset="0"/>
                    <a:ea typeface="宋体" pitchFamily="2" charset="-122"/>
                  </a:rPr>
                  <a:t>3</a:t>
                </a:r>
              </a:p>
            </p:txBody>
          </p:sp>
          <p:sp>
            <p:nvSpPr>
              <p:cNvPr id="40" name="Line 32"/>
              <p:cNvSpPr>
                <a:spLocks noChangeShapeType="1"/>
              </p:cNvSpPr>
              <p:nvPr/>
            </p:nvSpPr>
            <p:spPr bwMode="black">
              <a:xfrm>
                <a:off x="2845893" y="5436652"/>
                <a:ext cx="4008390" cy="0"/>
              </a:xfrm>
              <a:prstGeom prst="line">
                <a:avLst/>
              </a:prstGeom>
              <a:noFill/>
              <a:ln w="9525">
                <a:solidFill>
                  <a:srgbClr val="080808"/>
                </a:solidFill>
                <a:prstDash val="dash"/>
                <a:round/>
                <a:headEnd/>
                <a:tailEnd/>
              </a:ln>
              <a:effectLst/>
            </p:spPr>
            <p:txBody>
              <a:bodyPr wrap="none" anchor="ctr"/>
              <a:lstStyle/>
              <a:p>
                <a:pPr fontAlgn="auto">
                  <a:spcBef>
                    <a:spcPts val="0"/>
                  </a:spcBef>
                  <a:spcAft>
                    <a:spcPts val="0"/>
                  </a:spcAft>
                  <a:defRPr/>
                </a:pPr>
                <a:endParaRPr lang="zh-CN" altLang="en-US" b="1" kern="0">
                  <a:solidFill>
                    <a:sysClr val="windowText" lastClr="000000"/>
                  </a:solidFill>
                </a:endParaRPr>
              </a:p>
            </p:txBody>
          </p:sp>
          <p:sp>
            <p:nvSpPr>
              <p:cNvPr id="41" name="Rectangle 33"/>
              <p:cNvSpPr>
                <a:spLocks noChangeArrowheads="1"/>
              </p:cNvSpPr>
              <p:nvPr/>
            </p:nvSpPr>
            <p:spPr bwMode="black">
              <a:xfrm>
                <a:off x="3250701" y="5573146"/>
                <a:ext cx="4764032" cy="645964"/>
              </a:xfrm>
              <a:prstGeom prst="rect">
                <a:avLst/>
              </a:prstGeom>
              <a:noFill/>
              <a:ln w="9525" algn="ctr">
                <a:noFill/>
                <a:miter lim="800000"/>
                <a:headEnd/>
                <a:tailEnd/>
              </a:ln>
              <a:effectLst/>
            </p:spPr>
            <p:txBody>
              <a:bodyPr>
                <a:spAutoFit/>
              </a:bodyPr>
              <a:lstStyle/>
              <a:p>
                <a:pPr fontAlgn="auto">
                  <a:spcBef>
                    <a:spcPts val="0"/>
                  </a:spcBef>
                  <a:spcAft>
                    <a:spcPts val="0"/>
                  </a:spcAft>
                  <a:defRPr/>
                </a:pPr>
                <a:r>
                  <a:rPr lang="en-US" altLang="zh-CN" b="1" kern="0" dirty="0">
                    <a:solidFill>
                      <a:srgbClr val="E569A7"/>
                    </a:solidFill>
                    <a:latin typeface="华文楷体" pitchFamily="2" charset="-122"/>
                    <a:ea typeface="华文楷体" pitchFamily="2" charset="-122"/>
                  </a:rPr>
                  <a:t>4.</a:t>
                </a:r>
                <a:r>
                  <a:rPr lang="zh-CN" altLang="en-US" b="1" kern="0" dirty="0">
                    <a:solidFill>
                      <a:srgbClr val="E569A7"/>
                    </a:solidFill>
                    <a:latin typeface="华文楷体" pitchFamily="2" charset="-122"/>
                    <a:ea typeface="华文楷体" pitchFamily="2" charset="-122"/>
                  </a:rPr>
                  <a:t>在竞争中，消费者整体上比较喜欢质优价廉的产品，但也会非常关注其他因素。</a:t>
                </a:r>
              </a:p>
            </p:txBody>
          </p:sp>
          <p:grpSp>
            <p:nvGrpSpPr>
              <p:cNvPr id="4" name="Group 34"/>
              <p:cNvGrpSpPr>
                <a:grpSpLocks/>
              </p:cNvGrpSpPr>
              <p:nvPr/>
            </p:nvGrpSpPr>
            <p:grpSpPr bwMode="auto">
              <a:xfrm rot="19378231" flipV="1">
                <a:off x="1583861" y="4895850"/>
                <a:ext cx="2066925" cy="412750"/>
                <a:chOff x="1565" y="2568"/>
                <a:chExt cx="1118" cy="279"/>
              </a:xfrm>
            </p:grpSpPr>
            <p:sp>
              <p:nvSpPr>
                <p:cNvPr id="59416" name="AutoShape 35"/>
                <p:cNvSpPr>
                  <a:spLocks noChangeArrowheads="1"/>
                </p:cNvSpPr>
                <p:nvPr/>
              </p:nvSpPr>
              <p:spPr bwMode="white">
                <a:xfrm rot="5263130">
                  <a:off x="1859" y="2275"/>
                  <a:ext cx="227" cy="816"/>
                </a:xfrm>
                <a:prstGeom prst="moon">
                  <a:avLst>
                    <a:gd name="adj" fmla="val 49773"/>
                  </a:avLst>
                </a:prstGeom>
                <a:solidFill>
                  <a:srgbClr val="FFFFFF">
                    <a:alpha val="5882"/>
                  </a:srgbClr>
                </a:solidFill>
                <a:ln w="9525">
                  <a:noFill/>
                  <a:miter lim="800000"/>
                  <a:headEnd/>
                  <a:tailEnd/>
                </a:ln>
              </p:spPr>
              <p:txBody>
                <a:bodyPr wrap="none" anchor="ctr"/>
                <a:lstStyle/>
                <a:p>
                  <a:endParaRPr lang="zh-CN" altLang="en-US" b="1">
                    <a:solidFill>
                      <a:srgbClr val="000000"/>
                    </a:solidFill>
                    <a:ea typeface="宋体" charset="-122"/>
                  </a:endParaRPr>
                </a:p>
              </p:txBody>
            </p:sp>
            <p:sp>
              <p:nvSpPr>
                <p:cNvPr id="59417" name="AutoShape 36"/>
                <p:cNvSpPr>
                  <a:spLocks noChangeArrowheads="1"/>
                </p:cNvSpPr>
                <p:nvPr/>
              </p:nvSpPr>
              <p:spPr bwMode="white">
                <a:xfrm rot="6078281">
                  <a:off x="1996" y="2275"/>
                  <a:ext cx="227" cy="817"/>
                </a:xfrm>
                <a:prstGeom prst="moon">
                  <a:avLst>
                    <a:gd name="adj" fmla="val 49773"/>
                  </a:avLst>
                </a:prstGeom>
                <a:solidFill>
                  <a:srgbClr val="FFFFFF">
                    <a:alpha val="5882"/>
                  </a:srgbClr>
                </a:solidFill>
                <a:ln w="9525">
                  <a:noFill/>
                  <a:miter lim="800000"/>
                  <a:headEnd/>
                  <a:tailEnd/>
                </a:ln>
              </p:spPr>
              <p:txBody>
                <a:bodyPr wrap="none" anchor="ctr"/>
                <a:lstStyle/>
                <a:p>
                  <a:endParaRPr lang="zh-CN" altLang="en-US" b="1">
                    <a:solidFill>
                      <a:srgbClr val="000000"/>
                    </a:solidFill>
                    <a:ea typeface="宋体" charset="-122"/>
                  </a:endParaRPr>
                </a:p>
              </p:txBody>
            </p:sp>
            <p:sp>
              <p:nvSpPr>
                <p:cNvPr id="59418" name="AutoShape 37"/>
                <p:cNvSpPr>
                  <a:spLocks noChangeArrowheads="1"/>
                </p:cNvSpPr>
                <p:nvPr/>
              </p:nvSpPr>
              <p:spPr bwMode="white">
                <a:xfrm rot="6373927">
                  <a:off x="2072" y="2296"/>
                  <a:ext cx="226" cy="816"/>
                </a:xfrm>
                <a:prstGeom prst="moon">
                  <a:avLst>
                    <a:gd name="adj" fmla="val 49773"/>
                  </a:avLst>
                </a:prstGeom>
                <a:solidFill>
                  <a:srgbClr val="FFFFFF">
                    <a:alpha val="5882"/>
                  </a:srgbClr>
                </a:solidFill>
                <a:ln w="9525">
                  <a:noFill/>
                  <a:miter lim="800000"/>
                  <a:headEnd/>
                  <a:tailEnd/>
                </a:ln>
              </p:spPr>
              <p:txBody>
                <a:bodyPr wrap="none" anchor="ctr"/>
                <a:lstStyle/>
                <a:p>
                  <a:endParaRPr lang="zh-CN" altLang="en-US" b="1">
                    <a:solidFill>
                      <a:srgbClr val="000000"/>
                    </a:solidFill>
                    <a:ea typeface="宋体" charset="-122"/>
                  </a:endParaRPr>
                </a:p>
              </p:txBody>
            </p:sp>
            <p:sp>
              <p:nvSpPr>
                <p:cNvPr id="59419" name="AutoShape 38"/>
                <p:cNvSpPr>
                  <a:spLocks noChangeArrowheads="1"/>
                </p:cNvSpPr>
                <p:nvPr/>
              </p:nvSpPr>
              <p:spPr bwMode="white">
                <a:xfrm rot="6906312">
                  <a:off x="2162" y="2326"/>
                  <a:ext cx="227" cy="816"/>
                </a:xfrm>
                <a:prstGeom prst="moon">
                  <a:avLst>
                    <a:gd name="adj" fmla="val 49773"/>
                  </a:avLst>
                </a:prstGeom>
                <a:solidFill>
                  <a:srgbClr val="FFFFFF">
                    <a:alpha val="5882"/>
                  </a:srgbClr>
                </a:solidFill>
                <a:ln w="9525">
                  <a:noFill/>
                  <a:miter lim="800000"/>
                  <a:headEnd/>
                  <a:tailEnd/>
                </a:ln>
              </p:spPr>
              <p:txBody>
                <a:bodyPr wrap="none" anchor="ctr"/>
                <a:lstStyle/>
                <a:p>
                  <a:endParaRPr lang="zh-CN" altLang="en-US" b="1">
                    <a:solidFill>
                      <a:srgbClr val="000000"/>
                    </a:solidFill>
                    <a:ea typeface="宋体" charset="-122"/>
                  </a:endParaRPr>
                </a:p>
              </p:txBody>
            </p:sp>
          </p:grpSp>
          <p:pic>
            <p:nvPicPr>
              <p:cNvPr id="59415" name="Picture 41"/>
              <p:cNvPicPr>
                <a:picLocks noChangeAspect="1" noChangeArrowheads="1"/>
              </p:cNvPicPr>
              <p:nvPr/>
            </p:nvPicPr>
            <p:blipFill>
              <a:blip r:embed="rId4"/>
              <a:srcRect/>
              <a:stretch>
                <a:fillRect/>
              </a:stretch>
            </p:blipFill>
            <p:spPr bwMode="auto">
              <a:xfrm>
                <a:off x="263061" y="3021013"/>
                <a:ext cx="1743075" cy="1700212"/>
              </a:xfrm>
              <a:prstGeom prst="rect">
                <a:avLst/>
              </a:prstGeom>
              <a:noFill/>
              <a:ln w="9525">
                <a:noFill/>
                <a:miter lim="800000"/>
                <a:headEnd/>
                <a:tailEnd/>
              </a:ln>
            </p:spPr>
          </p:pic>
        </p:grpSp>
      </p:grpSp>
      <p:sp>
        <p:nvSpPr>
          <p:cNvPr id="49" name="标题 1"/>
          <p:cNvSpPr txBox="1">
            <a:spLocks/>
          </p:cNvSpPr>
          <p:nvPr/>
        </p:nvSpPr>
        <p:spPr bwMode="gray">
          <a:xfrm>
            <a:off x="1071538" y="642918"/>
            <a:ext cx="6253163" cy="725488"/>
          </a:xfrm>
          <a:prstGeom prst="rect">
            <a:avLst/>
          </a:prstGeom>
          <a:noFill/>
          <a:ln w="9525">
            <a:noFill/>
            <a:miter lim="800000"/>
            <a:headEnd/>
            <a:tailEnd/>
          </a:ln>
        </p:spPr>
        <p:txBody>
          <a:bodyPr anchor="ctr"/>
          <a:lstStyle/>
          <a:p>
            <a:pPr algn="r" eaLnBrk="0" hangingPunct="0">
              <a:defRPr/>
            </a:pPr>
            <a:r>
              <a:rPr lang="zh-CN" altLang="en-US" sz="4000" kern="0" dirty="0">
                <a:solidFill>
                  <a:schemeClr val="bg1"/>
                </a:solidFill>
                <a:latin typeface="华文楷体" pitchFamily="2" charset="-122"/>
                <a:ea typeface="华文楷体" pitchFamily="2" charset="-122"/>
                <a:cs typeface="+mj-cs"/>
              </a:rPr>
              <a:t>营销策略：价格策略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2"/>
          <p:cNvGrpSpPr>
            <a:grpSpLocks/>
          </p:cNvGrpSpPr>
          <p:nvPr/>
        </p:nvGrpSpPr>
        <p:grpSpPr bwMode="auto">
          <a:xfrm>
            <a:off x="1125538" y="1463675"/>
            <a:ext cx="6688137" cy="1279525"/>
            <a:chOff x="1125538" y="1463675"/>
            <a:chExt cx="6688137" cy="1279525"/>
          </a:xfrm>
        </p:grpSpPr>
        <p:sp>
          <p:nvSpPr>
            <p:cNvPr id="30" name="AutoShape 4"/>
            <p:cNvSpPr>
              <a:spLocks noChangeArrowheads="1"/>
            </p:cNvSpPr>
            <p:nvPr/>
          </p:nvSpPr>
          <p:spPr bwMode="gray">
            <a:xfrm>
              <a:off x="1241425" y="1577975"/>
              <a:ext cx="6572250" cy="1076325"/>
            </a:xfrm>
            <a:prstGeom prst="roundRect">
              <a:avLst>
                <a:gd name="adj" fmla="val 16667"/>
              </a:avLst>
            </a:prstGeom>
            <a:solidFill>
              <a:srgbClr val="FFFFFF">
                <a:alpha val="50000"/>
              </a:srgbClr>
            </a:solidFill>
            <a:ln w="9525">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sp>
          <p:nvSpPr>
            <p:cNvPr id="32" name="AutoShape 6"/>
            <p:cNvSpPr>
              <a:spLocks noChangeArrowheads="1"/>
            </p:cNvSpPr>
            <p:nvPr/>
          </p:nvSpPr>
          <p:spPr bwMode="gray">
            <a:xfrm>
              <a:off x="1233488" y="1666875"/>
              <a:ext cx="6580187" cy="1076325"/>
            </a:xfrm>
            <a:prstGeom prst="roundRect">
              <a:avLst>
                <a:gd name="adj" fmla="val 16667"/>
              </a:avLst>
            </a:prstGeom>
            <a:solidFill>
              <a:srgbClr val="3BB21A">
                <a:alpha val="30000"/>
              </a:srgbClr>
            </a:solidFill>
            <a:ln w="9525">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grpSp>
          <p:nvGrpSpPr>
            <p:cNvPr id="3" name="Group 17"/>
            <p:cNvGrpSpPr>
              <a:grpSpLocks/>
            </p:cNvGrpSpPr>
            <p:nvPr/>
          </p:nvGrpSpPr>
          <p:grpSpPr bwMode="auto">
            <a:xfrm>
              <a:off x="1125538" y="1463675"/>
              <a:ext cx="1227137" cy="401638"/>
              <a:chOff x="720" y="1392"/>
              <a:chExt cx="4058" cy="480"/>
            </a:xfrm>
          </p:grpSpPr>
          <p:sp>
            <p:nvSpPr>
              <p:cNvPr id="44" name="AutoShape 18"/>
              <p:cNvSpPr>
                <a:spLocks noChangeArrowheads="1"/>
              </p:cNvSpPr>
              <p:nvPr/>
            </p:nvSpPr>
            <p:spPr bwMode="gray">
              <a:xfrm>
                <a:off x="720" y="1392"/>
                <a:ext cx="4058" cy="480"/>
              </a:xfrm>
              <a:prstGeom prst="roundRect">
                <a:avLst>
                  <a:gd name="adj" fmla="val 17509"/>
                </a:avLst>
              </a:prstGeom>
              <a:gradFill rotWithShape="1">
                <a:gsLst>
                  <a:gs pos="0">
                    <a:srgbClr val="3BB21A"/>
                  </a:gs>
                  <a:gs pos="50000">
                    <a:srgbClr val="3BB21A">
                      <a:gamma/>
                      <a:shade val="92157"/>
                      <a:invGamma/>
                    </a:srgbClr>
                  </a:gs>
                  <a:gs pos="100000">
                    <a:srgbClr val="3BB21A"/>
                  </a:gs>
                </a:gsLst>
                <a:lin ang="5400000" scaled="1"/>
              </a:gradFill>
              <a:ln w="9525">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grpSp>
            <p:nvGrpSpPr>
              <p:cNvPr id="4" name="Group 19"/>
              <p:cNvGrpSpPr>
                <a:grpSpLocks/>
              </p:cNvGrpSpPr>
              <p:nvPr/>
            </p:nvGrpSpPr>
            <p:grpSpPr bwMode="auto">
              <a:xfrm>
                <a:off x="730" y="1407"/>
                <a:ext cx="4043" cy="444"/>
                <a:chOff x="744" y="1407"/>
                <a:chExt cx="3988" cy="444"/>
              </a:xfrm>
            </p:grpSpPr>
            <p:sp>
              <p:nvSpPr>
                <p:cNvPr id="46" name="AutoShape 20"/>
                <p:cNvSpPr>
                  <a:spLocks noChangeArrowheads="1"/>
                </p:cNvSpPr>
                <p:nvPr/>
              </p:nvSpPr>
              <p:spPr bwMode="gray">
                <a:xfrm>
                  <a:off x="744" y="1735"/>
                  <a:ext cx="3987" cy="116"/>
                </a:xfrm>
                <a:prstGeom prst="roundRect">
                  <a:avLst>
                    <a:gd name="adj" fmla="val 50000"/>
                  </a:avLst>
                </a:prstGeom>
                <a:gradFill rotWithShape="1">
                  <a:gsLst>
                    <a:gs pos="0">
                      <a:srgbClr val="3BB21A">
                        <a:alpha val="0"/>
                      </a:srgbClr>
                    </a:gs>
                    <a:gs pos="100000">
                      <a:srgbClr val="3BB21A">
                        <a:gamma/>
                        <a:tint val="20000"/>
                        <a:invGamma/>
                      </a:srgbClr>
                    </a:gs>
                  </a:gsLst>
                  <a:lin ang="5400000" scaled="1"/>
                </a:gradFill>
                <a:ln w="9525">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sp>
              <p:nvSpPr>
                <p:cNvPr id="47" name="AutoShape 21"/>
                <p:cNvSpPr>
                  <a:spLocks noChangeArrowheads="1"/>
                </p:cNvSpPr>
                <p:nvPr/>
              </p:nvSpPr>
              <p:spPr bwMode="gray">
                <a:xfrm>
                  <a:off x="744" y="1407"/>
                  <a:ext cx="3987" cy="116"/>
                </a:xfrm>
                <a:prstGeom prst="roundRect">
                  <a:avLst>
                    <a:gd name="adj" fmla="val 50000"/>
                  </a:avLst>
                </a:prstGeom>
                <a:gradFill rotWithShape="1">
                  <a:gsLst>
                    <a:gs pos="0">
                      <a:srgbClr val="3BB21A">
                        <a:gamma/>
                        <a:tint val="22353"/>
                        <a:invGamma/>
                      </a:srgbClr>
                    </a:gs>
                    <a:gs pos="100000">
                      <a:srgbClr val="3BB21A">
                        <a:alpha val="0"/>
                      </a:srgbClr>
                    </a:gs>
                  </a:gsLst>
                  <a:lin ang="5400000" scaled="1"/>
                </a:gradFill>
                <a:ln w="9525">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grpSp>
        </p:grpSp>
        <p:sp>
          <p:nvSpPr>
            <p:cNvPr id="60442" name="Rectangle 22"/>
            <p:cNvSpPr>
              <a:spLocks noChangeArrowheads="1"/>
            </p:cNvSpPr>
            <p:nvPr/>
          </p:nvSpPr>
          <p:spPr bwMode="gray">
            <a:xfrm>
              <a:off x="1597025" y="1476375"/>
              <a:ext cx="369888" cy="400050"/>
            </a:xfrm>
            <a:prstGeom prst="rect">
              <a:avLst/>
            </a:prstGeom>
            <a:noFill/>
            <a:ln w="9525">
              <a:noFill/>
              <a:miter lim="800000"/>
              <a:headEnd/>
              <a:tailEnd/>
            </a:ln>
          </p:spPr>
          <p:txBody>
            <a:bodyPr wrap="none">
              <a:spAutoFit/>
            </a:bodyPr>
            <a:lstStyle/>
            <a:p>
              <a:pPr>
                <a:spcBef>
                  <a:spcPct val="50000"/>
                </a:spcBef>
                <a:buClr>
                  <a:srgbClr val="1F3F5F"/>
                </a:buClr>
              </a:pPr>
              <a:r>
                <a:rPr lang="en-US" altLang="zh-CN" sz="2000" b="1">
                  <a:solidFill>
                    <a:srgbClr val="FFFFFF"/>
                  </a:solidFill>
                  <a:latin typeface="华文楷体" pitchFamily="2" charset="-122"/>
                  <a:ea typeface="华文楷体" pitchFamily="2" charset="-122"/>
                  <a:cs typeface="Arial" charset="0"/>
                </a:rPr>
                <a:t> 1</a:t>
              </a:r>
            </a:p>
          </p:txBody>
        </p:sp>
        <p:sp>
          <p:nvSpPr>
            <p:cNvPr id="60443" name="Rectangle 25"/>
            <p:cNvSpPr>
              <a:spLocks noChangeArrowheads="1"/>
            </p:cNvSpPr>
            <p:nvPr/>
          </p:nvSpPr>
          <p:spPr bwMode="auto">
            <a:xfrm>
              <a:off x="1155700" y="1962150"/>
              <a:ext cx="6656388" cy="703263"/>
            </a:xfrm>
            <a:prstGeom prst="rect">
              <a:avLst/>
            </a:prstGeom>
            <a:noFill/>
            <a:ln w="9525">
              <a:noFill/>
              <a:miter lim="800000"/>
              <a:headEnd/>
              <a:tailEnd/>
            </a:ln>
          </p:spPr>
          <p:txBody>
            <a:bodyPr>
              <a:spAutoFit/>
            </a:bodyPr>
            <a:lstStyle/>
            <a:p>
              <a:pPr eaLnBrk="0" hangingPunct="0">
                <a:lnSpc>
                  <a:spcPct val="110000"/>
                </a:lnSpc>
              </a:pPr>
              <a:r>
                <a:rPr lang="zh-CN" altLang="en-US" b="1">
                  <a:solidFill>
                    <a:srgbClr val="000000"/>
                  </a:solidFill>
                  <a:latin typeface="华文楷体" pitchFamily="2" charset="-122"/>
                  <a:ea typeface="华文楷体" pitchFamily="2" charset="-122"/>
                  <a:cs typeface="Arial" charset="0"/>
                </a:rPr>
                <a:t>要抢占市场就要大力进行渠道建设，分销商渠道和专卖店、大卖场渠道的特点不同，要针对不同的渠道制定不同的渠道策略。</a:t>
              </a:r>
            </a:p>
          </p:txBody>
        </p:sp>
      </p:grpSp>
      <p:grpSp>
        <p:nvGrpSpPr>
          <p:cNvPr id="5" name="组合 37"/>
          <p:cNvGrpSpPr>
            <a:grpSpLocks/>
          </p:cNvGrpSpPr>
          <p:nvPr/>
        </p:nvGrpSpPr>
        <p:grpSpPr bwMode="auto">
          <a:xfrm>
            <a:off x="1122363" y="4384675"/>
            <a:ext cx="6691312" cy="1263650"/>
            <a:chOff x="1122363" y="4384675"/>
            <a:chExt cx="6691312" cy="1263650"/>
          </a:xfrm>
        </p:grpSpPr>
        <p:sp>
          <p:nvSpPr>
            <p:cNvPr id="28" name="AutoShape 2"/>
            <p:cNvSpPr>
              <a:spLocks noChangeArrowheads="1"/>
            </p:cNvSpPr>
            <p:nvPr/>
          </p:nvSpPr>
          <p:spPr bwMode="gray">
            <a:xfrm>
              <a:off x="1241425" y="4495800"/>
              <a:ext cx="6572250" cy="1076325"/>
            </a:xfrm>
            <a:prstGeom prst="roundRect">
              <a:avLst>
                <a:gd name="adj" fmla="val 16667"/>
              </a:avLst>
            </a:prstGeom>
            <a:solidFill>
              <a:srgbClr val="FFFFFF">
                <a:alpha val="30000"/>
              </a:srgbClr>
            </a:solidFill>
            <a:ln w="9525">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sp>
          <p:nvSpPr>
            <p:cNvPr id="31" name="AutoShape 5"/>
            <p:cNvSpPr>
              <a:spLocks noChangeArrowheads="1"/>
            </p:cNvSpPr>
            <p:nvPr/>
          </p:nvSpPr>
          <p:spPr bwMode="ltGray">
            <a:xfrm>
              <a:off x="1214438" y="4572000"/>
              <a:ext cx="6599237" cy="1076325"/>
            </a:xfrm>
            <a:prstGeom prst="roundRect">
              <a:avLst>
                <a:gd name="adj" fmla="val 16667"/>
              </a:avLst>
            </a:prstGeom>
            <a:solidFill>
              <a:srgbClr val="CC3399">
                <a:alpha val="50000"/>
              </a:srgbClr>
            </a:solidFill>
            <a:ln w="9525">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grpSp>
          <p:nvGrpSpPr>
            <p:cNvPr id="6" name="Group 12"/>
            <p:cNvGrpSpPr>
              <a:grpSpLocks/>
            </p:cNvGrpSpPr>
            <p:nvPr/>
          </p:nvGrpSpPr>
          <p:grpSpPr bwMode="auto">
            <a:xfrm>
              <a:off x="1122363" y="4384675"/>
              <a:ext cx="1230312" cy="401638"/>
              <a:chOff x="720" y="1392"/>
              <a:chExt cx="4058" cy="480"/>
            </a:xfrm>
          </p:grpSpPr>
          <p:sp>
            <p:nvSpPr>
              <p:cNvPr id="39" name="AutoShape 13"/>
              <p:cNvSpPr>
                <a:spLocks noChangeArrowheads="1"/>
              </p:cNvSpPr>
              <p:nvPr/>
            </p:nvSpPr>
            <p:spPr bwMode="gray">
              <a:xfrm>
                <a:off x="720" y="1392"/>
                <a:ext cx="4058" cy="480"/>
              </a:xfrm>
              <a:prstGeom prst="roundRect">
                <a:avLst>
                  <a:gd name="adj" fmla="val 17509"/>
                </a:avLst>
              </a:prstGeom>
              <a:gradFill rotWithShape="1">
                <a:gsLst>
                  <a:gs pos="0">
                    <a:srgbClr val="CC3399"/>
                  </a:gs>
                  <a:gs pos="50000">
                    <a:srgbClr val="CC3399">
                      <a:gamma/>
                      <a:shade val="92157"/>
                      <a:invGamma/>
                    </a:srgbClr>
                  </a:gs>
                  <a:gs pos="100000">
                    <a:srgbClr val="CC3399"/>
                  </a:gs>
                </a:gsLst>
                <a:lin ang="5400000" scaled="1"/>
              </a:gradFill>
              <a:ln w="9525">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grpSp>
            <p:nvGrpSpPr>
              <p:cNvPr id="7" name="Group 14"/>
              <p:cNvGrpSpPr>
                <a:grpSpLocks/>
              </p:cNvGrpSpPr>
              <p:nvPr/>
            </p:nvGrpSpPr>
            <p:grpSpPr bwMode="auto">
              <a:xfrm>
                <a:off x="730" y="1407"/>
                <a:ext cx="4043" cy="444"/>
                <a:chOff x="744" y="1407"/>
                <a:chExt cx="3988" cy="444"/>
              </a:xfrm>
            </p:grpSpPr>
            <p:sp>
              <p:nvSpPr>
                <p:cNvPr id="41" name="AutoShape 15"/>
                <p:cNvSpPr>
                  <a:spLocks noChangeArrowheads="1"/>
                </p:cNvSpPr>
                <p:nvPr/>
              </p:nvSpPr>
              <p:spPr bwMode="gray">
                <a:xfrm>
                  <a:off x="744" y="1735"/>
                  <a:ext cx="3987" cy="116"/>
                </a:xfrm>
                <a:prstGeom prst="roundRect">
                  <a:avLst>
                    <a:gd name="adj" fmla="val 50000"/>
                  </a:avLst>
                </a:prstGeom>
                <a:gradFill rotWithShape="1">
                  <a:gsLst>
                    <a:gs pos="0">
                      <a:srgbClr val="CC3399">
                        <a:alpha val="0"/>
                      </a:srgbClr>
                    </a:gs>
                    <a:gs pos="100000">
                      <a:srgbClr val="CC3399">
                        <a:gamma/>
                        <a:tint val="25490"/>
                        <a:invGamma/>
                      </a:srgbClr>
                    </a:gs>
                  </a:gsLst>
                  <a:lin ang="5400000" scaled="1"/>
                </a:gradFill>
                <a:ln w="9525">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sp>
              <p:nvSpPr>
                <p:cNvPr id="42" name="AutoShape 16"/>
                <p:cNvSpPr>
                  <a:spLocks noChangeArrowheads="1"/>
                </p:cNvSpPr>
                <p:nvPr/>
              </p:nvSpPr>
              <p:spPr bwMode="gray">
                <a:xfrm>
                  <a:off x="744" y="1407"/>
                  <a:ext cx="3987" cy="116"/>
                </a:xfrm>
                <a:prstGeom prst="roundRect">
                  <a:avLst>
                    <a:gd name="adj" fmla="val 50000"/>
                  </a:avLst>
                </a:prstGeom>
                <a:gradFill rotWithShape="1">
                  <a:gsLst>
                    <a:gs pos="0">
                      <a:srgbClr val="CC3399">
                        <a:gamma/>
                        <a:tint val="19216"/>
                        <a:invGamma/>
                      </a:srgbClr>
                    </a:gs>
                    <a:gs pos="100000">
                      <a:srgbClr val="CC3399">
                        <a:alpha val="0"/>
                      </a:srgbClr>
                    </a:gs>
                  </a:gsLst>
                  <a:lin ang="5400000" scaled="1"/>
                </a:gradFill>
                <a:ln w="9525">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grpSp>
        </p:grpSp>
        <p:sp>
          <p:nvSpPr>
            <p:cNvPr id="60433" name="Rectangle 24"/>
            <p:cNvSpPr>
              <a:spLocks noChangeArrowheads="1"/>
            </p:cNvSpPr>
            <p:nvPr/>
          </p:nvSpPr>
          <p:spPr bwMode="gray">
            <a:xfrm>
              <a:off x="1557338" y="4408488"/>
              <a:ext cx="368300" cy="400050"/>
            </a:xfrm>
            <a:prstGeom prst="rect">
              <a:avLst/>
            </a:prstGeom>
            <a:noFill/>
            <a:ln w="9525">
              <a:noFill/>
              <a:miter lim="800000"/>
              <a:headEnd/>
              <a:tailEnd/>
            </a:ln>
          </p:spPr>
          <p:txBody>
            <a:bodyPr wrap="none">
              <a:spAutoFit/>
            </a:bodyPr>
            <a:lstStyle/>
            <a:p>
              <a:pPr>
                <a:spcBef>
                  <a:spcPct val="50000"/>
                </a:spcBef>
                <a:buClr>
                  <a:srgbClr val="1F3F5F"/>
                </a:buClr>
              </a:pPr>
              <a:r>
                <a:rPr lang="en-US" altLang="zh-CN" sz="2000" b="1">
                  <a:solidFill>
                    <a:srgbClr val="FFFFFF"/>
                  </a:solidFill>
                  <a:latin typeface="华文楷体" pitchFamily="2" charset="-122"/>
                  <a:ea typeface="华文楷体" pitchFamily="2" charset="-122"/>
                  <a:cs typeface="Arial" charset="0"/>
                </a:rPr>
                <a:t> 3</a:t>
              </a:r>
            </a:p>
          </p:txBody>
        </p:sp>
        <p:sp>
          <p:nvSpPr>
            <p:cNvPr id="60434" name="Rectangle 26"/>
            <p:cNvSpPr>
              <a:spLocks noChangeArrowheads="1"/>
            </p:cNvSpPr>
            <p:nvPr/>
          </p:nvSpPr>
          <p:spPr bwMode="auto">
            <a:xfrm>
              <a:off x="1358900" y="4864100"/>
              <a:ext cx="5781675" cy="690563"/>
            </a:xfrm>
            <a:prstGeom prst="rect">
              <a:avLst/>
            </a:prstGeom>
            <a:noFill/>
            <a:ln w="9525">
              <a:noFill/>
              <a:miter lim="800000"/>
              <a:headEnd/>
              <a:tailEnd/>
            </a:ln>
          </p:spPr>
          <p:txBody>
            <a:bodyPr>
              <a:spAutoFit/>
            </a:bodyPr>
            <a:lstStyle/>
            <a:p>
              <a:pPr eaLnBrk="0" hangingPunct="0">
                <a:lnSpc>
                  <a:spcPct val="110000"/>
                </a:lnSpc>
              </a:pPr>
              <a:r>
                <a:rPr lang="zh-CN" altLang="en-US" b="1">
                  <a:solidFill>
                    <a:srgbClr val="000000"/>
                  </a:solidFill>
                  <a:latin typeface="华文楷体" pitchFamily="2" charset="-122"/>
                  <a:ea typeface="华文楷体" pitchFamily="2" charset="-122"/>
                  <a:cs typeface="Arial" charset="0"/>
                </a:rPr>
                <a:t>不同市场的市场潜力不同，随着竞争形势发展，要随时调整不同市场的渠道策略。</a:t>
              </a:r>
            </a:p>
          </p:txBody>
        </p:sp>
      </p:grpSp>
      <p:grpSp>
        <p:nvGrpSpPr>
          <p:cNvPr id="8" name="组合 34"/>
          <p:cNvGrpSpPr>
            <a:grpSpLocks/>
          </p:cNvGrpSpPr>
          <p:nvPr/>
        </p:nvGrpSpPr>
        <p:grpSpPr bwMode="auto">
          <a:xfrm>
            <a:off x="1122363" y="2916238"/>
            <a:ext cx="6691312" cy="1208087"/>
            <a:chOff x="1122363" y="2916238"/>
            <a:chExt cx="6691312" cy="1208087"/>
          </a:xfrm>
        </p:grpSpPr>
        <p:sp>
          <p:nvSpPr>
            <p:cNvPr id="29" name="AutoShape 3"/>
            <p:cNvSpPr>
              <a:spLocks noChangeArrowheads="1"/>
            </p:cNvSpPr>
            <p:nvPr/>
          </p:nvSpPr>
          <p:spPr bwMode="gray">
            <a:xfrm>
              <a:off x="1241425" y="3048000"/>
              <a:ext cx="6572250" cy="1076325"/>
            </a:xfrm>
            <a:prstGeom prst="roundRect">
              <a:avLst>
                <a:gd name="adj" fmla="val 16667"/>
              </a:avLst>
            </a:prstGeom>
            <a:solidFill>
              <a:srgbClr val="7137C7">
                <a:alpha val="30000"/>
              </a:srgbClr>
            </a:solidFill>
            <a:ln w="9525">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grpSp>
          <p:nvGrpSpPr>
            <p:cNvPr id="9" name="Group 7"/>
            <p:cNvGrpSpPr>
              <a:grpSpLocks/>
            </p:cNvGrpSpPr>
            <p:nvPr/>
          </p:nvGrpSpPr>
          <p:grpSpPr bwMode="auto">
            <a:xfrm>
              <a:off x="1122363" y="2916238"/>
              <a:ext cx="1230312" cy="401637"/>
              <a:chOff x="720" y="1392"/>
              <a:chExt cx="4058" cy="480"/>
            </a:xfrm>
          </p:grpSpPr>
          <p:sp>
            <p:nvSpPr>
              <p:cNvPr id="34" name="AutoShape 8"/>
              <p:cNvSpPr>
                <a:spLocks noChangeArrowheads="1"/>
              </p:cNvSpPr>
              <p:nvPr/>
            </p:nvSpPr>
            <p:spPr bwMode="gray">
              <a:xfrm>
                <a:off x="720" y="1392"/>
                <a:ext cx="4058" cy="480"/>
              </a:xfrm>
              <a:prstGeom prst="roundRect">
                <a:avLst>
                  <a:gd name="adj" fmla="val 17509"/>
                </a:avLst>
              </a:prstGeom>
              <a:gradFill rotWithShape="1">
                <a:gsLst>
                  <a:gs pos="0">
                    <a:srgbClr val="7137C7"/>
                  </a:gs>
                  <a:gs pos="50000">
                    <a:srgbClr val="7137C7">
                      <a:gamma/>
                      <a:shade val="92157"/>
                      <a:invGamma/>
                    </a:srgbClr>
                  </a:gs>
                  <a:gs pos="100000">
                    <a:srgbClr val="7137C7"/>
                  </a:gs>
                </a:gsLst>
                <a:lin ang="5400000" scaled="1"/>
              </a:gradFill>
              <a:ln w="9525">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grpSp>
            <p:nvGrpSpPr>
              <p:cNvPr id="10" name="Group 9"/>
              <p:cNvGrpSpPr>
                <a:grpSpLocks/>
              </p:cNvGrpSpPr>
              <p:nvPr/>
            </p:nvGrpSpPr>
            <p:grpSpPr bwMode="auto">
              <a:xfrm>
                <a:off x="730" y="1407"/>
                <a:ext cx="4043" cy="444"/>
                <a:chOff x="744" y="1407"/>
                <a:chExt cx="3988" cy="444"/>
              </a:xfrm>
            </p:grpSpPr>
            <p:sp>
              <p:nvSpPr>
                <p:cNvPr id="36" name="AutoShape 10"/>
                <p:cNvSpPr>
                  <a:spLocks noChangeArrowheads="1"/>
                </p:cNvSpPr>
                <p:nvPr/>
              </p:nvSpPr>
              <p:spPr bwMode="gray">
                <a:xfrm>
                  <a:off x="744" y="1735"/>
                  <a:ext cx="3987" cy="116"/>
                </a:xfrm>
                <a:prstGeom prst="roundRect">
                  <a:avLst>
                    <a:gd name="adj" fmla="val 50000"/>
                  </a:avLst>
                </a:prstGeom>
                <a:gradFill rotWithShape="1">
                  <a:gsLst>
                    <a:gs pos="0">
                      <a:srgbClr val="7137C7">
                        <a:alpha val="0"/>
                      </a:srgbClr>
                    </a:gs>
                    <a:gs pos="100000">
                      <a:srgbClr val="7137C7">
                        <a:gamma/>
                        <a:tint val="19216"/>
                        <a:invGamma/>
                      </a:srgbClr>
                    </a:gs>
                  </a:gsLst>
                  <a:lin ang="5400000" scaled="1"/>
                </a:gradFill>
                <a:ln w="9525">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sp>
              <p:nvSpPr>
                <p:cNvPr id="37" name="AutoShape 11"/>
                <p:cNvSpPr>
                  <a:spLocks noChangeArrowheads="1"/>
                </p:cNvSpPr>
                <p:nvPr/>
              </p:nvSpPr>
              <p:spPr bwMode="gray">
                <a:xfrm>
                  <a:off x="744" y="1407"/>
                  <a:ext cx="3987" cy="116"/>
                </a:xfrm>
                <a:prstGeom prst="roundRect">
                  <a:avLst>
                    <a:gd name="adj" fmla="val 50000"/>
                  </a:avLst>
                </a:prstGeom>
                <a:gradFill rotWithShape="1">
                  <a:gsLst>
                    <a:gs pos="0">
                      <a:srgbClr val="7137C7">
                        <a:gamma/>
                        <a:tint val="15686"/>
                        <a:invGamma/>
                      </a:srgbClr>
                    </a:gs>
                    <a:gs pos="100000">
                      <a:srgbClr val="7137C7">
                        <a:alpha val="0"/>
                      </a:srgbClr>
                    </a:gs>
                  </a:gsLst>
                  <a:lin ang="5400000" scaled="1"/>
                </a:gradFill>
                <a:ln w="9525">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grpSp>
        </p:grpSp>
        <p:sp>
          <p:nvSpPr>
            <p:cNvPr id="60424" name="Rectangle 23"/>
            <p:cNvSpPr>
              <a:spLocks noChangeArrowheads="1"/>
            </p:cNvSpPr>
            <p:nvPr/>
          </p:nvSpPr>
          <p:spPr bwMode="gray">
            <a:xfrm>
              <a:off x="1597025" y="2943225"/>
              <a:ext cx="304800" cy="400050"/>
            </a:xfrm>
            <a:prstGeom prst="rect">
              <a:avLst/>
            </a:prstGeom>
            <a:noFill/>
            <a:ln w="9525">
              <a:noFill/>
              <a:miter lim="800000"/>
              <a:headEnd/>
              <a:tailEnd/>
            </a:ln>
          </p:spPr>
          <p:txBody>
            <a:bodyPr wrap="none">
              <a:spAutoFit/>
            </a:bodyPr>
            <a:lstStyle/>
            <a:p>
              <a:pPr>
                <a:spcBef>
                  <a:spcPct val="50000"/>
                </a:spcBef>
                <a:buClr>
                  <a:srgbClr val="1F3F5F"/>
                </a:buClr>
              </a:pPr>
              <a:r>
                <a:rPr lang="en-US" altLang="zh-CN" sz="2000" b="1">
                  <a:solidFill>
                    <a:srgbClr val="FFFFFF"/>
                  </a:solidFill>
                  <a:latin typeface="华文楷体" pitchFamily="2" charset="-122"/>
                  <a:ea typeface="华文楷体" pitchFamily="2" charset="-122"/>
                  <a:cs typeface="Arial" charset="0"/>
                </a:rPr>
                <a:t>2</a:t>
              </a:r>
            </a:p>
          </p:txBody>
        </p:sp>
        <p:sp>
          <p:nvSpPr>
            <p:cNvPr id="60425" name="Rectangle 28"/>
            <p:cNvSpPr>
              <a:spLocks noChangeArrowheads="1"/>
            </p:cNvSpPr>
            <p:nvPr/>
          </p:nvSpPr>
          <p:spPr bwMode="auto">
            <a:xfrm>
              <a:off x="1358900" y="3402013"/>
              <a:ext cx="5781675" cy="646112"/>
            </a:xfrm>
            <a:prstGeom prst="rect">
              <a:avLst/>
            </a:prstGeom>
            <a:noFill/>
            <a:ln w="9525">
              <a:noFill/>
              <a:miter lim="800000"/>
              <a:headEnd/>
              <a:tailEnd/>
            </a:ln>
          </p:spPr>
          <p:txBody>
            <a:bodyPr>
              <a:spAutoFit/>
            </a:bodyPr>
            <a:lstStyle/>
            <a:p>
              <a:pPr lvl="1"/>
              <a:r>
                <a:rPr lang="zh-CN" altLang="en-US" b="1">
                  <a:solidFill>
                    <a:srgbClr val="000000"/>
                  </a:solidFill>
                  <a:latin typeface="华文楷体" pitchFamily="2" charset="-122"/>
                  <a:ea typeface="华文楷体" pitchFamily="2" charset="-122"/>
                  <a:cs typeface="Arial" charset="0"/>
                </a:rPr>
                <a:t>渠道管理涉及到渠道人员的管理和返利政策，针对消费者对渠道的偏好进行渠道管理。</a:t>
              </a:r>
            </a:p>
          </p:txBody>
        </p:sp>
      </p:grpSp>
      <p:sp>
        <p:nvSpPr>
          <p:cNvPr id="54" name="标题 1"/>
          <p:cNvSpPr txBox="1">
            <a:spLocks/>
          </p:cNvSpPr>
          <p:nvPr/>
        </p:nvSpPr>
        <p:spPr bwMode="gray">
          <a:xfrm>
            <a:off x="428596" y="714356"/>
            <a:ext cx="8572500" cy="725487"/>
          </a:xfrm>
          <a:prstGeom prst="rect">
            <a:avLst/>
          </a:prstGeom>
          <a:noFill/>
          <a:ln w="9525">
            <a:noFill/>
            <a:miter lim="800000"/>
            <a:headEnd/>
            <a:tailEnd/>
          </a:ln>
        </p:spPr>
        <p:txBody>
          <a:bodyPr anchor="ctr"/>
          <a:lstStyle/>
          <a:p>
            <a:pPr algn="r" eaLnBrk="0" hangingPunct="0">
              <a:defRPr/>
            </a:pPr>
            <a:r>
              <a:rPr lang="zh-CN" altLang="en-US" sz="4000" kern="0" dirty="0">
                <a:solidFill>
                  <a:schemeClr val="bg1"/>
                </a:solidFill>
                <a:latin typeface="华文楷体" pitchFamily="2" charset="-122"/>
                <a:ea typeface="华文楷体" pitchFamily="2" charset="-122"/>
                <a:cs typeface="+mj-cs"/>
              </a:rPr>
              <a:t>营销策略：渠道策略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9"/>
          <p:cNvGrpSpPr>
            <a:grpSpLocks/>
          </p:cNvGrpSpPr>
          <p:nvPr/>
        </p:nvGrpSpPr>
        <p:grpSpPr bwMode="auto">
          <a:xfrm>
            <a:off x="787400" y="2000250"/>
            <a:ext cx="4533900" cy="3643313"/>
            <a:chOff x="787373" y="2000240"/>
            <a:chExt cx="4533900" cy="3643337"/>
          </a:xfrm>
        </p:grpSpPr>
        <p:sp>
          <p:nvSpPr>
            <p:cNvPr id="51" name="AutoShape 3"/>
            <p:cNvSpPr>
              <a:spLocks noChangeArrowheads="1"/>
            </p:cNvSpPr>
            <p:nvPr/>
          </p:nvSpPr>
          <p:spPr bwMode="ltGray">
            <a:xfrm rot="10806395" flipH="1" flipV="1">
              <a:off x="3986186" y="3100385"/>
              <a:ext cx="1335087" cy="641354"/>
            </a:xfrm>
            <a:prstGeom prst="rightArrow">
              <a:avLst>
                <a:gd name="adj1" fmla="val 46509"/>
                <a:gd name="adj2" fmla="val 45739"/>
              </a:avLst>
            </a:prstGeom>
            <a:gradFill rotWithShape="1">
              <a:gsLst>
                <a:gs pos="0">
                  <a:srgbClr val="E2507A">
                    <a:gamma/>
                    <a:shade val="46275"/>
                    <a:invGamma/>
                    <a:alpha val="0"/>
                  </a:srgbClr>
                </a:gs>
                <a:gs pos="100000">
                  <a:srgbClr val="E2507A"/>
                </a:gs>
              </a:gsLst>
              <a:lin ang="0" scaled="1"/>
            </a:gradFill>
            <a:ln w="9525" algn="ctr">
              <a:noFill/>
              <a:miter lim="800000"/>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grpSp>
          <p:nvGrpSpPr>
            <p:cNvPr id="3" name="Group 8"/>
            <p:cNvGrpSpPr>
              <a:grpSpLocks/>
            </p:cNvGrpSpPr>
            <p:nvPr/>
          </p:nvGrpSpPr>
          <p:grpSpPr bwMode="auto">
            <a:xfrm>
              <a:off x="787373" y="2000240"/>
              <a:ext cx="3086100" cy="466725"/>
              <a:chOff x="752" y="1413"/>
              <a:chExt cx="1321" cy="294"/>
            </a:xfrm>
          </p:grpSpPr>
          <p:sp>
            <p:nvSpPr>
              <p:cNvPr id="65" name="AutoShape 9"/>
              <p:cNvSpPr>
                <a:spLocks noChangeArrowheads="1"/>
              </p:cNvSpPr>
              <p:nvPr/>
            </p:nvSpPr>
            <p:spPr bwMode="gray">
              <a:xfrm>
                <a:off x="752" y="1413"/>
                <a:ext cx="1321" cy="294"/>
              </a:xfrm>
              <a:prstGeom prst="roundRect">
                <a:avLst>
                  <a:gd name="adj" fmla="val 50000"/>
                </a:avLst>
              </a:prstGeom>
              <a:gradFill rotWithShape="1">
                <a:gsLst>
                  <a:gs pos="0">
                    <a:srgbClr val="E2507A">
                      <a:gamma/>
                      <a:shade val="69804"/>
                      <a:invGamma/>
                    </a:srgbClr>
                  </a:gs>
                  <a:gs pos="50000">
                    <a:srgbClr val="E2507A"/>
                  </a:gs>
                  <a:gs pos="100000">
                    <a:srgbClr val="E2507A">
                      <a:gamma/>
                      <a:shade val="69804"/>
                      <a:invGamma/>
                    </a:srgbClr>
                  </a:gs>
                </a:gsLst>
                <a:lin ang="0" scaled="1"/>
              </a:gradFill>
              <a:ln w="12700">
                <a:noFill/>
                <a:round/>
                <a:headEnd/>
                <a:tailEnd/>
              </a:ln>
              <a:effectLst>
                <a:outerShdw dist="53882" dir="2700000" algn="ctr" rotWithShape="0">
                  <a:srgbClr val="292929">
                    <a:alpha val="50000"/>
                  </a:srgbClr>
                </a:outerShdw>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sp>
            <p:nvSpPr>
              <p:cNvPr id="66" name="AutoShape 10"/>
              <p:cNvSpPr>
                <a:spLocks noChangeArrowheads="1"/>
              </p:cNvSpPr>
              <p:nvPr/>
            </p:nvSpPr>
            <p:spPr bwMode="gray">
              <a:xfrm flipH="1">
                <a:off x="2007" y="1457"/>
                <a:ext cx="59" cy="204"/>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sp>
            <p:nvSpPr>
              <p:cNvPr id="67" name="AutoShape 11"/>
              <p:cNvSpPr>
                <a:spLocks noChangeArrowheads="1"/>
              </p:cNvSpPr>
              <p:nvPr/>
            </p:nvSpPr>
            <p:spPr bwMode="gray">
              <a:xfrm>
                <a:off x="766" y="1457"/>
                <a:ext cx="59" cy="204"/>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grpSp>
        <p:sp>
          <p:nvSpPr>
            <p:cNvPr id="53" name="AutoShape 16"/>
            <p:cNvSpPr>
              <a:spLocks noChangeArrowheads="1"/>
            </p:cNvSpPr>
            <p:nvPr/>
          </p:nvSpPr>
          <p:spPr bwMode="gray">
            <a:xfrm>
              <a:off x="800073" y="2563807"/>
              <a:ext cx="3127375" cy="3079770"/>
            </a:xfrm>
            <a:prstGeom prst="roundRect">
              <a:avLst>
                <a:gd name="adj" fmla="val 8014"/>
              </a:avLst>
            </a:prstGeom>
            <a:solidFill>
              <a:srgbClr val="F8F8F8"/>
            </a:solidFill>
            <a:ln w="9525">
              <a:solidFill>
                <a:srgbClr val="E2507A"/>
              </a:solid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sp>
          <p:nvSpPr>
            <p:cNvPr id="54" name="Text Box 18"/>
            <p:cNvSpPr txBox="1">
              <a:spLocks noChangeArrowheads="1"/>
            </p:cNvSpPr>
            <p:nvPr/>
          </p:nvSpPr>
          <p:spPr bwMode="white">
            <a:xfrm>
              <a:off x="1228698" y="2000240"/>
              <a:ext cx="2238375" cy="461966"/>
            </a:xfrm>
            <a:prstGeom prst="rect">
              <a:avLst/>
            </a:prstGeom>
            <a:noFill/>
            <a:ln w="9525" algn="ctr">
              <a:noFill/>
              <a:miter lim="800000"/>
              <a:headEnd/>
              <a:tailEnd/>
            </a:ln>
          </p:spPr>
          <p:txBody>
            <a:bodyPr>
              <a:spAutoFit/>
            </a:bodyPr>
            <a:lstStyle/>
            <a:p>
              <a:pPr fontAlgn="auto">
                <a:spcBef>
                  <a:spcPct val="50000"/>
                </a:spcBef>
                <a:spcAft>
                  <a:spcPts val="0"/>
                </a:spcAft>
                <a:defRPr/>
              </a:pPr>
              <a:r>
                <a:rPr lang="zh-CN" altLang="en-US" sz="2400" b="1" kern="0" dirty="0">
                  <a:solidFill>
                    <a:srgbClr val="F8F8F8"/>
                  </a:solidFill>
                  <a:latin typeface="华文楷体" pitchFamily="2" charset="-122"/>
                  <a:ea typeface="华文楷体" pitchFamily="2" charset="-122"/>
                  <a:cs typeface="Arial" pitchFamily="34" charset="0"/>
                </a:rPr>
                <a:t>广告策略</a:t>
              </a:r>
              <a:endParaRPr lang="en-US" altLang="zh-CN" sz="2400" b="1" kern="0" dirty="0">
                <a:solidFill>
                  <a:srgbClr val="F8F8F8"/>
                </a:solidFill>
                <a:latin typeface="华文楷体" pitchFamily="2" charset="-122"/>
                <a:ea typeface="华文楷体" pitchFamily="2" charset="-122"/>
                <a:cs typeface="Arial" pitchFamily="34" charset="0"/>
              </a:endParaRPr>
            </a:p>
          </p:txBody>
        </p:sp>
        <p:sp>
          <p:nvSpPr>
            <p:cNvPr id="56" name="AutoShape 31"/>
            <p:cNvSpPr>
              <a:spLocks noChangeArrowheads="1"/>
            </p:cNvSpPr>
            <p:nvPr/>
          </p:nvSpPr>
          <p:spPr bwMode="gray">
            <a:xfrm>
              <a:off x="1015973" y="2998785"/>
              <a:ext cx="2698750" cy="646116"/>
            </a:xfrm>
            <a:prstGeom prst="roundRect">
              <a:avLst>
                <a:gd name="adj" fmla="val 50000"/>
              </a:avLst>
            </a:prstGeom>
            <a:solidFill>
              <a:srgbClr val="E2507A">
                <a:alpha val="30000"/>
              </a:srgbClr>
            </a:solidFill>
            <a:ln w="57150" algn="ctr">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sp>
          <p:nvSpPr>
            <p:cNvPr id="57" name="AutoShape 32"/>
            <p:cNvSpPr>
              <a:spLocks noChangeArrowheads="1"/>
            </p:cNvSpPr>
            <p:nvPr/>
          </p:nvSpPr>
          <p:spPr bwMode="gray">
            <a:xfrm>
              <a:off x="1015973" y="3935416"/>
              <a:ext cx="2698750" cy="609604"/>
            </a:xfrm>
            <a:prstGeom prst="roundRect">
              <a:avLst>
                <a:gd name="adj" fmla="val 50000"/>
              </a:avLst>
            </a:prstGeom>
            <a:solidFill>
              <a:srgbClr val="E2507A">
                <a:alpha val="30000"/>
              </a:srgbClr>
            </a:solidFill>
            <a:ln w="57150" algn="ctr">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sp>
          <p:nvSpPr>
            <p:cNvPr id="59" name="Rectangle 34"/>
            <p:cNvSpPr>
              <a:spLocks noChangeArrowheads="1"/>
            </p:cNvSpPr>
            <p:nvPr/>
          </p:nvSpPr>
          <p:spPr bwMode="gray">
            <a:xfrm>
              <a:off x="1200123" y="3160711"/>
              <a:ext cx="1557338" cy="427040"/>
            </a:xfrm>
            <a:prstGeom prst="rect">
              <a:avLst/>
            </a:prstGeom>
            <a:noFill/>
            <a:ln w="9525" algn="ctr">
              <a:noFill/>
              <a:miter lim="800000"/>
              <a:headEnd/>
              <a:tailEnd/>
            </a:ln>
            <a:effectLst/>
          </p:spPr>
          <p:txBody>
            <a:bodyPr wrap="none">
              <a:spAutoFit/>
            </a:bodyPr>
            <a:lstStyle/>
            <a:p>
              <a:pPr fontAlgn="auto">
                <a:lnSpc>
                  <a:spcPct val="90000"/>
                </a:lnSpc>
                <a:spcBef>
                  <a:spcPts val="0"/>
                </a:spcBef>
                <a:spcAft>
                  <a:spcPts val="0"/>
                </a:spcAft>
                <a:buFont typeface="Wingdings" pitchFamily="2" charset="2"/>
                <a:buChar char="§"/>
                <a:defRPr/>
              </a:pPr>
              <a:r>
                <a:rPr lang="zh-CN" altLang="en-US" sz="2400" b="1" kern="0" dirty="0">
                  <a:solidFill>
                    <a:sysClr val="windowText" lastClr="000000"/>
                  </a:solidFill>
                  <a:latin typeface="华文楷体" pitchFamily="2" charset="-122"/>
                  <a:ea typeface="华文楷体" pitchFamily="2" charset="-122"/>
                  <a:cs typeface="Arial" pitchFamily="34" charset="0"/>
                </a:rPr>
                <a:t>报纸广告</a:t>
              </a:r>
              <a:endParaRPr lang="en-US" altLang="zh-CN" sz="2400" b="1" kern="0" dirty="0">
                <a:solidFill>
                  <a:sysClr val="windowText" lastClr="000000"/>
                </a:solidFill>
                <a:latin typeface="华文楷体" pitchFamily="2" charset="-122"/>
                <a:ea typeface="华文楷体" pitchFamily="2" charset="-122"/>
                <a:cs typeface="Arial" pitchFamily="34" charset="0"/>
              </a:endParaRPr>
            </a:p>
          </p:txBody>
        </p:sp>
        <p:sp>
          <p:nvSpPr>
            <p:cNvPr id="60" name="Rectangle 35"/>
            <p:cNvSpPr>
              <a:spLocks noChangeArrowheads="1"/>
            </p:cNvSpPr>
            <p:nvPr/>
          </p:nvSpPr>
          <p:spPr bwMode="gray">
            <a:xfrm>
              <a:off x="1200123" y="4049717"/>
              <a:ext cx="1863725" cy="427040"/>
            </a:xfrm>
            <a:prstGeom prst="rect">
              <a:avLst/>
            </a:prstGeom>
            <a:noFill/>
            <a:ln w="9525" algn="ctr">
              <a:noFill/>
              <a:miter lim="800000"/>
              <a:headEnd/>
              <a:tailEnd/>
            </a:ln>
            <a:effectLst/>
          </p:spPr>
          <p:txBody>
            <a:bodyPr wrap="none">
              <a:spAutoFit/>
            </a:bodyPr>
            <a:lstStyle/>
            <a:p>
              <a:pPr fontAlgn="auto">
                <a:lnSpc>
                  <a:spcPct val="90000"/>
                </a:lnSpc>
                <a:spcBef>
                  <a:spcPts val="0"/>
                </a:spcBef>
                <a:spcAft>
                  <a:spcPts val="0"/>
                </a:spcAft>
                <a:buFont typeface="Wingdings" pitchFamily="2" charset="2"/>
                <a:buChar char="§"/>
                <a:defRPr/>
              </a:pPr>
              <a:r>
                <a:rPr lang="zh-CN" altLang="en-US" sz="2400" b="1" kern="0" dirty="0">
                  <a:solidFill>
                    <a:sysClr val="windowText" lastClr="000000"/>
                  </a:solidFill>
                  <a:latin typeface="华文楷体" pitchFamily="2" charset="-122"/>
                  <a:ea typeface="华文楷体" pitchFamily="2" charset="-122"/>
                  <a:cs typeface="Arial" pitchFamily="34" charset="0"/>
                </a:rPr>
                <a:t>电视广告等</a:t>
              </a:r>
              <a:endParaRPr lang="en-US" altLang="zh-CN" sz="2400" b="1" kern="0" dirty="0">
                <a:solidFill>
                  <a:sysClr val="windowText" lastClr="000000"/>
                </a:solidFill>
                <a:latin typeface="华文楷体" pitchFamily="2" charset="-122"/>
                <a:ea typeface="华文楷体" pitchFamily="2" charset="-122"/>
                <a:cs typeface="Arial" pitchFamily="34" charset="0"/>
              </a:endParaRPr>
            </a:p>
          </p:txBody>
        </p:sp>
      </p:grpSp>
      <p:grpSp>
        <p:nvGrpSpPr>
          <p:cNvPr id="4" name="组合 51"/>
          <p:cNvGrpSpPr>
            <a:grpSpLocks/>
          </p:cNvGrpSpPr>
          <p:nvPr/>
        </p:nvGrpSpPr>
        <p:grpSpPr bwMode="auto">
          <a:xfrm>
            <a:off x="4071934" y="2000240"/>
            <a:ext cx="4572000" cy="3643313"/>
            <a:chOff x="4143375" y="2000250"/>
            <a:chExt cx="4572000" cy="3643313"/>
          </a:xfrm>
        </p:grpSpPr>
        <p:grpSp>
          <p:nvGrpSpPr>
            <p:cNvPr id="5" name="组合 67"/>
            <p:cNvGrpSpPr>
              <a:grpSpLocks/>
            </p:cNvGrpSpPr>
            <p:nvPr/>
          </p:nvGrpSpPr>
          <p:grpSpPr bwMode="auto">
            <a:xfrm>
              <a:off x="4143375" y="2000250"/>
              <a:ext cx="4572000" cy="3643313"/>
              <a:chOff x="4143348" y="2000240"/>
              <a:chExt cx="4572000" cy="3643338"/>
            </a:xfrm>
          </p:grpSpPr>
          <p:sp>
            <p:nvSpPr>
              <p:cNvPr id="69" name="AutoShape 2"/>
              <p:cNvSpPr>
                <a:spLocks noChangeArrowheads="1"/>
              </p:cNvSpPr>
              <p:nvPr/>
            </p:nvSpPr>
            <p:spPr bwMode="ltGray">
              <a:xfrm rot="10793605" flipV="1">
                <a:off x="4143348" y="3798890"/>
                <a:ext cx="1368425" cy="639766"/>
              </a:xfrm>
              <a:prstGeom prst="rightArrow">
                <a:avLst>
                  <a:gd name="adj1" fmla="val 46509"/>
                  <a:gd name="adj2" fmla="val 46998"/>
                </a:avLst>
              </a:prstGeom>
              <a:gradFill rotWithShape="0">
                <a:gsLst>
                  <a:gs pos="0">
                    <a:srgbClr val="FF9900"/>
                  </a:gs>
                  <a:gs pos="100000">
                    <a:srgbClr val="FF9900">
                      <a:gamma/>
                      <a:shade val="46275"/>
                      <a:invGamma/>
                      <a:alpha val="0"/>
                    </a:srgbClr>
                  </a:gs>
                </a:gsLst>
                <a:lin ang="0" scaled="1"/>
              </a:gradFill>
              <a:ln w="9525" algn="ctr">
                <a:noFill/>
                <a:miter lim="800000"/>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grpSp>
            <p:nvGrpSpPr>
              <p:cNvPr id="6" name="Group 5"/>
              <p:cNvGrpSpPr>
                <a:grpSpLocks/>
              </p:cNvGrpSpPr>
              <p:nvPr/>
            </p:nvGrpSpPr>
            <p:grpSpPr bwMode="auto">
              <a:xfrm>
                <a:off x="5587973" y="2563803"/>
                <a:ext cx="3127375" cy="3079775"/>
                <a:chOff x="3448" y="1793"/>
                <a:chExt cx="1795" cy="1709"/>
              </a:xfrm>
            </p:grpSpPr>
            <p:sp>
              <p:nvSpPr>
                <p:cNvPr id="96" name="AutoShape 6"/>
                <p:cNvSpPr>
                  <a:spLocks noChangeArrowheads="1"/>
                </p:cNvSpPr>
                <p:nvPr/>
              </p:nvSpPr>
              <p:spPr bwMode="gray">
                <a:xfrm>
                  <a:off x="3448" y="1793"/>
                  <a:ext cx="1795" cy="1709"/>
                </a:xfrm>
                <a:prstGeom prst="roundRect">
                  <a:avLst>
                    <a:gd name="adj" fmla="val 8014"/>
                  </a:avLst>
                </a:prstGeom>
                <a:solidFill>
                  <a:srgbClr val="F8F8F8"/>
                </a:solidFill>
                <a:ln w="9525">
                  <a:solidFill>
                    <a:srgbClr val="FF9900"/>
                  </a:solid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sp>
              <p:nvSpPr>
                <p:cNvPr id="97" name="AutoShape 7"/>
                <p:cNvSpPr>
                  <a:spLocks noChangeArrowheads="1"/>
                </p:cNvSpPr>
                <p:nvPr/>
              </p:nvSpPr>
              <p:spPr bwMode="gray">
                <a:xfrm>
                  <a:off x="3472" y="1822"/>
                  <a:ext cx="1735" cy="1650"/>
                </a:xfrm>
                <a:prstGeom prst="roundRect">
                  <a:avLst>
                    <a:gd name="adj" fmla="val 7912"/>
                  </a:avLst>
                </a:prstGeom>
                <a:gradFill rotWithShape="1">
                  <a:gsLst>
                    <a:gs pos="0">
                      <a:srgbClr val="FFFFCC">
                        <a:gamma/>
                        <a:tint val="38039"/>
                        <a:invGamma/>
                      </a:srgbClr>
                    </a:gs>
                    <a:gs pos="100000">
                      <a:srgbClr val="FFFFCC"/>
                    </a:gs>
                  </a:gsLst>
                  <a:lin ang="5400000" scaled="1"/>
                </a:gradFill>
                <a:ln w="9525">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grpSp>
          <p:grpSp>
            <p:nvGrpSpPr>
              <p:cNvPr id="7" name="Group 12"/>
              <p:cNvGrpSpPr>
                <a:grpSpLocks/>
              </p:cNvGrpSpPr>
              <p:nvPr/>
            </p:nvGrpSpPr>
            <p:grpSpPr bwMode="auto">
              <a:xfrm>
                <a:off x="5549873" y="2000240"/>
                <a:ext cx="3086100" cy="466725"/>
                <a:chOff x="3623" y="1413"/>
                <a:chExt cx="1321" cy="294"/>
              </a:xfrm>
            </p:grpSpPr>
            <p:sp>
              <p:nvSpPr>
                <p:cNvPr id="93" name="AutoShape 13"/>
                <p:cNvSpPr>
                  <a:spLocks noChangeArrowheads="1"/>
                </p:cNvSpPr>
                <p:nvPr/>
              </p:nvSpPr>
              <p:spPr bwMode="gray">
                <a:xfrm>
                  <a:off x="3623" y="1413"/>
                  <a:ext cx="1321" cy="294"/>
                </a:xfrm>
                <a:prstGeom prst="roundRect">
                  <a:avLst>
                    <a:gd name="adj" fmla="val 50000"/>
                  </a:avLst>
                </a:prstGeom>
                <a:gradFill rotWithShape="1">
                  <a:gsLst>
                    <a:gs pos="0">
                      <a:srgbClr val="FF9900">
                        <a:gamma/>
                        <a:shade val="69804"/>
                        <a:invGamma/>
                      </a:srgbClr>
                    </a:gs>
                    <a:gs pos="50000">
                      <a:srgbClr val="FF9900"/>
                    </a:gs>
                    <a:gs pos="100000">
                      <a:srgbClr val="FF9900">
                        <a:gamma/>
                        <a:shade val="69804"/>
                        <a:invGamma/>
                      </a:srgbClr>
                    </a:gs>
                  </a:gsLst>
                  <a:lin ang="0" scaled="1"/>
                </a:gradFill>
                <a:ln w="12700">
                  <a:noFill/>
                  <a:round/>
                  <a:headEnd/>
                  <a:tailEnd/>
                </a:ln>
                <a:effectLst>
                  <a:outerShdw dist="53882" dir="2700000" algn="ctr" rotWithShape="0">
                    <a:srgbClr val="292929">
                      <a:alpha val="50000"/>
                    </a:srgbClr>
                  </a:outerShdw>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sp>
              <p:nvSpPr>
                <p:cNvPr id="94" name="AutoShape 14"/>
                <p:cNvSpPr>
                  <a:spLocks noChangeArrowheads="1"/>
                </p:cNvSpPr>
                <p:nvPr/>
              </p:nvSpPr>
              <p:spPr bwMode="gray">
                <a:xfrm flipH="1">
                  <a:off x="4878" y="1457"/>
                  <a:ext cx="59" cy="204"/>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sp>
              <p:nvSpPr>
                <p:cNvPr id="95" name="AutoShape 15"/>
                <p:cNvSpPr>
                  <a:spLocks noChangeArrowheads="1"/>
                </p:cNvSpPr>
                <p:nvPr/>
              </p:nvSpPr>
              <p:spPr bwMode="gray">
                <a:xfrm>
                  <a:off x="3637" y="1457"/>
                  <a:ext cx="59" cy="204"/>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grpSp>
          <p:sp>
            <p:nvSpPr>
              <p:cNvPr id="72" name="Text Box 18"/>
              <p:cNvSpPr txBox="1">
                <a:spLocks noChangeArrowheads="1"/>
              </p:cNvSpPr>
              <p:nvPr/>
            </p:nvSpPr>
            <p:spPr bwMode="white">
              <a:xfrm>
                <a:off x="6022948" y="2000240"/>
                <a:ext cx="2238375" cy="461966"/>
              </a:xfrm>
              <a:prstGeom prst="rect">
                <a:avLst/>
              </a:prstGeom>
              <a:noFill/>
              <a:ln w="9525" algn="ctr">
                <a:noFill/>
                <a:miter lim="800000"/>
                <a:headEnd/>
                <a:tailEnd/>
              </a:ln>
            </p:spPr>
            <p:txBody>
              <a:bodyPr>
                <a:spAutoFit/>
              </a:bodyPr>
              <a:lstStyle/>
              <a:p>
                <a:pPr fontAlgn="auto">
                  <a:spcBef>
                    <a:spcPct val="50000"/>
                  </a:spcBef>
                  <a:spcAft>
                    <a:spcPts val="0"/>
                  </a:spcAft>
                  <a:defRPr/>
                </a:pPr>
                <a:r>
                  <a:rPr lang="zh-CN" altLang="en-US" sz="2400" b="1" kern="0" dirty="0">
                    <a:solidFill>
                      <a:srgbClr val="F8F8F8"/>
                    </a:solidFill>
                    <a:latin typeface="华文楷体" pitchFamily="2" charset="-122"/>
                    <a:ea typeface="华文楷体" pitchFamily="2" charset="-122"/>
                    <a:cs typeface="Arial" pitchFamily="34" charset="0"/>
                  </a:rPr>
                  <a:t>销售策略</a:t>
                </a:r>
                <a:endParaRPr lang="en-US" altLang="zh-CN" sz="2400" b="1" kern="0" dirty="0">
                  <a:solidFill>
                    <a:srgbClr val="F8F8F8"/>
                  </a:solidFill>
                  <a:latin typeface="华文楷体" pitchFamily="2" charset="-122"/>
                  <a:ea typeface="华文楷体" pitchFamily="2" charset="-122"/>
                  <a:cs typeface="Arial" pitchFamily="34" charset="0"/>
                </a:endParaRPr>
              </a:p>
            </p:txBody>
          </p:sp>
          <p:sp>
            <p:nvSpPr>
              <p:cNvPr id="77" name="Rectangle 20"/>
              <p:cNvSpPr>
                <a:spLocks noChangeArrowheads="1"/>
              </p:cNvSpPr>
              <p:nvPr/>
            </p:nvSpPr>
            <p:spPr bwMode="gray">
              <a:xfrm>
                <a:off x="6262661" y="4146555"/>
                <a:ext cx="184150" cy="400053"/>
              </a:xfrm>
              <a:prstGeom prst="rect">
                <a:avLst/>
              </a:prstGeom>
              <a:noFill/>
              <a:ln w="9525">
                <a:noFill/>
                <a:miter lim="800000"/>
                <a:headEnd/>
                <a:tailEnd/>
              </a:ln>
              <a:effectLst/>
            </p:spPr>
            <p:txBody>
              <a:bodyPr wrap="none">
                <a:spAutoFit/>
              </a:bodyPr>
              <a:lstStyle/>
              <a:p>
                <a:pPr eaLnBrk="0" fontAlgn="auto" hangingPunct="0">
                  <a:spcBef>
                    <a:spcPts val="0"/>
                  </a:spcBef>
                  <a:spcAft>
                    <a:spcPts val="0"/>
                  </a:spcAft>
                  <a:defRPr/>
                </a:pPr>
                <a:endParaRPr lang="en-US" altLang="zh-CN" sz="2000" b="1" kern="0" dirty="0">
                  <a:solidFill>
                    <a:srgbClr val="1C1C1C"/>
                  </a:solidFill>
                  <a:effectLst>
                    <a:reflection blurRad="12700" stA="28000" endPos="45000" dist="1000" dir="5400000" sy="-100000" algn="bl" rotWithShape="0"/>
                  </a:effectLst>
                  <a:latin typeface="华文楷体" pitchFamily="2" charset="-122"/>
                  <a:ea typeface="华文楷体" pitchFamily="2" charset="-122"/>
                  <a:cs typeface="Arial" pitchFamily="34" charset="0"/>
                </a:endParaRPr>
              </a:p>
            </p:txBody>
          </p:sp>
        </p:grpSp>
        <p:grpSp>
          <p:nvGrpSpPr>
            <p:cNvPr id="8" name="组合 104"/>
            <p:cNvGrpSpPr>
              <a:grpSpLocks/>
            </p:cNvGrpSpPr>
            <p:nvPr/>
          </p:nvGrpSpPr>
          <p:grpSpPr bwMode="auto">
            <a:xfrm>
              <a:off x="5894388" y="4589463"/>
              <a:ext cx="2279650" cy="400050"/>
              <a:chOff x="5975239" y="5221218"/>
              <a:chExt cx="2279197" cy="400110"/>
            </a:xfrm>
          </p:grpSpPr>
          <p:sp>
            <p:nvSpPr>
              <p:cNvPr id="100" name="Rectangle 20"/>
              <p:cNvSpPr>
                <a:spLocks noChangeArrowheads="1"/>
              </p:cNvSpPr>
              <p:nvPr/>
            </p:nvSpPr>
            <p:spPr bwMode="gray">
              <a:xfrm>
                <a:off x="6274406" y="5221218"/>
                <a:ext cx="1980030" cy="400110"/>
              </a:xfrm>
              <a:prstGeom prst="rect">
                <a:avLst/>
              </a:prstGeom>
              <a:noFill/>
              <a:ln w="9525">
                <a:noFill/>
                <a:miter lim="800000"/>
                <a:headEnd/>
                <a:tailEnd/>
              </a:ln>
              <a:effectLst/>
            </p:spPr>
            <p:txBody>
              <a:bodyPr wrap="none">
                <a:spAutoFit/>
              </a:bodyPr>
              <a:lstStyle/>
              <a:p>
                <a:pPr eaLnBrk="0" fontAlgn="auto" hangingPunct="0">
                  <a:spcBef>
                    <a:spcPts val="0"/>
                  </a:spcBef>
                  <a:spcAft>
                    <a:spcPts val="0"/>
                  </a:spcAft>
                  <a:defRPr/>
                </a:pPr>
                <a:r>
                  <a:rPr lang="zh-CN" altLang="en-US" sz="2000" b="1" kern="0" dirty="0">
                    <a:solidFill>
                      <a:srgbClr val="1C1C1C"/>
                    </a:solidFill>
                    <a:effectLst>
                      <a:reflection blurRad="12700" stA="28000" endPos="45000" dist="1000" dir="5400000" sy="-100000" algn="bl" rotWithShape="0"/>
                    </a:effectLst>
                    <a:latin typeface="华文楷体" pitchFamily="2" charset="-122"/>
                    <a:ea typeface="华文楷体" pitchFamily="2" charset="-122"/>
                    <a:cs typeface="Arial" pitchFamily="34" charset="0"/>
                  </a:rPr>
                  <a:t>送会员钻石卡等</a:t>
                </a:r>
                <a:endParaRPr lang="en-US" altLang="zh-CN" sz="2000" b="1" kern="0" dirty="0">
                  <a:solidFill>
                    <a:srgbClr val="1C1C1C"/>
                  </a:solidFill>
                  <a:effectLst>
                    <a:reflection blurRad="12700" stA="28000" endPos="45000" dist="1000" dir="5400000" sy="-100000" algn="bl" rotWithShape="0"/>
                  </a:effectLst>
                  <a:latin typeface="华文楷体" pitchFamily="2" charset="-122"/>
                  <a:ea typeface="华文楷体" pitchFamily="2" charset="-122"/>
                  <a:cs typeface="Arial" pitchFamily="34" charset="0"/>
                </a:endParaRPr>
              </a:p>
            </p:txBody>
          </p:sp>
          <p:grpSp>
            <p:nvGrpSpPr>
              <p:cNvPr id="9" name="组合 103"/>
              <p:cNvGrpSpPr>
                <a:grpSpLocks/>
              </p:cNvGrpSpPr>
              <p:nvPr/>
            </p:nvGrpSpPr>
            <p:grpSpPr bwMode="auto">
              <a:xfrm>
                <a:off x="5975239" y="5338853"/>
                <a:ext cx="168275" cy="168275"/>
                <a:chOff x="6123156" y="5298512"/>
                <a:chExt cx="168275" cy="168275"/>
              </a:xfrm>
            </p:grpSpPr>
            <p:sp>
              <p:nvSpPr>
                <p:cNvPr id="103" name="Oval 27"/>
                <p:cNvSpPr>
                  <a:spLocks noChangeArrowheads="1"/>
                </p:cNvSpPr>
                <p:nvPr/>
              </p:nvSpPr>
              <p:spPr bwMode="gray">
                <a:xfrm>
                  <a:off x="6123156" y="5298370"/>
                  <a:ext cx="168242" cy="168300"/>
                </a:xfrm>
                <a:prstGeom prst="ellipse">
                  <a:avLst/>
                </a:prstGeom>
                <a:gradFill rotWithShape="1">
                  <a:gsLst>
                    <a:gs pos="0">
                      <a:srgbClr val="223864">
                        <a:gamma/>
                        <a:tint val="28627"/>
                        <a:invGamma/>
                      </a:srgbClr>
                    </a:gs>
                    <a:gs pos="100000">
                      <a:srgbClr val="223864"/>
                    </a:gs>
                  </a:gsLst>
                  <a:lin ang="2700000" scaled="1"/>
                </a:gradFill>
                <a:ln w="12700">
                  <a:solidFill>
                    <a:srgbClr val="F8F8F8"/>
                  </a:solidFill>
                  <a:round/>
                  <a:headEnd/>
                  <a:tailEnd/>
                </a:ln>
                <a:effectLst>
                  <a:outerShdw dist="35921" dir="2700000" algn="ctr" rotWithShape="0">
                    <a:srgbClr val="1C1C1C">
                      <a:alpha val="50000"/>
                    </a:srgbClr>
                  </a:outerShdw>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sp>
              <p:nvSpPr>
                <p:cNvPr id="102" name="Oval 28"/>
                <p:cNvSpPr>
                  <a:spLocks noChangeArrowheads="1"/>
                </p:cNvSpPr>
                <p:nvPr/>
              </p:nvSpPr>
              <p:spPr bwMode="gray">
                <a:xfrm>
                  <a:off x="6150138" y="5325361"/>
                  <a:ext cx="139673" cy="141309"/>
                </a:xfrm>
                <a:prstGeom prst="ellipse">
                  <a:avLst/>
                </a:prstGeom>
                <a:solidFill>
                  <a:srgbClr val="FF9900"/>
                </a:solidFill>
                <a:ln w="12700">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grpSp>
        </p:grpSp>
        <p:grpSp>
          <p:nvGrpSpPr>
            <p:cNvPr id="10" name="组合 111"/>
            <p:cNvGrpSpPr>
              <a:grpSpLocks/>
            </p:cNvGrpSpPr>
            <p:nvPr/>
          </p:nvGrpSpPr>
          <p:grpSpPr bwMode="auto">
            <a:xfrm>
              <a:off x="5849938" y="2728913"/>
              <a:ext cx="2535237" cy="400050"/>
              <a:chOff x="5975239" y="5221218"/>
              <a:chExt cx="2535677" cy="400110"/>
            </a:xfrm>
          </p:grpSpPr>
          <p:sp>
            <p:nvSpPr>
              <p:cNvPr id="113" name="Rectangle 20"/>
              <p:cNvSpPr>
                <a:spLocks noChangeArrowheads="1"/>
              </p:cNvSpPr>
              <p:nvPr/>
            </p:nvSpPr>
            <p:spPr bwMode="gray">
              <a:xfrm>
                <a:off x="6274406" y="5221218"/>
                <a:ext cx="2236510" cy="400110"/>
              </a:xfrm>
              <a:prstGeom prst="rect">
                <a:avLst/>
              </a:prstGeom>
              <a:noFill/>
              <a:ln w="9525">
                <a:noFill/>
                <a:miter lim="800000"/>
                <a:headEnd/>
                <a:tailEnd/>
              </a:ln>
              <a:effectLst/>
            </p:spPr>
            <p:txBody>
              <a:bodyPr wrap="none">
                <a:spAutoFit/>
              </a:bodyPr>
              <a:lstStyle/>
              <a:p>
                <a:pPr fontAlgn="auto">
                  <a:spcBef>
                    <a:spcPts val="0"/>
                  </a:spcBef>
                  <a:spcAft>
                    <a:spcPts val="0"/>
                  </a:spcAft>
                  <a:buClr>
                    <a:srgbClr val="FF0066"/>
                  </a:buClr>
                  <a:buSzPct val="75000"/>
                  <a:buFont typeface="Arial" pitchFamily="34" charset="0"/>
                  <a:buNone/>
                  <a:defRPr/>
                </a:pPr>
                <a:r>
                  <a:rPr lang="zh-CN" altLang="en-US" sz="2000" b="1" kern="0" dirty="0">
                    <a:solidFill>
                      <a:srgbClr val="1C1C1C"/>
                    </a:solidFill>
                    <a:effectLst>
                      <a:reflection blurRad="12700" stA="28000" endPos="45000" dist="1000" dir="5400000" sy="-100000" algn="bl" rotWithShape="0"/>
                    </a:effectLst>
                    <a:latin typeface="华文楷体" pitchFamily="2" charset="-122"/>
                    <a:ea typeface="华文楷体" pitchFamily="2" charset="-122"/>
                    <a:cs typeface="Arial" pitchFamily="34" charset="0"/>
                  </a:rPr>
                  <a:t>赠送黑人牙膏一盒</a:t>
                </a:r>
                <a:endParaRPr lang="en-US" altLang="zh-CN" sz="2000" b="1" kern="0" dirty="0">
                  <a:solidFill>
                    <a:srgbClr val="1C1C1C"/>
                  </a:solidFill>
                  <a:effectLst>
                    <a:reflection blurRad="12700" stA="28000" endPos="45000" dist="1000" dir="5400000" sy="-100000" algn="bl" rotWithShape="0"/>
                  </a:effectLst>
                  <a:latin typeface="华文楷体" pitchFamily="2" charset="-122"/>
                  <a:ea typeface="华文楷体" pitchFamily="2" charset="-122"/>
                  <a:cs typeface="Arial" pitchFamily="34" charset="0"/>
                </a:endParaRPr>
              </a:p>
            </p:txBody>
          </p:sp>
          <p:grpSp>
            <p:nvGrpSpPr>
              <p:cNvPr id="11" name="组合 103"/>
              <p:cNvGrpSpPr>
                <a:grpSpLocks/>
              </p:cNvGrpSpPr>
              <p:nvPr/>
            </p:nvGrpSpPr>
            <p:grpSpPr bwMode="auto">
              <a:xfrm>
                <a:off x="5975239" y="5338853"/>
                <a:ext cx="168275" cy="168275"/>
                <a:chOff x="6123156" y="5298512"/>
                <a:chExt cx="168275" cy="168275"/>
              </a:xfrm>
            </p:grpSpPr>
            <p:sp>
              <p:nvSpPr>
                <p:cNvPr id="115" name="Oval 27"/>
                <p:cNvSpPr>
                  <a:spLocks noChangeArrowheads="1"/>
                </p:cNvSpPr>
                <p:nvPr/>
              </p:nvSpPr>
              <p:spPr bwMode="gray">
                <a:xfrm>
                  <a:off x="6123156" y="5298370"/>
                  <a:ext cx="168304" cy="168300"/>
                </a:xfrm>
                <a:prstGeom prst="ellipse">
                  <a:avLst/>
                </a:prstGeom>
                <a:gradFill rotWithShape="1">
                  <a:gsLst>
                    <a:gs pos="0">
                      <a:srgbClr val="223864">
                        <a:gamma/>
                        <a:tint val="28627"/>
                        <a:invGamma/>
                      </a:srgbClr>
                    </a:gs>
                    <a:gs pos="100000">
                      <a:srgbClr val="223864"/>
                    </a:gs>
                  </a:gsLst>
                  <a:lin ang="2700000" scaled="1"/>
                </a:gradFill>
                <a:ln w="12700">
                  <a:solidFill>
                    <a:srgbClr val="F8F8F8"/>
                  </a:solidFill>
                  <a:round/>
                  <a:headEnd/>
                  <a:tailEnd/>
                </a:ln>
                <a:effectLst>
                  <a:outerShdw dist="35921" dir="2700000" algn="ctr" rotWithShape="0">
                    <a:srgbClr val="1C1C1C">
                      <a:alpha val="50000"/>
                    </a:srgbClr>
                  </a:outerShdw>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sp>
              <p:nvSpPr>
                <p:cNvPr id="116" name="Oval 28"/>
                <p:cNvSpPr>
                  <a:spLocks noChangeArrowheads="1"/>
                </p:cNvSpPr>
                <p:nvPr/>
              </p:nvSpPr>
              <p:spPr bwMode="gray">
                <a:xfrm>
                  <a:off x="6150148" y="5325361"/>
                  <a:ext cx="139724" cy="141309"/>
                </a:xfrm>
                <a:prstGeom prst="ellipse">
                  <a:avLst/>
                </a:prstGeom>
                <a:solidFill>
                  <a:srgbClr val="FF9900"/>
                </a:solidFill>
                <a:ln w="12700">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grpSp>
        </p:grpSp>
        <p:grpSp>
          <p:nvGrpSpPr>
            <p:cNvPr id="12" name="组合 116"/>
            <p:cNvGrpSpPr>
              <a:grpSpLocks/>
            </p:cNvGrpSpPr>
            <p:nvPr/>
          </p:nvGrpSpPr>
          <p:grpSpPr bwMode="auto">
            <a:xfrm>
              <a:off x="5849938" y="3159125"/>
              <a:ext cx="2279650" cy="400050"/>
              <a:chOff x="5975239" y="5221218"/>
              <a:chExt cx="2279196" cy="400110"/>
            </a:xfrm>
          </p:grpSpPr>
          <p:sp>
            <p:nvSpPr>
              <p:cNvPr id="118" name="Rectangle 20"/>
              <p:cNvSpPr>
                <a:spLocks noChangeArrowheads="1"/>
              </p:cNvSpPr>
              <p:nvPr/>
            </p:nvSpPr>
            <p:spPr bwMode="gray">
              <a:xfrm>
                <a:off x="6274406" y="5221218"/>
                <a:ext cx="1980029" cy="400110"/>
              </a:xfrm>
              <a:prstGeom prst="rect">
                <a:avLst/>
              </a:prstGeom>
              <a:noFill/>
              <a:ln w="9525">
                <a:noFill/>
                <a:miter lim="800000"/>
                <a:headEnd/>
                <a:tailEnd/>
              </a:ln>
              <a:effectLst/>
            </p:spPr>
            <p:txBody>
              <a:bodyPr wrap="none">
                <a:spAutoFit/>
              </a:bodyPr>
              <a:lstStyle/>
              <a:p>
                <a:pPr fontAlgn="auto">
                  <a:spcBef>
                    <a:spcPts val="0"/>
                  </a:spcBef>
                  <a:spcAft>
                    <a:spcPts val="0"/>
                  </a:spcAft>
                  <a:buClr>
                    <a:srgbClr val="FF0066"/>
                  </a:buClr>
                  <a:buSzPct val="75000"/>
                  <a:defRPr/>
                </a:pPr>
                <a:r>
                  <a:rPr lang="zh-CN" altLang="en-US" sz="2000" b="1" kern="0" dirty="0">
                    <a:solidFill>
                      <a:srgbClr val="1C1C1C"/>
                    </a:solidFill>
                    <a:effectLst>
                      <a:reflection blurRad="12700" stA="28000" endPos="45000" dist="1000" dir="5400000" sy="-100000" algn="bl" rotWithShape="0"/>
                    </a:effectLst>
                    <a:latin typeface="华文楷体" pitchFamily="2" charset="-122"/>
                    <a:ea typeface="华文楷体" pitchFamily="2" charset="-122"/>
                    <a:cs typeface="Arial" pitchFamily="34" charset="0"/>
                  </a:rPr>
                  <a:t>赠送布娃娃一只</a:t>
                </a:r>
                <a:endParaRPr lang="en-US" altLang="zh-CN" sz="2000" b="1" kern="0" dirty="0">
                  <a:solidFill>
                    <a:srgbClr val="1C1C1C"/>
                  </a:solidFill>
                  <a:effectLst>
                    <a:reflection blurRad="12700" stA="28000" endPos="45000" dist="1000" dir="5400000" sy="-100000" algn="bl" rotWithShape="0"/>
                  </a:effectLst>
                  <a:latin typeface="华文楷体" pitchFamily="2" charset="-122"/>
                  <a:ea typeface="华文楷体" pitchFamily="2" charset="-122"/>
                  <a:cs typeface="Arial" pitchFamily="34" charset="0"/>
                </a:endParaRPr>
              </a:p>
            </p:txBody>
          </p:sp>
          <p:grpSp>
            <p:nvGrpSpPr>
              <p:cNvPr id="13" name="组合 103"/>
              <p:cNvGrpSpPr>
                <a:grpSpLocks/>
              </p:cNvGrpSpPr>
              <p:nvPr/>
            </p:nvGrpSpPr>
            <p:grpSpPr bwMode="auto">
              <a:xfrm>
                <a:off x="5975239" y="5338853"/>
                <a:ext cx="168275" cy="168275"/>
                <a:chOff x="6123156" y="5298512"/>
                <a:chExt cx="168275" cy="168275"/>
              </a:xfrm>
            </p:grpSpPr>
            <p:sp>
              <p:nvSpPr>
                <p:cNvPr id="120" name="Oval 27"/>
                <p:cNvSpPr>
                  <a:spLocks noChangeArrowheads="1"/>
                </p:cNvSpPr>
                <p:nvPr/>
              </p:nvSpPr>
              <p:spPr bwMode="gray">
                <a:xfrm>
                  <a:off x="6123156" y="5298370"/>
                  <a:ext cx="168241" cy="168300"/>
                </a:xfrm>
                <a:prstGeom prst="ellipse">
                  <a:avLst/>
                </a:prstGeom>
                <a:gradFill rotWithShape="1">
                  <a:gsLst>
                    <a:gs pos="0">
                      <a:srgbClr val="223864">
                        <a:gamma/>
                        <a:tint val="28627"/>
                        <a:invGamma/>
                      </a:srgbClr>
                    </a:gs>
                    <a:gs pos="100000">
                      <a:srgbClr val="223864"/>
                    </a:gs>
                  </a:gsLst>
                  <a:lin ang="2700000" scaled="1"/>
                </a:gradFill>
                <a:ln w="12700">
                  <a:solidFill>
                    <a:srgbClr val="F8F8F8"/>
                  </a:solidFill>
                  <a:round/>
                  <a:headEnd/>
                  <a:tailEnd/>
                </a:ln>
                <a:effectLst>
                  <a:outerShdw dist="35921" dir="2700000" algn="ctr" rotWithShape="0">
                    <a:srgbClr val="1C1C1C">
                      <a:alpha val="50000"/>
                    </a:srgbClr>
                  </a:outerShdw>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sp>
              <p:nvSpPr>
                <p:cNvPr id="121" name="Oval 28"/>
                <p:cNvSpPr>
                  <a:spLocks noChangeArrowheads="1"/>
                </p:cNvSpPr>
                <p:nvPr/>
              </p:nvSpPr>
              <p:spPr bwMode="gray">
                <a:xfrm>
                  <a:off x="6150138" y="5325362"/>
                  <a:ext cx="139672" cy="141308"/>
                </a:xfrm>
                <a:prstGeom prst="ellipse">
                  <a:avLst/>
                </a:prstGeom>
                <a:solidFill>
                  <a:srgbClr val="FF9900"/>
                </a:solidFill>
                <a:ln w="12700">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grpSp>
        </p:grpSp>
        <p:grpSp>
          <p:nvGrpSpPr>
            <p:cNvPr id="14" name="组合 121"/>
            <p:cNvGrpSpPr>
              <a:grpSpLocks/>
            </p:cNvGrpSpPr>
            <p:nvPr/>
          </p:nvGrpSpPr>
          <p:grpSpPr bwMode="auto">
            <a:xfrm>
              <a:off x="5862638" y="3589338"/>
              <a:ext cx="1509712" cy="400050"/>
              <a:chOff x="5975239" y="5221218"/>
              <a:chExt cx="1509756" cy="400110"/>
            </a:xfrm>
          </p:grpSpPr>
          <p:sp>
            <p:nvSpPr>
              <p:cNvPr id="123" name="Rectangle 20"/>
              <p:cNvSpPr>
                <a:spLocks noChangeArrowheads="1"/>
              </p:cNvSpPr>
              <p:nvPr/>
            </p:nvSpPr>
            <p:spPr bwMode="gray">
              <a:xfrm>
                <a:off x="6274406" y="5221218"/>
                <a:ext cx="1210589" cy="400110"/>
              </a:xfrm>
              <a:prstGeom prst="rect">
                <a:avLst/>
              </a:prstGeom>
              <a:noFill/>
              <a:ln w="9525">
                <a:noFill/>
                <a:miter lim="800000"/>
                <a:headEnd/>
                <a:tailEnd/>
              </a:ln>
              <a:effectLst/>
            </p:spPr>
            <p:txBody>
              <a:bodyPr wrap="none">
                <a:spAutoFit/>
              </a:bodyPr>
              <a:lstStyle/>
              <a:p>
                <a:pPr fontAlgn="auto">
                  <a:spcBef>
                    <a:spcPts val="0"/>
                  </a:spcBef>
                  <a:spcAft>
                    <a:spcPts val="0"/>
                  </a:spcAft>
                  <a:buClr>
                    <a:srgbClr val="FF0066"/>
                  </a:buClr>
                  <a:buSzPct val="75000"/>
                  <a:buFont typeface="Arial" pitchFamily="34" charset="0"/>
                  <a:buNone/>
                  <a:defRPr/>
                </a:pPr>
                <a:r>
                  <a:rPr lang="zh-CN" altLang="en-US" sz="2000" b="1" kern="0" dirty="0">
                    <a:solidFill>
                      <a:srgbClr val="1C1C1C"/>
                    </a:solidFill>
                    <a:effectLst>
                      <a:reflection blurRad="12700" stA="28000" endPos="45000" dist="1000" dir="5400000" sy="-100000" algn="bl" rotWithShape="0"/>
                    </a:effectLst>
                    <a:latin typeface="华文楷体" pitchFamily="2" charset="-122"/>
                    <a:ea typeface="华文楷体" pitchFamily="2" charset="-122"/>
                    <a:cs typeface="Arial" pitchFamily="34" charset="0"/>
                  </a:rPr>
                  <a:t>买二送一</a:t>
                </a:r>
                <a:endParaRPr lang="en-US" altLang="zh-CN" sz="2000" b="1" kern="0" dirty="0">
                  <a:solidFill>
                    <a:srgbClr val="1C1C1C"/>
                  </a:solidFill>
                  <a:effectLst>
                    <a:reflection blurRad="12700" stA="28000" endPos="45000" dist="1000" dir="5400000" sy="-100000" algn="bl" rotWithShape="0"/>
                  </a:effectLst>
                  <a:latin typeface="华文楷体" pitchFamily="2" charset="-122"/>
                  <a:ea typeface="华文楷体" pitchFamily="2" charset="-122"/>
                  <a:cs typeface="Arial" pitchFamily="34" charset="0"/>
                </a:endParaRPr>
              </a:p>
            </p:txBody>
          </p:sp>
          <p:grpSp>
            <p:nvGrpSpPr>
              <p:cNvPr id="15" name="组合 103"/>
              <p:cNvGrpSpPr>
                <a:grpSpLocks/>
              </p:cNvGrpSpPr>
              <p:nvPr/>
            </p:nvGrpSpPr>
            <p:grpSpPr bwMode="auto">
              <a:xfrm>
                <a:off x="5975239" y="5338853"/>
                <a:ext cx="168275" cy="168275"/>
                <a:chOff x="6123156" y="5298512"/>
                <a:chExt cx="168275" cy="168275"/>
              </a:xfrm>
            </p:grpSpPr>
            <p:sp>
              <p:nvSpPr>
                <p:cNvPr id="125" name="Oval 27"/>
                <p:cNvSpPr>
                  <a:spLocks noChangeArrowheads="1"/>
                </p:cNvSpPr>
                <p:nvPr/>
              </p:nvSpPr>
              <p:spPr bwMode="gray">
                <a:xfrm>
                  <a:off x="6123156" y="5298370"/>
                  <a:ext cx="168280" cy="168300"/>
                </a:xfrm>
                <a:prstGeom prst="ellipse">
                  <a:avLst/>
                </a:prstGeom>
                <a:gradFill rotWithShape="1">
                  <a:gsLst>
                    <a:gs pos="0">
                      <a:srgbClr val="223864">
                        <a:gamma/>
                        <a:tint val="28627"/>
                        <a:invGamma/>
                      </a:srgbClr>
                    </a:gs>
                    <a:gs pos="100000">
                      <a:srgbClr val="223864"/>
                    </a:gs>
                  </a:gsLst>
                  <a:lin ang="2700000" scaled="1"/>
                </a:gradFill>
                <a:ln w="12700">
                  <a:solidFill>
                    <a:srgbClr val="F8F8F8"/>
                  </a:solidFill>
                  <a:round/>
                  <a:headEnd/>
                  <a:tailEnd/>
                </a:ln>
                <a:effectLst>
                  <a:outerShdw dist="35921" dir="2700000" algn="ctr" rotWithShape="0">
                    <a:srgbClr val="1C1C1C">
                      <a:alpha val="50000"/>
                    </a:srgbClr>
                  </a:outerShdw>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sp>
              <p:nvSpPr>
                <p:cNvPr id="126" name="Oval 28"/>
                <p:cNvSpPr>
                  <a:spLocks noChangeArrowheads="1"/>
                </p:cNvSpPr>
                <p:nvPr/>
              </p:nvSpPr>
              <p:spPr bwMode="gray">
                <a:xfrm>
                  <a:off x="6150144" y="5325361"/>
                  <a:ext cx="139704" cy="141309"/>
                </a:xfrm>
                <a:prstGeom prst="ellipse">
                  <a:avLst/>
                </a:prstGeom>
                <a:solidFill>
                  <a:srgbClr val="FF9900"/>
                </a:solidFill>
                <a:ln w="12700">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grpSp>
        </p:grpSp>
        <p:grpSp>
          <p:nvGrpSpPr>
            <p:cNvPr id="16" name="组合 126"/>
            <p:cNvGrpSpPr>
              <a:grpSpLocks/>
            </p:cNvGrpSpPr>
            <p:nvPr/>
          </p:nvGrpSpPr>
          <p:grpSpPr bwMode="auto">
            <a:xfrm>
              <a:off x="5876925" y="4046538"/>
              <a:ext cx="2022475" cy="400050"/>
              <a:chOff x="5975239" y="5221218"/>
              <a:chExt cx="2022716" cy="400110"/>
            </a:xfrm>
          </p:grpSpPr>
          <p:sp>
            <p:nvSpPr>
              <p:cNvPr id="128" name="Rectangle 20"/>
              <p:cNvSpPr>
                <a:spLocks noChangeArrowheads="1"/>
              </p:cNvSpPr>
              <p:nvPr/>
            </p:nvSpPr>
            <p:spPr bwMode="gray">
              <a:xfrm>
                <a:off x="6274406" y="5221218"/>
                <a:ext cx="1723549" cy="400110"/>
              </a:xfrm>
              <a:prstGeom prst="rect">
                <a:avLst/>
              </a:prstGeom>
              <a:noFill/>
              <a:ln w="9525">
                <a:noFill/>
                <a:miter lim="800000"/>
                <a:headEnd/>
                <a:tailEnd/>
              </a:ln>
              <a:effectLst/>
            </p:spPr>
            <p:txBody>
              <a:bodyPr wrap="none">
                <a:spAutoFit/>
              </a:bodyPr>
              <a:lstStyle/>
              <a:p>
                <a:pPr eaLnBrk="0" fontAlgn="auto" hangingPunct="0">
                  <a:spcBef>
                    <a:spcPts val="0"/>
                  </a:spcBef>
                  <a:spcAft>
                    <a:spcPts val="0"/>
                  </a:spcAft>
                  <a:defRPr/>
                </a:pPr>
                <a:r>
                  <a:rPr lang="zh-CN" altLang="en-US" sz="2000" b="1" kern="0" dirty="0">
                    <a:solidFill>
                      <a:srgbClr val="1C1C1C"/>
                    </a:solidFill>
                    <a:effectLst>
                      <a:reflection blurRad="12700" stA="28000" endPos="45000" dist="1000" dir="5400000" sy="-100000" algn="bl" rotWithShape="0"/>
                    </a:effectLst>
                    <a:latin typeface="华文楷体" pitchFamily="2" charset="-122"/>
                    <a:ea typeface="华文楷体" pitchFamily="2" charset="-122"/>
                    <a:cs typeface="Arial" pitchFamily="34" charset="0"/>
                  </a:rPr>
                  <a:t>送会员白金卡</a:t>
                </a:r>
                <a:endParaRPr lang="en-US" altLang="zh-CN" sz="2000" b="1" kern="0" dirty="0">
                  <a:solidFill>
                    <a:srgbClr val="1C1C1C"/>
                  </a:solidFill>
                  <a:effectLst>
                    <a:reflection blurRad="12700" stA="28000" endPos="45000" dist="1000" dir="5400000" sy="-100000" algn="bl" rotWithShape="0"/>
                  </a:effectLst>
                  <a:latin typeface="华文楷体" pitchFamily="2" charset="-122"/>
                  <a:ea typeface="华文楷体" pitchFamily="2" charset="-122"/>
                  <a:cs typeface="Arial" pitchFamily="34" charset="0"/>
                </a:endParaRPr>
              </a:p>
            </p:txBody>
          </p:sp>
          <p:grpSp>
            <p:nvGrpSpPr>
              <p:cNvPr id="17" name="组合 103"/>
              <p:cNvGrpSpPr>
                <a:grpSpLocks/>
              </p:cNvGrpSpPr>
              <p:nvPr/>
            </p:nvGrpSpPr>
            <p:grpSpPr bwMode="auto">
              <a:xfrm>
                <a:off x="5975239" y="5338853"/>
                <a:ext cx="168275" cy="168275"/>
                <a:chOff x="6123156" y="5298512"/>
                <a:chExt cx="168275" cy="168275"/>
              </a:xfrm>
            </p:grpSpPr>
            <p:sp>
              <p:nvSpPr>
                <p:cNvPr id="130" name="Oval 27"/>
                <p:cNvSpPr>
                  <a:spLocks noChangeArrowheads="1"/>
                </p:cNvSpPr>
                <p:nvPr/>
              </p:nvSpPr>
              <p:spPr bwMode="gray">
                <a:xfrm>
                  <a:off x="6123156" y="5298370"/>
                  <a:ext cx="168295" cy="168300"/>
                </a:xfrm>
                <a:prstGeom prst="ellipse">
                  <a:avLst/>
                </a:prstGeom>
                <a:gradFill rotWithShape="1">
                  <a:gsLst>
                    <a:gs pos="0">
                      <a:srgbClr val="223864">
                        <a:gamma/>
                        <a:tint val="28627"/>
                        <a:invGamma/>
                      </a:srgbClr>
                    </a:gs>
                    <a:gs pos="100000">
                      <a:srgbClr val="223864"/>
                    </a:gs>
                  </a:gsLst>
                  <a:lin ang="2700000" scaled="1"/>
                </a:gradFill>
                <a:ln w="12700">
                  <a:solidFill>
                    <a:srgbClr val="F8F8F8"/>
                  </a:solidFill>
                  <a:round/>
                  <a:headEnd/>
                  <a:tailEnd/>
                </a:ln>
                <a:effectLst>
                  <a:outerShdw dist="35921" dir="2700000" algn="ctr" rotWithShape="0">
                    <a:srgbClr val="1C1C1C">
                      <a:alpha val="50000"/>
                    </a:srgbClr>
                  </a:outerShdw>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sp>
              <p:nvSpPr>
                <p:cNvPr id="131" name="Oval 28"/>
                <p:cNvSpPr>
                  <a:spLocks noChangeArrowheads="1"/>
                </p:cNvSpPr>
                <p:nvPr/>
              </p:nvSpPr>
              <p:spPr bwMode="gray">
                <a:xfrm>
                  <a:off x="6150147" y="5325361"/>
                  <a:ext cx="139717" cy="141309"/>
                </a:xfrm>
                <a:prstGeom prst="ellipse">
                  <a:avLst/>
                </a:prstGeom>
                <a:solidFill>
                  <a:srgbClr val="FF9900"/>
                </a:solidFill>
                <a:ln w="12700">
                  <a:noFill/>
                  <a:round/>
                  <a:headEnd/>
                  <a:tailEnd/>
                </a:ln>
                <a:effectLst/>
              </p:spPr>
              <p:txBody>
                <a:bodyPr wrap="none" anchor="ctr"/>
                <a:lstStyle/>
                <a:p>
                  <a:pPr fontAlgn="auto">
                    <a:spcBef>
                      <a:spcPts val="0"/>
                    </a:spcBef>
                    <a:spcAft>
                      <a:spcPts val="0"/>
                    </a:spcAft>
                    <a:defRPr/>
                  </a:pPr>
                  <a:endParaRPr lang="zh-CN" altLang="en-US" sz="2400" b="1" kern="0">
                    <a:solidFill>
                      <a:sysClr val="windowText" lastClr="000000"/>
                    </a:solidFill>
                    <a:latin typeface="华文楷体" pitchFamily="2" charset="-122"/>
                    <a:ea typeface="华文楷体" pitchFamily="2" charset="-122"/>
                  </a:endParaRPr>
                </a:p>
              </p:txBody>
            </p:sp>
          </p:grpSp>
        </p:grpSp>
      </p:grpSp>
      <p:sp>
        <p:nvSpPr>
          <p:cNvPr id="132" name="标题 1"/>
          <p:cNvSpPr txBox="1">
            <a:spLocks/>
          </p:cNvSpPr>
          <p:nvPr/>
        </p:nvSpPr>
        <p:spPr bwMode="gray">
          <a:xfrm>
            <a:off x="714348" y="642918"/>
            <a:ext cx="5035535" cy="725487"/>
          </a:xfrm>
          <a:prstGeom prst="rect">
            <a:avLst/>
          </a:prstGeom>
          <a:noFill/>
          <a:ln w="9525">
            <a:noFill/>
            <a:miter lim="800000"/>
            <a:headEnd/>
            <a:tailEnd/>
          </a:ln>
        </p:spPr>
        <p:txBody>
          <a:bodyPr anchor="ctr"/>
          <a:lstStyle/>
          <a:p>
            <a:pPr algn="l" eaLnBrk="0" hangingPunct="0">
              <a:defRPr/>
            </a:pPr>
            <a:r>
              <a:rPr lang="zh-CN" altLang="en-US" sz="4000" kern="0" dirty="0">
                <a:solidFill>
                  <a:schemeClr val="bg1"/>
                </a:solidFill>
                <a:latin typeface="华文楷体" pitchFamily="2" charset="-122"/>
                <a:ea typeface="华文楷体" pitchFamily="2" charset="-122"/>
                <a:cs typeface="+mj-cs"/>
              </a:rPr>
              <a:t>营销策略：促销策略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5"/>
          <p:cNvGrpSpPr>
            <a:grpSpLocks/>
          </p:cNvGrpSpPr>
          <p:nvPr/>
        </p:nvGrpSpPr>
        <p:grpSpPr bwMode="auto">
          <a:xfrm>
            <a:off x="2482850" y="2473325"/>
            <a:ext cx="1857375" cy="1803400"/>
            <a:chOff x="1714480" y="2928934"/>
            <a:chExt cx="1857388" cy="1803399"/>
          </a:xfrm>
        </p:grpSpPr>
        <p:grpSp>
          <p:nvGrpSpPr>
            <p:cNvPr id="3" name="组合 33"/>
            <p:cNvGrpSpPr>
              <a:grpSpLocks/>
            </p:cNvGrpSpPr>
            <p:nvPr/>
          </p:nvGrpSpPr>
          <p:grpSpPr bwMode="auto">
            <a:xfrm>
              <a:off x="1714480" y="2928934"/>
              <a:ext cx="1473197" cy="1803399"/>
              <a:chOff x="357158" y="2643182"/>
              <a:chExt cx="1901825" cy="2017713"/>
            </a:xfrm>
          </p:grpSpPr>
          <p:sp>
            <p:nvSpPr>
              <p:cNvPr id="35" name="AutoShape 2"/>
              <p:cNvSpPr>
                <a:spLocks noChangeArrowheads="1"/>
              </p:cNvSpPr>
              <p:nvPr/>
            </p:nvSpPr>
            <p:spPr bwMode="gray">
              <a:xfrm>
                <a:off x="357158" y="2643182"/>
                <a:ext cx="1885447" cy="2017713"/>
              </a:xfrm>
              <a:prstGeom prst="roundRect">
                <a:avLst>
                  <a:gd name="adj" fmla="val 16667"/>
                </a:avLst>
              </a:prstGeom>
              <a:gradFill rotWithShape="1">
                <a:gsLst>
                  <a:gs pos="0">
                    <a:srgbClr val="FF9900"/>
                  </a:gs>
                  <a:gs pos="100000">
                    <a:srgbClr val="FF9900">
                      <a:gamma/>
                      <a:shade val="72941"/>
                      <a:invGamma/>
                    </a:srgbClr>
                  </a:gs>
                </a:gsLst>
                <a:lin ang="2700000" scaled="1"/>
              </a:gradFill>
              <a:ln w="28575">
                <a:solidFill>
                  <a:srgbClr val="EAEAEA"/>
                </a:solidFill>
                <a:round/>
                <a:headEnd/>
                <a:tailEnd/>
              </a:ln>
              <a:effectLst/>
            </p:spPr>
            <p:txBody>
              <a:bodyPr wrap="none" anchor="ctr"/>
              <a:lstStyle/>
              <a:p>
                <a:pPr fontAlgn="auto">
                  <a:spcBef>
                    <a:spcPts val="0"/>
                  </a:spcBef>
                  <a:spcAft>
                    <a:spcPts val="0"/>
                  </a:spcAft>
                  <a:defRPr/>
                </a:pPr>
                <a:endParaRPr lang="zh-CN" altLang="en-US" b="0" kern="0">
                  <a:solidFill>
                    <a:sysClr val="windowText" lastClr="000000"/>
                  </a:solidFill>
                  <a:latin typeface="华文楷体" pitchFamily="2" charset="-122"/>
                  <a:ea typeface="华文楷体" pitchFamily="2" charset="-122"/>
                </a:endParaRPr>
              </a:p>
            </p:txBody>
          </p:sp>
          <p:sp>
            <p:nvSpPr>
              <p:cNvPr id="36" name="Text Box 8"/>
              <p:cNvSpPr txBox="1">
                <a:spLocks noChangeArrowheads="1"/>
              </p:cNvSpPr>
              <p:nvPr/>
            </p:nvSpPr>
            <p:spPr bwMode="gray">
              <a:xfrm>
                <a:off x="500616" y="3501066"/>
                <a:ext cx="1666162" cy="1134963"/>
              </a:xfrm>
              <a:prstGeom prst="rect">
                <a:avLst/>
              </a:prstGeom>
              <a:noFill/>
              <a:ln w="9525" algn="ctr">
                <a:noFill/>
                <a:miter lim="800000"/>
                <a:headEnd/>
                <a:tailEnd/>
              </a:ln>
              <a:effectLst/>
            </p:spPr>
            <p:txBody>
              <a:bodyPr>
                <a:spAutoFit/>
              </a:bodyPr>
              <a:lstStyle/>
              <a:p>
                <a:pPr fontAlgn="auto">
                  <a:spcBef>
                    <a:spcPct val="50000"/>
                  </a:spcBef>
                  <a:spcAft>
                    <a:spcPts val="0"/>
                  </a:spcAft>
                  <a:defRPr/>
                </a:pPr>
                <a:r>
                  <a:rPr lang="zh-CN" altLang="en-US" sz="2000" kern="0" dirty="0">
                    <a:solidFill>
                      <a:srgbClr val="FFFFFF"/>
                    </a:solidFill>
                    <a:latin typeface="华文楷体" pitchFamily="2" charset="-122"/>
                    <a:ea typeface="华文楷体" pitchFamily="2" charset="-122"/>
                    <a:cs typeface="Arial" pitchFamily="34" charset="0"/>
                  </a:rPr>
                  <a:t>公司整体盈利情况，占</a:t>
                </a:r>
                <a:r>
                  <a:rPr lang="en-US" altLang="zh-CN" sz="2000" kern="0" dirty="0">
                    <a:solidFill>
                      <a:srgbClr val="FFFFFF"/>
                    </a:solidFill>
                    <a:latin typeface="华文楷体" pitchFamily="2" charset="-122"/>
                    <a:ea typeface="华文楷体" pitchFamily="2" charset="-122"/>
                    <a:cs typeface="Arial" pitchFamily="34" charset="0"/>
                  </a:rPr>
                  <a:t>35</a:t>
                </a:r>
                <a:r>
                  <a:rPr lang="zh-CN" altLang="en-US" sz="2000" kern="0" dirty="0">
                    <a:solidFill>
                      <a:srgbClr val="FFFFFF"/>
                    </a:solidFill>
                    <a:latin typeface="华文楷体" pitchFamily="2" charset="-122"/>
                    <a:ea typeface="华文楷体" pitchFamily="2" charset="-122"/>
                    <a:cs typeface="Arial" pitchFamily="34" charset="0"/>
                  </a:rPr>
                  <a:t>％</a:t>
                </a:r>
                <a:endParaRPr lang="en-US" altLang="zh-CN" sz="2000" kern="0" dirty="0">
                  <a:solidFill>
                    <a:srgbClr val="FFFFFF"/>
                  </a:solidFill>
                  <a:latin typeface="华文楷体" pitchFamily="2" charset="-122"/>
                  <a:ea typeface="华文楷体" pitchFamily="2" charset="-122"/>
                  <a:cs typeface="Arial" pitchFamily="34" charset="0"/>
                </a:endParaRPr>
              </a:p>
            </p:txBody>
          </p:sp>
          <p:sp>
            <p:nvSpPr>
              <p:cNvPr id="37" name="Text Box 9"/>
              <p:cNvSpPr txBox="1">
                <a:spLocks noChangeArrowheads="1"/>
              </p:cNvSpPr>
              <p:nvPr/>
            </p:nvSpPr>
            <p:spPr bwMode="gray">
              <a:xfrm>
                <a:off x="375603" y="2872307"/>
                <a:ext cx="1883397" cy="447591"/>
              </a:xfrm>
              <a:prstGeom prst="rect">
                <a:avLst/>
              </a:prstGeom>
              <a:noFill/>
              <a:ln w="9525" algn="ctr">
                <a:noFill/>
                <a:miter lim="800000"/>
                <a:headEnd/>
                <a:tailEnd/>
              </a:ln>
              <a:effectLst/>
            </p:spPr>
            <p:txBody>
              <a:bodyPr>
                <a:spAutoFit/>
              </a:bodyPr>
              <a:lstStyle/>
              <a:p>
                <a:pPr fontAlgn="auto">
                  <a:spcBef>
                    <a:spcPct val="50000"/>
                  </a:spcBef>
                  <a:spcAft>
                    <a:spcPts val="0"/>
                  </a:spcAft>
                  <a:defRPr/>
                </a:pPr>
                <a:r>
                  <a:rPr lang="zh-CN" altLang="en-US" sz="2000" kern="0" dirty="0">
                    <a:solidFill>
                      <a:srgbClr val="FFFFFF"/>
                    </a:solidFill>
                    <a:latin typeface="华文楷体" pitchFamily="2" charset="-122"/>
                    <a:ea typeface="华文楷体" pitchFamily="2" charset="-122"/>
                    <a:cs typeface="Arial" pitchFamily="34" charset="0"/>
                  </a:rPr>
                  <a:t>盈利表现</a:t>
                </a:r>
                <a:endParaRPr lang="en-US" altLang="zh-CN" sz="2000" kern="0" dirty="0">
                  <a:solidFill>
                    <a:srgbClr val="FFFFFF"/>
                  </a:solidFill>
                  <a:latin typeface="华文楷体" pitchFamily="2" charset="-122"/>
                  <a:ea typeface="华文楷体" pitchFamily="2" charset="-122"/>
                  <a:cs typeface="Arial" pitchFamily="34" charset="0"/>
                </a:endParaRPr>
              </a:p>
            </p:txBody>
          </p:sp>
          <p:sp>
            <p:nvSpPr>
              <p:cNvPr id="39" name="Line 22"/>
              <p:cNvSpPr>
                <a:spLocks noChangeShapeType="1"/>
              </p:cNvSpPr>
              <p:nvPr/>
            </p:nvSpPr>
            <p:spPr bwMode="gray">
              <a:xfrm>
                <a:off x="443233" y="3328778"/>
                <a:ext cx="1676408" cy="0"/>
              </a:xfrm>
              <a:prstGeom prst="line">
                <a:avLst/>
              </a:prstGeom>
              <a:noFill/>
              <a:ln w="9525">
                <a:solidFill>
                  <a:srgbClr val="FFFFFF"/>
                </a:solidFill>
                <a:prstDash val="sysDot"/>
                <a:round/>
                <a:headEnd/>
                <a:tailEnd/>
              </a:ln>
              <a:effectLst>
                <a:prstShdw prst="shdw17" dist="17961" dir="13500000">
                  <a:srgbClr val="000000">
                    <a:alpha val="50000"/>
                  </a:srgbClr>
                </a:prstShdw>
              </a:effectLst>
            </p:spPr>
            <p:txBody>
              <a:bodyPr/>
              <a:lstStyle/>
              <a:p>
                <a:pPr fontAlgn="auto">
                  <a:spcBef>
                    <a:spcPts val="0"/>
                  </a:spcBef>
                  <a:spcAft>
                    <a:spcPts val="0"/>
                  </a:spcAft>
                  <a:defRPr/>
                </a:pPr>
                <a:endParaRPr lang="zh-CN" altLang="en-US" b="0" kern="0">
                  <a:solidFill>
                    <a:sysClr val="windowText" lastClr="000000"/>
                  </a:solidFill>
                  <a:latin typeface="华文楷体" pitchFamily="2" charset="-122"/>
                  <a:ea typeface="华文楷体" pitchFamily="2" charset="-122"/>
                </a:endParaRPr>
              </a:p>
            </p:txBody>
          </p:sp>
        </p:grpSp>
        <p:sp>
          <p:nvSpPr>
            <p:cNvPr id="72" name="加号 71"/>
            <p:cNvSpPr/>
            <p:nvPr/>
          </p:nvSpPr>
          <p:spPr>
            <a:xfrm>
              <a:off x="3214679" y="3571872"/>
              <a:ext cx="357189" cy="428625"/>
            </a:xfrm>
            <a:prstGeom prst="mathPlu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sz="2000">
                <a:latin typeface="华文楷体" pitchFamily="2" charset="-122"/>
                <a:ea typeface="华文楷体" pitchFamily="2" charset="-122"/>
              </a:endParaRPr>
            </a:p>
          </p:txBody>
        </p:sp>
      </p:grpSp>
      <p:grpSp>
        <p:nvGrpSpPr>
          <p:cNvPr id="4" name="组合 76"/>
          <p:cNvGrpSpPr>
            <a:grpSpLocks/>
          </p:cNvGrpSpPr>
          <p:nvPr/>
        </p:nvGrpSpPr>
        <p:grpSpPr bwMode="auto">
          <a:xfrm>
            <a:off x="4340225" y="2473325"/>
            <a:ext cx="1857375" cy="1803400"/>
            <a:chOff x="3571868" y="2928934"/>
            <a:chExt cx="1857388" cy="1803399"/>
          </a:xfrm>
        </p:grpSpPr>
        <p:grpSp>
          <p:nvGrpSpPr>
            <p:cNvPr id="5" name="组合 39"/>
            <p:cNvGrpSpPr>
              <a:grpSpLocks/>
            </p:cNvGrpSpPr>
            <p:nvPr/>
          </p:nvGrpSpPr>
          <p:grpSpPr bwMode="auto">
            <a:xfrm>
              <a:off x="3571868" y="2928934"/>
              <a:ext cx="1463359" cy="1803399"/>
              <a:chOff x="2538383" y="2643182"/>
              <a:chExt cx="1889125" cy="2017713"/>
            </a:xfrm>
          </p:grpSpPr>
          <p:sp>
            <p:nvSpPr>
              <p:cNvPr id="41" name="AutoShape 4"/>
              <p:cNvSpPr>
                <a:spLocks noChangeArrowheads="1"/>
              </p:cNvSpPr>
              <p:nvPr/>
            </p:nvSpPr>
            <p:spPr bwMode="gray">
              <a:xfrm>
                <a:off x="2542482" y="2643182"/>
                <a:ext cx="1885447" cy="2017713"/>
              </a:xfrm>
              <a:prstGeom prst="roundRect">
                <a:avLst>
                  <a:gd name="adj" fmla="val 16667"/>
                </a:avLst>
              </a:prstGeom>
              <a:gradFill rotWithShape="1">
                <a:gsLst>
                  <a:gs pos="0">
                    <a:srgbClr val="76C73F"/>
                  </a:gs>
                  <a:gs pos="100000">
                    <a:srgbClr val="76C73F">
                      <a:gamma/>
                      <a:shade val="72941"/>
                      <a:invGamma/>
                    </a:srgbClr>
                  </a:gs>
                </a:gsLst>
                <a:lin ang="2700000" scaled="1"/>
              </a:gradFill>
              <a:ln w="28575">
                <a:solidFill>
                  <a:srgbClr val="EAEAEA"/>
                </a:solidFill>
                <a:round/>
                <a:headEnd/>
                <a:tailEnd/>
              </a:ln>
              <a:effectLst/>
            </p:spPr>
            <p:txBody>
              <a:bodyPr wrap="none" anchor="ctr"/>
              <a:lstStyle/>
              <a:p>
                <a:pPr fontAlgn="auto">
                  <a:spcBef>
                    <a:spcPts val="0"/>
                  </a:spcBef>
                  <a:spcAft>
                    <a:spcPts val="0"/>
                  </a:spcAft>
                  <a:defRPr/>
                </a:pPr>
                <a:endParaRPr lang="zh-CN" altLang="en-US" b="0" kern="0">
                  <a:solidFill>
                    <a:sysClr val="windowText" lastClr="000000"/>
                  </a:solidFill>
                  <a:latin typeface="华文楷体" pitchFamily="2" charset="-122"/>
                  <a:ea typeface="华文楷体" pitchFamily="2" charset="-122"/>
                </a:endParaRPr>
              </a:p>
            </p:txBody>
          </p:sp>
          <p:sp>
            <p:nvSpPr>
              <p:cNvPr id="42" name="Text Box 10"/>
              <p:cNvSpPr txBox="1">
                <a:spLocks noChangeArrowheads="1"/>
              </p:cNvSpPr>
              <p:nvPr/>
            </p:nvSpPr>
            <p:spPr bwMode="gray">
              <a:xfrm>
                <a:off x="2538383" y="2872307"/>
                <a:ext cx="1883398" cy="447591"/>
              </a:xfrm>
              <a:prstGeom prst="rect">
                <a:avLst/>
              </a:prstGeom>
              <a:noFill/>
              <a:ln w="9525" algn="ctr">
                <a:noFill/>
                <a:miter lim="800000"/>
                <a:headEnd/>
                <a:tailEnd/>
              </a:ln>
              <a:effectLst/>
            </p:spPr>
            <p:txBody>
              <a:bodyPr>
                <a:spAutoFit/>
              </a:bodyPr>
              <a:lstStyle/>
              <a:p>
                <a:pPr fontAlgn="auto">
                  <a:spcBef>
                    <a:spcPct val="50000"/>
                  </a:spcBef>
                  <a:spcAft>
                    <a:spcPts val="0"/>
                  </a:spcAft>
                  <a:defRPr/>
                </a:pPr>
                <a:r>
                  <a:rPr lang="zh-CN" altLang="en-US" sz="2000" kern="0" dirty="0">
                    <a:solidFill>
                      <a:srgbClr val="FFFFFF"/>
                    </a:solidFill>
                    <a:latin typeface="华文楷体" pitchFamily="2" charset="-122"/>
                    <a:ea typeface="华文楷体" pitchFamily="2" charset="-122"/>
                    <a:cs typeface="Arial" pitchFamily="34" charset="0"/>
                  </a:rPr>
                  <a:t>市场表现</a:t>
                </a:r>
                <a:endParaRPr lang="en-US" altLang="zh-CN" sz="2000" kern="0" dirty="0">
                  <a:solidFill>
                    <a:srgbClr val="FFFFFF"/>
                  </a:solidFill>
                  <a:latin typeface="华文楷体" pitchFamily="2" charset="-122"/>
                  <a:ea typeface="华文楷体" pitchFamily="2" charset="-122"/>
                  <a:cs typeface="Arial" pitchFamily="34" charset="0"/>
                </a:endParaRPr>
              </a:p>
            </p:txBody>
          </p:sp>
          <p:sp>
            <p:nvSpPr>
              <p:cNvPr id="43" name="Text Box 13"/>
              <p:cNvSpPr txBox="1">
                <a:spLocks noChangeArrowheads="1"/>
              </p:cNvSpPr>
              <p:nvPr/>
            </p:nvSpPr>
            <p:spPr bwMode="gray">
              <a:xfrm>
                <a:off x="2642903" y="3501066"/>
                <a:ext cx="1668211" cy="1134963"/>
              </a:xfrm>
              <a:prstGeom prst="rect">
                <a:avLst/>
              </a:prstGeom>
              <a:noFill/>
              <a:ln w="9525" algn="ctr">
                <a:noFill/>
                <a:miter lim="800000"/>
                <a:headEnd/>
                <a:tailEnd/>
              </a:ln>
              <a:effectLst/>
            </p:spPr>
            <p:txBody>
              <a:bodyPr>
                <a:spAutoFit/>
              </a:bodyPr>
              <a:lstStyle/>
              <a:p>
                <a:pPr fontAlgn="auto">
                  <a:spcBef>
                    <a:spcPct val="50000"/>
                  </a:spcBef>
                  <a:spcAft>
                    <a:spcPts val="0"/>
                  </a:spcAft>
                  <a:defRPr/>
                </a:pPr>
                <a:r>
                  <a:rPr lang="zh-CN" altLang="en-US" sz="2000" kern="0" dirty="0">
                    <a:solidFill>
                      <a:srgbClr val="FFFFFF"/>
                    </a:solidFill>
                    <a:latin typeface="华文楷体" pitchFamily="2" charset="-122"/>
                    <a:ea typeface="华文楷体" pitchFamily="2" charset="-122"/>
                    <a:cs typeface="Arial" pitchFamily="34" charset="0"/>
                  </a:rPr>
                  <a:t>累计产品交付情况，占</a:t>
                </a:r>
                <a:r>
                  <a:rPr lang="en-US" altLang="zh-CN" sz="2000" kern="0" dirty="0">
                    <a:solidFill>
                      <a:srgbClr val="FFFFFF"/>
                    </a:solidFill>
                    <a:latin typeface="华文楷体" pitchFamily="2" charset="-122"/>
                    <a:ea typeface="华文楷体" pitchFamily="2" charset="-122"/>
                    <a:cs typeface="Arial" pitchFamily="34" charset="0"/>
                  </a:rPr>
                  <a:t>40</a:t>
                </a:r>
                <a:r>
                  <a:rPr lang="zh-CN" altLang="en-US" sz="2000" kern="0" dirty="0">
                    <a:solidFill>
                      <a:srgbClr val="FFFFFF"/>
                    </a:solidFill>
                    <a:latin typeface="华文楷体" pitchFamily="2" charset="-122"/>
                    <a:ea typeface="华文楷体" pitchFamily="2" charset="-122"/>
                    <a:cs typeface="Arial" pitchFamily="34" charset="0"/>
                  </a:rPr>
                  <a:t>％</a:t>
                </a:r>
                <a:endParaRPr lang="en-US" altLang="zh-CN" sz="2000" kern="0" dirty="0">
                  <a:solidFill>
                    <a:srgbClr val="FFFFFF"/>
                  </a:solidFill>
                  <a:latin typeface="华文楷体" pitchFamily="2" charset="-122"/>
                  <a:ea typeface="华文楷体" pitchFamily="2" charset="-122"/>
                  <a:cs typeface="Arial" pitchFamily="34" charset="0"/>
                </a:endParaRPr>
              </a:p>
            </p:txBody>
          </p:sp>
          <p:sp>
            <p:nvSpPr>
              <p:cNvPr id="45" name="Line 23"/>
              <p:cNvSpPr>
                <a:spLocks noChangeShapeType="1"/>
              </p:cNvSpPr>
              <p:nvPr/>
            </p:nvSpPr>
            <p:spPr bwMode="gray">
              <a:xfrm>
                <a:off x="2620359" y="3328778"/>
                <a:ext cx="1676408" cy="0"/>
              </a:xfrm>
              <a:prstGeom prst="line">
                <a:avLst/>
              </a:prstGeom>
              <a:noFill/>
              <a:ln w="9525">
                <a:solidFill>
                  <a:srgbClr val="FFFFFF"/>
                </a:solidFill>
                <a:prstDash val="sysDot"/>
                <a:round/>
                <a:headEnd/>
                <a:tailEnd/>
              </a:ln>
              <a:effectLst>
                <a:prstShdw prst="shdw17" dist="17961" dir="13500000">
                  <a:srgbClr val="000000">
                    <a:alpha val="50000"/>
                  </a:srgbClr>
                </a:prstShdw>
              </a:effectLst>
            </p:spPr>
            <p:txBody>
              <a:bodyPr/>
              <a:lstStyle/>
              <a:p>
                <a:pPr fontAlgn="auto">
                  <a:spcBef>
                    <a:spcPts val="0"/>
                  </a:spcBef>
                  <a:spcAft>
                    <a:spcPts val="0"/>
                  </a:spcAft>
                  <a:defRPr/>
                </a:pPr>
                <a:endParaRPr lang="zh-CN" altLang="en-US" b="0" kern="0">
                  <a:solidFill>
                    <a:sysClr val="windowText" lastClr="000000"/>
                  </a:solidFill>
                  <a:latin typeface="华文楷体" pitchFamily="2" charset="-122"/>
                  <a:ea typeface="华文楷体" pitchFamily="2" charset="-122"/>
                </a:endParaRPr>
              </a:p>
            </p:txBody>
          </p:sp>
        </p:grpSp>
        <p:sp>
          <p:nvSpPr>
            <p:cNvPr id="73" name="加号 72"/>
            <p:cNvSpPr/>
            <p:nvPr/>
          </p:nvSpPr>
          <p:spPr>
            <a:xfrm>
              <a:off x="5072067" y="3571872"/>
              <a:ext cx="357189" cy="428625"/>
            </a:xfrm>
            <a:prstGeom prst="mathPlu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sz="2000">
                <a:latin typeface="华文楷体" pitchFamily="2" charset="-122"/>
                <a:ea typeface="华文楷体" pitchFamily="2" charset="-122"/>
              </a:endParaRPr>
            </a:p>
          </p:txBody>
        </p:sp>
      </p:grpSp>
      <p:grpSp>
        <p:nvGrpSpPr>
          <p:cNvPr id="6" name="组合 45"/>
          <p:cNvGrpSpPr>
            <a:grpSpLocks/>
          </p:cNvGrpSpPr>
          <p:nvPr/>
        </p:nvGrpSpPr>
        <p:grpSpPr bwMode="auto">
          <a:xfrm>
            <a:off x="6197600" y="2473325"/>
            <a:ext cx="1471613" cy="1803400"/>
            <a:chOff x="4679921" y="2643182"/>
            <a:chExt cx="1898650" cy="2017713"/>
          </a:xfrm>
        </p:grpSpPr>
        <p:sp>
          <p:nvSpPr>
            <p:cNvPr id="47" name="AutoShape 5"/>
            <p:cNvSpPr>
              <a:spLocks noChangeArrowheads="1"/>
            </p:cNvSpPr>
            <p:nvPr/>
          </p:nvSpPr>
          <p:spPr bwMode="gray">
            <a:xfrm>
              <a:off x="4692210" y="2643182"/>
              <a:ext cx="1886361" cy="2017713"/>
            </a:xfrm>
            <a:prstGeom prst="roundRect">
              <a:avLst>
                <a:gd name="adj" fmla="val 16667"/>
              </a:avLst>
            </a:prstGeom>
            <a:gradFill rotWithShape="1">
              <a:gsLst>
                <a:gs pos="0">
                  <a:srgbClr val="E2507A"/>
                </a:gs>
                <a:gs pos="100000">
                  <a:srgbClr val="E2507A">
                    <a:gamma/>
                    <a:shade val="72941"/>
                    <a:invGamma/>
                  </a:srgbClr>
                </a:gs>
              </a:gsLst>
              <a:lin ang="2700000" scaled="1"/>
            </a:gradFill>
            <a:ln w="28575">
              <a:solidFill>
                <a:srgbClr val="EAEAEA"/>
              </a:solidFill>
              <a:round/>
              <a:headEnd/>
              <a:tailEnd/>
            </a:ln>
            <a:effectLst/>
          </p:spPr>
          <p:txBody>
            <a:bodyPr wrap="none" anchor="ctr"/>
            <a:lstStyle/>
            <a:p>
              <a:pPr fontAlgn="auto">
                <a:spcBef>
                  <a:spcPts val="0"/>
                </a:spcBef>
                <a:spcAft>
                  <a:spcPts val="0"/>
                </a:spcAft>
                <a:defRPr/>
              </a:pPr>
              <a:endParaRPr lang="zh-CN" altLang="en-US" b="0" kern="0">
                <a:solidFill>
                  <a:sysClr val="windowText" lastClr="000000"/>
                </a:solidFill>
                <a:latin typeface="华文楷体" pitchFamily="2" charset="-122"/>
                <a:ea typeface="华文楷体" pitchFamily="2" charset="-122"/>
              </a:endParaRPr>
            </a:p>
          </p:txBody>
        </p:sp>
        <p:sp>
          <p:nvSpPr>
            <p:cNvPr id="48" name="Text Box 11"/>
            <p:cNvSpPr txBox="1">
              <a:spLocks noChangeArrowheads="1"/>
            </p:cNvSpPr>
            <p:nvPr/>
          </p:nvSpPr>
          <p:spPr bwMode="gray">
            <a:xfrm>
              <a:off x="4679921" y="2872307"/>
              <a:ext cx="1882265" cy="447591"/>
            </a:xfrm>
            <a:prstGeom prst="rect">
              <a:avLst/>
            </a:prstGeom>
            <a:noFill/>
            <a:ln w="9525" algn="ctr">
              <a:noFill/>
              <a:miter lim="800000"/>
              <a:headEnd/>
              <a:tailEnd/>
            </a:ln>
            <a:effectLst/>
          </p:spPr>
          <p:txBody>
            <a:bodyPr>
              <a:spAutoFit/>
            </a:bodyPr>
            <a:lstStyle/>
            <a:p>
              <a:pPr fontAlgn="auto">
                <a:spcBef>
                  <a:spcPct val="50000"/>
                </a:spcBef>
                <a:spcAft>
                  <a:spcPts val="0"/>
                </a:spcAft>
                <a:defRPr/>
              </a:pPr>
              <a:r>
                <a:rPr lang="zh-CN" altLang="en-US" sz="2000" kern="0" dirty="0">
                  <a:solidFill>
                    <a:srgbClr val="FFFFFF"/>
                  </a:solidFill>
                  <a:latin typeface="华文楷体" pitchFamily="2" charset="-122"/>
                  <a:ea typeface="华文楷体" pitchFamily="2" charset="-122"/>
                  <a:cs typeface="Arial" pitchFamily="34" charset="0"/>
                </a:rPr>
                <a:t>成长表现</a:t>
              </a:r>
              <a:endParaRPr lang="en-US" altLang="zh-CN" sz="2000" kern="0" dirty="0">
                <a:solidFill>
                  <a:srgbClr val="FFFFFF"/>
                </a:solidFill>
                <a:latin typeface="华文楷体" pitchFamily="2" charset="-122"/>
                <a:ea typeface="华文楷体" pitchFamily="2" charset="-122"/>
                <a:cs typeface="Arial" pitchFamily="34" charset="0"/>
              </a:endParaRPr>
            </a:p>
          </p:txBody>
        </p:sp>
        <p:sp>
          <p:nvSpPr>
            <p:cNvPr id="49" name="Text Box 14"/>
            <p:cNvSpPr txBox="1">
              <a:spLocks noChangeArrowheads="1"/>
            </p:cNvSpPr>
            <p:nvPr/>
          </p:nvSpPr>
          <p:spPr bwMode="gray">
            <a:xfrm>
              <a:off x="4833534" y="3501066"/>
              <a:ext cx="1667207" cy="1134963"/>
            </a:xfrm>
            <a:prstGeom prst="rect">
              <a:avLst/>
            </a:prstGeom>
            <a:noFill/>
            <a:ln w="9525" algn="ctr">
              <a:noFill/>
              <a:miter lim="800000"/>
              <a:headEnd/>
              <a:tailEnd/>
            </a:ln>
            <a:effectLst/>
          </p:spPr>
          <p:txBody>
            <a:bodyPr>
              <a:spAutoFit/>
            </a:bodyPr>
            <a:lstStyle/>
            <a:p>
              <a:pPr fontAlgn="auto">
                <a:spcBef>
                  <a:spcPct val="50000"/>
                </a:spcBef>
                <a:spcAft>
                  <a:spcPts val="0"/>
                </a:spcAft>
                <a:defRPr/>
              </a:pPr>
              <a:r>
                <a:rPr lang="zh-CN" altLang="en-US" sz="2000" kern="0" dirty="0">
                  <a:solidFill>
                    <a:srgbClr val="FFFFFF"/>
                  </a:solidFill>
                  <a:latin typeface="华文楷体" pitchFamily="2" charset="-122"/>
                  <a:ea typeface="华文楷体" pitchFamily="2" charset="-122"/>
                  <a:cs typeface="Arial" pitchFamily="34" charset="0"/>
                </a:rPr>
                <a:t>累计产品销售收入，占</a:t>
              </a:r>
              <a:r>
                <a:rPr lang="en-US" altLang="zh-CN" sz="2000" kern="0" dirty="0">
                  <a:solidFill>
                    <a:srgbClr val="FFFFFF"/>
                  </a:solidFill>
                  <a:latin typeface="华文楷体" pitchFamily="2" charset="-122"/>
                  <a:ea typeface="华文楷体" pitchFamily="2" charset="-122"/>
                  <a:cs typeface="Arial" pitchFamily="34" charset="0"/>
                </a:rPr>
                <a:t>25</a:t>
              </a:r>
              <a:r>
                <a:rPr lang="zh-CN" altLang="en-US" sz="2000" kern="0" dirty="0">
                  <a:solidFill>
                    <a:srgbClr val="FFFFFF"/>
                  </a:solidFill>
                  <a:latin typeface="华文楷体" pitchFamily="2" charset="-122"/>
                  <a:ea typeface="华文楷体" pitchFamily="2" charset="-122"/>
                  <a:cs typeface="Arial" pitchFamily="34" charset="0"/>
                </a:rPr>
                <a:t>％</a:t>
              </a:r>
              <a:endParaRPr lang="en-US" altLang="zh-CN" sz="2000" kern="0" dirty="0">
                <a:solidFill>
                  <a:srgbClr val="FFFFFF"/>
                </a:solidFill>
                <a:latin typeface="华文楷体" pitchFamily="2" charset="-122"/>
                <a:ea typeface="华文楷体" pitchFamily="2" charset="-122"/>
                <a:cs typeface="Arial" pitchFamily="34" charset="0"/>
              </a:endParaRPr>
            </a:p>
          </p:txBody>
        </p:sp>
        <p:sp>
          <p:nvSpPr>
            <p:cNvPr id="51" name="Line 24"/>
            <p:cNvSpPr>
              <a:spLocks noChangeShapeType="1"/>
            </p:cNvSpPr>
            <p:nvPr/>
          </p:nvSpPr>
          <p:spPr bwMode="gray">
            <a:xfrm>
              <a:off x="4798715" y="3328778"/>
              <a:ext cx="1677448" cy="0"/>
            </a:xfrm>
            <a:prstGeom prst="line">
              <a:avLst/>
            </a:prstGeom>
            <a:noFill/>
            <a:ln w="9525">
              <a:solidFill>
                <a:srgbClr val="FFFFFF"/>
              </a:solidFill>
              <a:prstDash val="sysDot"/>
              <a:round/>
              <a:headEnd/>
              <a:tailEnd/>
            </a:ln>
            <a:effectLst>
              <a:prstShdw prst="shdw17" dist="17961" dir="13500000">
                <a:srgbClr val="000000">
                  <a:alpha val="50000"/>
                </a:srgbClr>
              </a:prstShdw>
            </a:effectLst>
          </p:spPr>
          <p:txBody>
            <a:bodyPr/>
            <a:lstStyle/>
            <a:p>
              <a:pPr fontAlgn="auto">
                <a:spcBef>
                  <a:spcPts val="0"/>
                </a:spcBef>
                <a:spcAft>
                  <a:spcPts val="0"/>
                </a:spcAft>
                <a:defRPr/>
              </a:pPr>
              <a:endParaRPr lang="zh-CN" altLang="en-US" b="0" kern="0">
                <a:solidFill>
                  <a:sysClr val="windowText" lastClr="000000"/>
                </a:solidFill>
                <a:latin typeface="华文楷体" pitchFamily="2" charset="-122"/>
                <a:ea typeface="华文楷体" pitchFamily="2" charset="-122"/>
              </a:endParaRPr>
            </a:p>
          </p:txBody>
        </p:sp>
      </p:grpSp>
      <p:grpSp>
        <p:nvGrpSpPr>
          <p:cNvPr id="7" name="组合 189"/>
          <p:cNvGrpSpPr>
            <a:grpSpLocks/>
          </p:cNvGrpSpPr>
          <p:nvPr/>
        </p:nvGrpSpPr>
        <p:grpSpPr bwMode="auto">
          <a:xfrm>
            <a:off x="711200" y="2490788"/>
            <a:ext cx="1785938" cy="1803400"/>
            <a:chOff x="214282" y="2874945"/>
            <a:chExt cx="1785950" cy="1803399"/>
          </a:xfrm>
        </p:grpSpPr>
        <p:grpSp>
          <p:nvGrpSpPr>
            <p:cNvPr id="8" name="组合 51"/>
            <p:cNvGrpSpPr/>
            <p:nvPr/>
          </p:nvGrpSpPr>
          <p:grpSpPr>
            <a:xfrm>
              <a:off x="214282" y="2874945"/>
              <a:ext cx="1460900" cy="1803399"/>
              <a:chOff x="6843683" y="2643182"/>
              <a:chExt cx="1885950" cy="2017713"/>
            </a:xfrm>
            <a:solidFill>
              <a:srgbClr val="7030A0"/>
            </a:solidFill>
          </p:grpSpPr>
          <p:sp>
            <p:nvSpPr>
              <p:cNvPr id="53" name="AutoShape 6"/>
              <p:cNvSpPr>
                <a:spLocks noChangeArrowheads="1"/>
              </p:cNvSpPr>
              <p:nvPr/>
            </p:nvSpPr>
            <p:spPr bwMode="gray">
              <a:xfrm>
                <a:off x="6843683" y="2643182"/>
                <a:ext cx="1885950" cy="2017713"/>
              </a:xfrm>
              <a:prstGeom prst="roundRect">
                <a:avLst>
                  <a:gd name="adj" fmla="val 16667"/>
                </a:avLst>
              </a:prstGeom>
              <a:grpFill/>
              <a:ln w="28575">
                <a:solidFill>
                  <a:srgbClr val="EAEAEA"/>
                </a:solidFill>
                <a:round/>
                <a:headEnd/>
                <a:tailEnd/>
              </a:ln>
              <a:effectLst/>
            </p:spPr>
            <p:txBody>
              <a:bodyPr wrap="none" anchor="ctr"/>
              <a:lstStyle/>
              <a:p>
                <a:pPr fontAlgn="auto">
                  <a:spcBef>
                    <a:spcPts val="0"/>
                  </a:spcBef>
                  <a:spcAft>
                    <a:spcPts val="0"/>
                  </a:spcAft>
                  <a:defRPr/>
                </a:pPr>
                <a:endParaRPr lang="zh-CN" altLang="en-US" b="0" kern="0">
                  <a:solidFill>
                    <a:sysClr val="windowText" lastClr="000000"/>
                  </a:solidFill>
                  <a:latin typeface="华文楷体" pitchFamily="2" charset="-122"/>
                  <a:ea typeface="华文楷体" pitchFamily="2" charset="-122"/>
                </a:endParaRPr>
              </a:p>
            </p:txBody>
          </p:sp>
          <p:sp>
            <p:nvSpPr>
              <p:cNvPr id="54" name="Line 7"/>
              <p:cNvSpPr>
                <a:spLocks noChangeShapeType="1"/>
              </p:cNvSpPr>
              <p:nvPr/>
            </p:nvSpPr>
            <p:spPr bwMode="gray">
              <a:xfrm>
                <a:off x="8707408" y="2925757"/>
                <a:ext cx="3175" cy="1463675"/>
              </a:xfrm>
              <a:prstGeom prst="line">
                <a:avLst/>
              </a:prstGeom>
              <a:grpFill/>
              <a:ln w="19050">
                <a:solidFill>
                  <a:srgbClr val="080808">
                    <a:alpha val="22000"/>
                  </a:srgbClr>
                </a:solidFill>
                <a:round/>
                <a:headEnd/>
                <a:tailEnd/>
              </a:ln>
              <a:effectLst/>
            </p:spPr>
            <p:txBody>
              <a:bodyPr/>
              <a:lstStyle/>
              <a:p>
                <a:pPr fontAlgn="auto">
                  <a:spcBef>
                    <a:spcPts val="0"/>
                  </a:spcBef>
                  <a:spcAft>
                    <a:spcPts val="0"/>
                  </a:spcAft>
                  <a:defRPr/>
                </a:pPr>
                <a:endParaRPr lang="zh-CN" altLang="en-US" b="0" kern="0">
                  <a:solidFill>
                    <a:sysClr val="windowText" lastClr="000000"/>
                  </a:solidFill>
                  <a:latin typeface="华文楷体" pitchFamily="2" charset="-122"/>
                  <a:ea typeface="华文楷体" pitchFamily="2" charset="-122"/>
                </a:endParaRPr>
              </a:p>
            </p:txBody>
          </p:sp>
          <p:sp>
            <p:nvSpPr>
              <p:cNvPr id="55" name="Text Box 12"/>
              <p:cNvSpPr txBox="1">
                <a:spLocks noChangeArrowheads="1"/>
              </p:cNvSpPr>
              <p:nvPr/>
            </p:nvSpPr>
            <p:spPr bwMode="gray">
              <a:xfrm>
                <a:off x="6935906" y="2871782"/>
                <a:ext cx="1660013" cy="447659"/>
              </a:xfrm>
              <a:prstGeom prst="rect">
                <a:avLst/>
              </a:prstGeom>
              <a:grpFill/>
              <a:ln w="9525" algn="ctr">
                <a:noFill/>
                <a:miter lim="800000"/>
                <a:headEnd/>
                <a:tailEnd/>
              </a:ln>
              <a:effectLst/>
            </p:spPr>
            <p:txBody>
              <a:bodyPr>
                <a:spAutoFit/>
              </a:bodyPr>
              <a:lstStyle/>
              <a:p>
                <a:pPr fontAlgn="auto">
                  <a:spcBef>
                    <a:spcPct val="50000"/>
                  </a:spcBef>
                  <a:spcAft>
                    <a:spcPts val="0"/>
                  </a:spcAft>
                  <a:defRPr/>
                </a:pPr>
                <a:r>
                  <a:rPr lang="zh-CN" altLang="en-US" sz="2000" kern="0" dirty="0">
                    <a:solidFill>
                      <a:srgbClr val="FFFFFF"/>
                    </a:solidFill>
                    <a:latin typeface="华文楷体" pitchFamily="2" charset="-122"/>
                    <a:ea typeface="华文楷体" pitchFamily="2" charset="-122"/>
                    <a:cs typeface="Arial" pitchFamily="34" charset="0"/>
                  </a:rPr>
                  <a:t>综合表现</a:t>
                </a:r>
                <a:endParaRPr lang="en-US" altLang="zh-CN" sz="2000" kern="0" dirty="0">
                  <a:solidFill>
                    <a:srgbClr val="FFFFFF"/>
                  </a:solidFill>
                  <a:latin typeface="华文楷体" pitchFamily="2" charset="-122"/>
                  <a:ea typeface="华文楷体" pitchFamily="2" charset="-122"/>
                  <a:cs typeface="Arial" pitchFamily="34" charset="0"/>
                </a:endParaRPr>
              </a:p>
            </p:txBody>
          </p:sp>
          <p:sp>
            <p:nvSpPr>
              <p:cNvPr id="56" name="Text Box 15"/>
              <p:cNvSpPr txBox="1">
                <a:spLocks noChangeArrowheads="1"/>
              </p:cNvSpPr>
              <p:nvPr/>
            </p:nvSpPr>
            <p:spPr bwMode="gray">
              <a:xfrm>
                <a:off x="6866805" y="3448460"/>
                <a:ext cx="1844459" cy="792010"/>
              </a:xfrm>
              <a:prstGeom prst="rect">
                <a:avLst/>
              </a:prstGeom>
              <a:grpFill/>
              <a:ln w="9525" algn="ctr">
                <a:noFill/>
                <a:miter lim="800000"/>
                <a:headEnd/>
                <a:tailEnd/>
              </a:ln>
              <a:effectLst/>
            </p:spPr>
            <p:txBody>
              <a:bodyPr>
                <a:spAutoFit/>
              </a:bodyPr>
              <a:lstStyle/>
              <a:p>
                <a:pPr fontAlgn="auto">
                  <a:spcBef>
                    <a:spcPct val="50000"/>
                  </a:spcBef>
                  <a:spcAft>
                    <a:spcPts val="0"/>
                  </a:spcAft>
                  <a:defRPr/>
                </a:pPr>
                <a:r>
                  <a:rPr lang="zh-CN" altLang="en-US" sz="2000" kern="0" dirty="0">
                    <a:solidFill>
                      <a:srgbClr val="FFFFFF"/>
                    </a:solidFill>
                    <a:latin typeface="华文楷体" pitchFamily="2" charset="-122"/>
                    <a:ea typeface="华文楷体" pitchFamily="2" charset="-122"/>
                    <a:cs typeface="Arial" pitchFamily="34" charset="0"/>
                  </a:rPr>
                  <a:t>基准分数为</a:t>
                </a:r>
                <a:r>
                  <a:rPr lang="en-US" altLang="zh-CN" sz="2000" kern="0" dirty="0">
                    <a:solidFill>
                      <a:srgbClr val="FFFFFF"/>
                    </a:solidFill>
                    <a:latin typeface="华文楷体" pitchFamily="2" charset="-122"/>
                    <a:ea typeface="华文楷体" pitchFamily="2" charset="-122"/>
                    <a:cs typeface="Arial" pitchFamily="34" charset="0"/>
                  </a:rPr>
                  <a:t>100.00</a:t>
                </a:r>
                <a:r>
                  <a:rPr lang="zh-CN" altLang="en-US" sz="2000" kern="0" dirty="0">
                    <a:solidFill>
                      <a:srgbClr val="FFFFFF"/>
                    </a:solidFill>
                    <a:latin typeface="华文楷体" pitchFamily="2" charset="-122"/>
                    <a:ea typeface="华文楷体" pitchFamily="2" charset="-122"/>
                    <a:cs typeface="Arial" pitchFamily="34" charset="0"/>
                  </a:rPr>
                  <a:t>分</a:t>
                </a:r>
              </a:p>
            </p:txBody>
          </p:sp>
          <p:sp>
            <p:nvSpPr>
              <p:cNvPr id="57" name="Line 25"/>
              <p:cNvSpPr>
                <a:spLocks noChangeShapeType="1"/>
              </p:cNvSpPr>
              <p:nvPr/>
            </p:nvSpPr>
            <p:spPr bwMode="gray">
              <a:xfrm>
                <a:off x="6964333" y="3328982"/>
                <a:ext cx="1676400" cy="0"/>
              </a:xfrm>
              <a:prstGeom prst="line">
                <a:avLst/>
              </a:prstGeom>
              <a:grpFill/>
              <a:ln w="9525">
                <a:solidFill>
                  <a:srgbClr val="FFFFFF"/>
                </a:solidFill>
                <a:prstDash val="sysDot"/>
                <a:round/>
                <a:headEnd/>
                <a:tailEnd/>
              </a:ln>
              <a:effectLst>
                <a:prstShdw prst="shdw17" dist="17961" dir="13500000">
                  <a:srgbClr val="000000">
                    <a:alpha val="50000"/>
                  </a:srgbClr>
                </a:prstShdw>
              </a:effectLst>
            </p:spPr>
            <p:txBody>
              <a:bodyPr/>
              <a:lstStyle/>
              <a:p>
                <a:pPr fontAlgn="auto">
                  <a:spcBef>
                    <a:spcPts val="0"/>
                  </a:spcBef>
                  <a:spcAft>
                    <a:spcPts val="0"/>
                  </a:spcAft>
                  <a:defRPr/>
                </a:pPr>
                <a:endParaRPr lang="zh-CN" altLang="en-US" b="0" kern="0">
                  <a:solidFill>
                    <a:sysClr val="windowText" lastClr="000000"/>
                  </a:solidFill>
                  <a:latin typeface="华文楷体" pitchFamily="2" charset="-122"/>
                  <a:ea typeface="华文楷体" pitchFamily="2" charset="-122"/>
                </a:endParaRPr>
              </a:p>
            </p:txBody>
          </p:sp>
        </p:grpSp>
        <p:sp>
          <p:nvSpPr>
            <p:cNvPr id="87" name="等于号 86"/>
            <p:cNvSpPr/>
            <p:nvPr/>
          </p:nvSpPr>
          <p:spPr>
            <a:xfrm>
              <a:off x="1643042" y="3571857"/>
              <a:ext cx="357190" cy="428625"/>
            </a:xfrm>
            <a:prstGeom prst="mathEqual">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sz="2000">
                <a:solidFill>
                  <a:schemeClr val="tx1"/>
                </a:solidFill>
                <a:latin typeface="华文楷体" pitchFamily="2" charset="-122"/>
                <a:ea typeface="华文楷体" pitchFamily="2" charset="-122"/>
              </a:endParaRPr>
            </a:p>
          </p:txBody>
        </p:sp>
      </p:grpSp>
      <p:grpSp>
        <p:nvGrpSpPr>
          <p:cNvPr id="9" name="组合 155"/>
          <p:cNvGrpSpPr>
            <a:grpSpLocks/>
          </p:cNvGrpSpPr>
          <p:nvPr/>
        </p:nvGrpSpPr>
        <p:grpSpPr bwMode="auto">
          <a:xfrm>
            <a:off x="220663" y="1144588"/>
            <a:ext cx="8358187" cy="4791075"/>
            <a:chOff x="736600" y="1874838"/>
            <a:chExt cx="8358278" cy="4790567"/>
          </a:xfrm>
        </p:grpSpPr>
        <p:sp>
          <p:nvSpPr>
            <p:cNvPr id="70664" name="Oval 3"/>
            <p:cNvSpPr>
              <a:spLocks noChangeArrowheads="1"/>
            </p:cNvSpPr>
            <p:nvPr/>
          </p:nvSpPr>
          <p:spPr bwMode="gray">
            <a:xfrm>
              <a:off x="3100388" y="2252663"/>
              <a:ext cx="3895725" cy="3895725"/>
            </a:xfrm>
            <a:prstGeom prst="ellipse">
              <a:avLst/>
            </a:prstGeom>
            <a:solidFill>
              <a:srgbClr val="C0C0C0">
                <a:alpha val="50195"/>
              </a:srgbClr>
            </a:solidFill>
            <a:ln w="9525">
              <a:noFill/>
              <a:round/>
              <a:headEnd/>
              <a:tailEnd/>
            </a:ln>
          </p:spPr>
          <p:txBody>
            <a:bodyPr wrap="none" anchor="ctr"/>
            <a:lstStyle/>
            <a:p>
              <a:endParaRPr lang="zh-CN" altLang="en-US">
                <a:ea typeface="宋体" charset="-122"/>
              </a:endParaRPr>
            </a:p>
          </p:txBody>
        </p:sp>
        <p:grpSp>
          <p:nvGrpSpPr>
            <p:cNvPr id="10" name="Group 4"/>
            <p:cNvGrpSpPr>
              <a:grpSpLocks/>
            </p:cNvGrpSpPr>
            <p:nvPr/>
          </p:nvGrpSpPr>
          <p:grpSpPr bwMode="auto">
            <a:xfrm>
              <a:off x="3667125" y="2851150"/>
              <a:ext cx="2787650" cy="2778125"/>
              <a:chOff x="1464" y="1056"/>
              <a:chExt cx="2856" cy="2847"/>
            </a:xfrm>
          </p:grpSpPr>
          <p:sp>
            <p:nvSpPr>
              <p:cNvPr id="70695" name="Line 5"/>
              <p:cNvSpPr>
                <a:spLocks noChangeShapeType="1"/>
              </p:cNvSpPr>
              <p:nvPr/>
            </p:nvSpPr>
            <p:spPr bwMode="gray">
              <a:xfrm>
                <a:off x="1488" y="1056"/>
                <a:ext cx="2829" cy="2847"/>
              </a:xfrm>
              <a:prstGeom prst="line">
                <a:avLst/>
              </a:prstGeom>
              <a:noFill/>
              <a:ln w="19050" cap="rnd">
                <a:solidFill>
                  <a:srgbClr val="5F5F5F"/>
                </a:solidFill>
                <a:prstDash val="sysDot"/>
                <a:round/>
                <a:headEnd/>
                <a:tailEnd/>
              </a:ln>
            </p:spPr>
            <p:txBody>
              <a:bodyPr/>
              <a:lstStyle/>
              <a:p>
                <a:endParaRPr lang="zh-CN" altLang="en-US"/>
              </a:p>
            </p:txBody>
          </p:sp>
          <p:sp>
            <p:nvSpPr>
              <p:cNvPr id="70696" name="Line 6"/>
              <p:cNvSpPr>
                <a:spLocks noChangeShapeType="1"/>
              </p:cNvSpPr>
              <p:nvPr/>
            </p:nvSpPr>
            <p:spPr bwMode="gray">
              <a:xfrm flipH="1">
                <a:off x="1464" y="1056"/>
                <a:ext cx="2856" cy="2847"/>
              </a:xfrm>
              <a:prstGeom prst="line">
                <a:avLst/>
              </a:prstGeom>
              <a:noFill/>
              <a:ln w="19050" cap="rnd">
                <a:solidFill>
                  <a:srgbClr val="5F5F5F"/>
                </a:solidFill>
                <a:prstDash val="sysDot"/>
                <a:round/>
                <a:headEnd/>
                <a:tailEnd/>
              </a:ln>
            </p:spPr>
            <p:txBody>
              <a:bodyPr/>
              <a:lstStyle/>
              <a:p>
                <a:endParaRPr lang="zh-CN" altLang="en-US"/>
              </a:p>
            </p:txBody>
          </p:sp>
        </p:grpSp>
        <p:sp>
          <p:nvSpPr>
            <p:cNvPr id="159" name="AutoShape 7"/>
            <p:cNvSpPr>
              <a:spLocks noChangeArrowheads="1"/>
            </p:cNvSpPr>
            <p:nvPr/>
          </p:nvSpPr>
          <p:spPr bwMode="black">
            <a:xfrm>
              <a:off x="1022352" y="5875366"/>
              <a:ext cx="3222620" cy="790039"/>
            </a:xfrm>
            <a:prstGeom prst="roundRect">
              <a:avLst>
                <a:gd name="adj" fmla="val 18481"/>
              </a:avLst>
            </a:prstGeom>
            <a:noFill/>
            <a:ln w="9525" algn="ctr">
              <a:noFill/>
              <a:round/>
              <a:headEnd/>
              <a:tailEnd/>
            </a:ln>
            <a:effectLst/>
          </p:spPr>
          <p:txBody>
            <a:bodyPr>
              <a:spAutoFit/>
            </a:bodyPr>
            <a:lstStyle/>
            <a:p>
              <a:pPr>
                <a:defRPr/>
              </a:pPr>
              <a:r>
                <a:rPr lang="zh-CN" altLang="en-US" sz="2000" b="1" dirty="0">
                  <a:solidFill>
                    <a:schemeClr val="tx2"/>
                  </a:solidFill>
                  <a:latin typeface="华文楷体" pitchFamily="2" charset="-122"/>
                  <a:ea typeface="华文楷体" pitchFamily="2" charset="-122"/>
                  <a:cs typeface="Arial" pitchFamily="34" charset="0"/>
                </a:rPr>
                <a:t>如果出现紧急贷款，综合分值会扣除 </a:t>
              </a:r>
              <a:r>
                <a:rPr lang="en-US" altLang="zh-CN" sz="2000" b="1" dirty="0">
                  <a:solidFill>
                    <a:schemeClr val="tx2"/>
                  </a:solidFill>
                  <a:latin typeface="华文楷体" pitchFamily="2" charset="-122"/>
                  <a:ea typeface="华文楷体" pitchFamily="2" charset="-122"/>
                  <a:cs typeface="Arial" pitchFamily="34" charset="0"/>
                </a:rPr>
                <a:t>5.00</a:t>
              </a:r>
              <a:r>
                <a:rPr lang="zh-CN" altLang="en-US" sz="2000" b="1" dirty="0">
                  <a:solidFill>
                    <a:schemeClr val="tx2"/>
                  </a:solidFill>
                  <a:latin typeface="华文楷体" pitchFamily="2" charset="-122"/>
                  <a:ea typeface="华文楷体" pitchFamily="2" charset="-122"/>
                  <a:cs typeface="Arial" pitchFamily="34" charset="0"/>
                </a:rPr>
                <a:t>分</a:t>
              </a:r>
              <a:r>
                <a:rPr lang="en-US" altLang="zh-CN" sz="2000" b="1" dirty="0">
                  <a:solidFill>
                    <a:schemeClr val="tx2"/>
                  </a:solidFill>
                  <a:latin typeface="华文楷体" pitchFamily="2" charset="-122"/>
                  <a:ea typeface="华文楷体" pitchFamily="2" charset="-122"/>
                  <a:cs typeface="Arial" pitchFamily="34" charset="0"/>
                </a:rPr>
                <a:t>/</a:t>
              </a:r>
              <a:r>
                <a:rPr lang="zh-CN" altLang="en-US" sz="2000" b="1" dirty="0">
                  <a:solidFill>
                    <a:schemeClr val="tx2"/>
                  </a:solidFill>
                  <a:latin typeface="华文楷体" pitchFamily="2" charset="-122"/>
                  <a:ea typeface="华文楷体" pitchFamily="2" charset="-122"/>
                  <a:cs typeface="Arial" pitchFamily="34" charset="0"/>
                </a:rPr>
                <a:t>次</a:t>
              </a:r>
              <a:endParaRPr lang="en-US" altLang="zh-CN" sz="2000" b="1" dirty="0">
                <a:solidFill>
                  <a:schemeClr val="tx2"/>
                </a:solidFill>
                <a:latin typeface="华文楷体" pitchFamily="2" charset="-122"/>
                <a:ea typeface="华文楷体" pitchFamily="2" charset="-122"/>
                <a:cs typeface="Arial" pitchFamily="34" charset="0"/>
              </a:endParaRPr>
            </a:p>
          </p:txBody>
        </p:sp>
        <p:sp>
          <p:nvSpPr>
            <p:cNvPr id="160" name="AutoShape 8"/>
            <p:cNvSpPr>
              <a:spLocks noChangeArrowheads="1"/>
            </p:cNvSpPr>
            <p:nvPr/>
          </p:nvSpPr>
          <p:spPr bwMode="black">
            <a:xfrm>
              <a:off x="7283450" y="3803664"/>
              <a:ext cx="1806575" cy="1133535"/>
            </a:xfrm>
            <a:prstGeom prst="roundRect">
              <a:avLst>
                <a:gd name="adj" fmla="val 18481"/>
              </a:avLst>
            </a:prstGeom>
            <a:noFill/>
            <a:ln w="9525" algn="ctr">
              <a:noFill/>
              <a:round/>
              <a:headEnd/>
              <a:tailEnd/>
            </a:ln>
            <a:effectLst/>
          </p:spPr>
          <p:txBody>
            <a:bodyPr>
              <a:spAutoFit/>
            </a:bodyPr>
            <a:lstStyle/>
            <a:p>
              <a:pPr eaLnBrk="0" hangingPunct="0">
                <a:defRPr/>
              </a:pPr>
              <a:r>
                <a:rPr lang="zh-CN" altLang="en-US" sz="2000" b="1" dirty="0">
                  <a:solidFill>
                    <a:schemeClr val="tx2"/>
                  </a:solidFill>
                  <a:latin typeface="华文楷体" pitchFamily="2" charset="-122"/>
                  <a:ea typeface="华文楷体" pitchFamily="2" charset="-122"/>
                  <a:cs typeface="Arial" pitchFamily="34" charset="0"/>
                </a:rPr>
                <a:t>综合表现</a:t>
              </a:r>
              <a:endParaRPr lang="en-US" altLang="zh-CN" sz="2000" b="1" dirty="0">
                <a:solidFill>
                  <a:schemeClr val="tx2"/>
                </a:solidFill>
                <a:latin typeface="华文楷体" pitchFamily="2" charset="-122"/>
                <a:ea typeface="华文楷体" pitchFamily="2" charset="-122"/>
                <a:cs typeface="Arial" pitchFamily="34" charset="0"/>
              </a:endParaRPr>
            </a:p>
            <a:p>
              <a:pPr eaLnBrk="0" hangingPunct="0">
                <a:defRPr/>
              </a:pPr>
              <a:r>
                <a:rPr lang="zh-CN" altLang="en-US" sz="2000" b="1" dirty="0">
                  <a:solidFill>
                    <a:schemeClr val="tx2"/>
                  </a:solidFill>
                  <a:latin typeface="华文楷体" pitchFamily="2" charset="-122"/>
                  <a:ea typeface="华文楷体" pitchFamily="2" charset="-122"/>
                  <a:cs typeface="Arial" pitchFamily="34" charset="0"/>
                </a:rPr>
                <a:t>基准分数为</a:t>
              </a:r>
              <a:r>
                <a:rPr lang="en-US" altLang="zh-CN" sz="2000" b="1" dirty="0">
                  <a:solidFill>
                    <a:schemeClr val="tx2"/>
                  </a:solidFill>
                  <a:latin typeface="华文楷体" pitchFamily="2" charset="-122"/>
                  <a:ea typeface="华文楷体" pitchFamily="2" charset="-122"/>
                  <a:cs typeface="Arial" pitchFamily="34" charset="0"/>
                </a:rPr>
                <a:t>100.00</a:t>
              </a:r>
              <a:r>
                <a:rPr lang="zh-CN" altLang="en-US" sz="2000" b="1" dirty="0">
                  <a:solidFill>
                    <a:schemeClr val="tx2"/>
                  </a:solidFill>
                  <a:latin typeface="华文楷体" pitchFamily="2" charset="-122"/>
                  <a:ea typeface="华文楷体" pitchFamily="2" charset="-122"/>
                  <a:cs typeface="Arial" pitchFamily="34" charset="0"/>
                </a:rPr>
                <a:t>分</a:t>
              </a:r>
              <a:endParaRPr lang="en-US" altLang="zh-CN" sz="2000" b="1" dirty="0">
                <a:solidFill>
                  <a:schemeClr val="tx2"/>
                </a:solidFill>
                <a:latin typeface="华文楷体" pitchFamily="2" charset="-122"/>
                <a:ea typeface="华文楷体" pitchFamily="2" charset="-122"/>
                <a:cs typeface="Arial" pitchFamily="34" charset="0"/>
              </a:endParaRPr>
            </a:p>
          </p:txBody>
        </p:sp>
        <p:sp>
          <p:nvSpPr>
            <p:cNvPr id="161" name="AutoShape 9"/>
            <p:cNvSpPr>
              <a:spLocks noChangeArrowheads="1"/>
            </p:cNvSpPr>
            <p:nvPr/>
          </p:nvSpPr>
          <p:spPr bwMode="black">
            <a:xfrm>
              <a:off x="736600" y="3732226"/>
              <a:ext cx="1947862" cy="789955"/>
            </a:xfrm>
            <a:prstGeom prst="roundRect">
              <a:avLst>
                <a:gd name="adj" fmla="val 18481"/>
              </a:avLst>
            </a:prstGeom>
            <a:noFill/>
            <a:ln w="9525" algn="ctr">
              <a:noFill/>
              <a:round/>
              <a:headEnd/>
              <a:tailEnd/>
            </a:ln>
            <a:effectLst/>
          </p:spPr>
          <p:txBody>
            <a:bodyPr>
              <a:spAutoFit/>
            </a:bodyPr>
            <a:lstStyle/>
            <a:p>
              <a:pPr>
                <a:defRPr/>
              </a:pPr>
              <a:r>
                <a:rPr lang="zh-CN" altLang="en-US" sz="2000" b="1" dirty="0">
                  <a:solidFill>
                    <a:schemeClr val="tx2"/>
                  </a:solidFill>
                  <a:latin typeface="华文楷体" pitchFamily="2" charset="-122"/>
                  <a:ea typeface="华文楷体" pitchFamily="2" charset="-122"/>
                  <a:cs typeface="Arial" pitchFamily="34" charset="0"/>
                </a:rPr>
                <a:t>各项权重由大赛组委会设置</a:t>
              </a:r>
              <a:endParaRPr lang="en-US" altLang="zh-CN" sz="2000" b="1" dirty="0">
                <a:solidFill>
                  <a:schemeClr val="tx2"/>
                </a:solidFill>
                <a:latin typeface="华文楷体" pitchFamily="2" charset="-122"/>
                <a:ea typeface="华文楷体" pitchFamily="2" charset="-122"/>
                <a:cs typeface="Arial" pitchFamily="34" charset="0"/>
              </a:endParaRPr>
            </a:p>
          </p:txBody>
        </p:sp>
        <p:sp>
          <p:nvSpPr>
            <p:cNvPr id="162" name="Rectangle 10"/>
            <p:cNvSpPr>
              <a:spLocks noChangeArrowheads="1"/>
            </p:cNvSpPr>
            <p:nvPr/>
          </p:nvSpPr>
          <p:spPr bwMode="black">
            <a:xfrm>
              <a:off x="6308764" y="1874838"/>
              <a:ext cx="2786114" cy="707886"/>
            </a:xfrm>
            <a:prstGeom prst="rect">
              <a:avLst/>
            </a:prstGeom>
            <a:noFill/>
            <a:ln w="9525">
              <a:noFill/>
              <a:miter lim="800000"/>
              <a:headEnd/>
              <a:tailEnd/>
            </a:ln>
            <a:effectLst/>
          </p:spPr>
          <p:txBody>
            <a:bodyPr>
              <a:spAutoFit/>
            </a:bodyPr>
            <a:lstStyle/>
            <a:p>
              <a:pPr>
                <a:defRPr/>
              </a:pPr>
              <a:r>
                <a:rPr lang="zh-CN" altLang="en-US" sz="2000" b="1" dirty="0">
                  <a:solidFill>
                    <a:schemeClr val="tx2"/>
                  </a:solidFill>
                  <a:latin typeface="华文楷体" pitchFamily="2" charset="-122"/>
                  <a:ea typeface="华文楷体" pitchFamily="2" charset="-122"/>
                  <a:cs typeface="Arial" pitchFamily="34" charset="0"/>
                </a:rPr>
                <a:t>以系统自动生成的综合评分为标准</a:t>
              </a:r>
              <a:endParaRPr lang="en-US" altLang="en-US" sz="2000" b="1" dirty="0">
                <a:solidFill>
                  <a:schemeClr val="tx2"/>
                </a:solidFill>
                <a:latin typeface="华文楷体" pitchFamily="2" charset="-122"/>
                <a:ea typeface="华文楷体" pitchFamily="2" charset="-122"/>
                <a:cs typeface="Arial" pitchFamily="34" charset="0"/>
              </a:endParaRPr>
            </a:p>
          </p:txBody>
        </p:sp>
        <p:grpSp>
          <p:nvGrpSpPr>
            <p:cNvPr id="11" name="Group 11"/>
            <p:cNvGrpSpPr>
              <a:grpSpLocks/>
            </p:cNvGrpSpPr>
            <p:nvPr/>
          </p:nvGrpSpPr>
          <p:grpSpPr bwMode="auto">
            <a:xfrm>
              <a:off x="3779838" y="2962275"/>
              <a:ext cx="2489200" cy="2489200"/>
              <a:chOff x="144" y="384"/>
              <a:chExt cx="2080" cy="2081"/>
            </a:xfrm>
          </p:grpSpPr>
          <p:sp>
            <p:nvSpPr>
              <p:cNvPr id="70692" name="Oval 12"/>
              <p:cNvSpPr>
                <a:spLocks noChangeArrowheads="1"/>
              </p:cNvSpPr>
              <p:nvPr/>
            </p:nvSpPr>
            <p:spPr bwMode="gray">
              <a:xfrm>
                <a:off x="144" y="384"/>
                <a:ext cx="2080" cy="2081"/>
              </a:xfrm>
              <a:prstGeom prst="ellipse">
                <a:avLst/>
              </a:prstGeom>
              <a:solidFill>
                <a:srgbClr val="336699"/>
              </a:solidFill>
              <a:ln w="9525">
                <a:noFill/>
                <a:round/>
                <a:headEnd/>
                <a:tailEnd/>
              </a:ln>
            </p:spPr>
            <p:txBody>
              <a:bodyPr wrap="none" anchor="ctr"/>
              <a:lstStyle/>
              <a:p>
                <a:endParaRPr lang="zh-CN" altLang="en-US">
                  <a:ea typeface="宋体" charset="-122"/>
                </a:endParaRPr>
              </a:p>
            </p:txBody>
          </p:sp>
          <p:pic>
            <p:nvPicPr>
              <p:cNvPr id="70693" name="Picture 13" descr="Picture2"/>
              <p:cNvPicPr>
                <a:picLocks noChangeAspect="1" noChangeArrowheads="1"/>
              </p:cNvPicPr>
              <p:nvPr/>
            </p:nvPicPr>
            <p:blipFill>
              <a:blip r:embed="rId2"/>
              <a:srcRect/>
              <a:stretch>
                <a:fillRect/>
              </a:stretch>
            </p:blipFill>
            <p:spPr bwMode="gray">
              <a:xfrm>
                <a:off x="227" y="392"/>
                <a:ext cx="1918" cy="1011"/>
              </a:xfrm>
              <a:prstGeom prst="rect">
                <a:avLst/>
              </a:prstGeom>
              <a:noFill/>
              <a:ln w="9525">
                <a:noFill/>
                <a:miter lim="800000"/>
                <a:headEnd/>
                <a:tailEnd/>
              </a:ln>
            </p:spPr>
          </p:pic>
          <p:pic>
            <p:nvPicPr>
              <p:cNvPr id="70694" name="Picture 14" descr="Picture2"/>
              <p:cNvPicPr>
                <a:picLocks noChangeAspect="1" noChangeArrowheads="1"/>
              </p:cNvPicPr>
              <p:nvPr/>
            </p:nvPicPr>
            <p:blipFill>
              <a:blip r:embed="rId2"/>
              <a:srcRect/>
              <a:stretch>
                <a:fillRect/>
              </a:stretch>
            </p:blipFill>
            <p:spPr bwMode="gray">
              <a:xfrm flipV="1">
                <a:off x="228" y="1437"/>
                <a:ext cx="1918" cy="1011"/>
              </a:xfrm>
              <a:prstGeom prst="rect">
                <a:avLst/>
              </a:prstGeom>
              <a:noFill/>
              <a:ln w="9525">
                <a:noFill/>
                <a:miter lim="800000"/>
                <a:headEnd/>
                <a:tailEnd/>
              </a:ln>
            </p:spPr>
          </p:pic>
        </p:grpSp>
        <p:sp>
          <p:nvSpPr>
            <p:cNvPr id="70671" name="Text Box 15"/>
            <p:cNvSpPr txBox="1">
              <a:spLocks noChangeArrowheads="1"/>
            </p:cNvSpPr>
            <p:nvPr/>
          </p:nvSpPr>
          <p:spPr bwMode="gray">
            <a:xfrm>
              <a:off x="4214849" y="3589350"/>
              <a:ext cx="1736725" cy="1015555"/>
            </a:xfrm>
            <a:prstGeom prst="rect">
              <a:avLst/>
            </a:prstGeom>
            <a:noFill/>
            <a:ln w="9525" algn="ctr">
              <a:noFill/>
              <a:miter lim="800000"/>
              <a:headEnd/>
              <a:tailEnd/>
            </a:ln>
          </p:spPr>
          <p:txBody>
            <a:bodyPr>
              <a:spAutoFit/>
            </a:bodyPr>
            <a:lstStyle/>
            <a:p>
              <a:pPr>
                <a:spcBef>
                  <a:spcPct val="50000"/>
                </a:spcBef>
              </a:pPr>
              <a:r>
                <a:rPr lang="en-US" altLang="zh-CN" sz="2400" dirty="0">
                  <a:solidFill>
                    <a:srgbClr val="FFFFFF"/>
                  </a:solidFill>
                  <a:latin typeface="华文楷体" pitchFamily="2" charset="-122"/>
                  <a:ea typeface="华文楷体" pitchFamily="2" charset="-122"/>
                  <a:cs typeface="Arial" charset="0"/>
                </a:rPr>
                <a:t>《</a:t>
              </a:r>
              <a:r>
                <a:rPr lang="zh-CN" altLang="en-US" sz="2400" dirty="0">
                  <a:solidFill>
                    <a:srgbClr val="FFFFFF"/>
                  </a:solidFill>
                  <a:latin typeface="华文楷体" pitchFamily="2" charset="-122"/>
                  <a:ea typeface="华文楷体" pitchFamily="2" charset="-122"/>
                  <a:cs typeface="Arial" charset="0"/>
                </a:rPr>
                <a:t>营销之道</a:t>
              </a:r>
              <a:r>
                <a:rPr lang="en-US" altLang="zh-CN" sz="2400" dirty="0">
                  <a:solidFill>
                    <a:srgbClr val="FFFFFF"/>
                  </a:solidFill>
                  <a:latin typeface="华文楷体" pitchFamily="2" charset="-122"/>
                  <a:ea typeface="华文楷体" pitchFamily="2" charset="-122"/>
                  <a:cs typeface="Arial" charset="0"/>
                </a:rPr>
                <a:t>》   </a:t>
              </a:r>
            </a:p>
            <a:p>
              <a:pPr>
                <a:spcBef>
                  <a:spcPct val="50000"/>
                </a:spcBef>
              </a:pPr>
              <a:r>
                <a:rPr lang="zh-CN" altLang="en-US" sz="2400" dirty="0">
                  <a:solidFill>
                    <a:srgbClr val="FFFFFF"/>
                  </a:solidFill>
                  <a:latin typeface="华文楷体" pitchFamily="2" charset="-122"/>
                  <a:ea typeface="华文楷体" pitchFamily="2" charset="-122"/>
                  <a:cs typeface="Arial" charset="0"/>
                </a:rPr>
                <a:t>评分标准</a:t>
              </a:r>
              <a:endParaRPr lang="en-US" altLang="zh-CN" sz="2400" dirty="0">
                <a:solidFill>
                  <a:srgbClr val="FFFFFF"/>
                </a:solidFill>
                <a:latin typeface="华文楷体" pitchFamily="2" charset="-122"/>
                <a:ea typeface="华文楷体" pitchFamily="2" charset="-122"/>
                <a:cs typeface="Arial" charset="0"/>
              </a:endParaRPr>
            </a:p>
          </p:txBody>
        </p:sp>
        <p:sp>
          <p:nvSpPr>
            <p:cNvPr id="165" name="AutoShape 16"/>
            <p:cNvSpPr>
              <a:spLocks noChangeArrowheads="1"/>
            </p:cNvSpPr>
            <p:nvPr/>
          </p:nvSpPr>
          <p:spPr bwMode="gray">
            <a:xfrm>
              <a:off x="4792706" y="2547867"/>
              <a:ext cx="444505" cy="325402"/>
            </a:xfrm>
            <a:prstGeom prst="upArrow">
              <a:avLst>
                <a:gd name="adj1" fmla="val 57861"/>
                <a:gd name="adj2" fmla="val 59514"/>
              </a:avLst>
            </a:prstGeom>
            <a:solidFill>
              <a:schemeClr val="accent2"/>
            </a:solidFill>
            <a:ln w="12700">
              <a:noFill/>
              <a:miter lim="800000"/>
              <a:headEnd/>
              <a:tailEnd/>
            </a:ln>
            <a:effectLst>
              <a:outerShdw dist="53882" dir="2700000" algn="ctr" rotWithShape="0">
                <a:srgbClr val="B2B2B2">
                  <a:alpha val="50000"/>
                </a:srgbClr>
              </a:outerShdw>
            </a:effectLst>
          </p:spPr>
          <p:txBody>
            <a:bodyPr wrap="none" anchor="ctr"/>
            <a:lstStyle/>
            <a:p>
              <a:pPr>
                <a:defRPr/>
              </a:pPr>
              <a:endParaRPr lang="zh-CN" altLang="en-US">
                <a:ea typeface="宋体" pitchFamily="2" charset="-122"/>
              </a:endParaRPr>
            </a:p>
          </p:txBody>
        </p:sp>
        <p:sp>
          <p:nvSpPr>
            <p:cNvPr id="166" name="AutoShape 17"/>
            <p:cNvSpPr>
              <a:spLocks noChangeArrowheads="1"/>
            </p:cNvSpPr>
            <p:nvPr/>
          </p:nvSpPr>
          <p:spPr bwMode="gray">
            <a:xfrm>
              <a:off x="6326248" y="4028847"/>
              <a:ext cx="371479" cy="446041"/>
            </a:xfrm>
            <a:prstGeom prst="rightArrow">
              <a:avLst>
                <a:gd name="adj1" fmla="val 54861"/>
                <a:gd name="adj2" fmla="val 59167"/>
              </a:avLst>
            </a:prstGeom>
            <a:solidFill>
              <a:schemeClr val="hlink"/>
            </a:solidFill>
            <a:ln w="12700">
              <a:noFill/>
              <a:miter lim="800000"/>
              <a:headEnd/>
              <a:tailEnd/>
            </a:ln>
            <a:effectLst>
              <a:outerShdw dist="35921" dir="2700000" algn="ctr" rotWithShape="0">
                <a:srgbClr val="B2B2B2">
                  <a:alpha val="50000"/>
                </a:srgbClr>
              </a:outerShdw>
            </a:effectLst>
          </p:spPr>
          <p:txBody>
            <a:bodyPr wrap="none" anchor="ctr"/>
            <a:lstStyle/>
            <a:p>
              <a:pPr>
                <a:defRPr/>
              </a:pPr>
              <a:endParaRPr lang="zh-CN" altLang="en-US">
                <a:ea typeface="宋体" pitchFamily="2" charset="-122"/>
              </a:endParaRPr>
            </a:p>
          </p:txBody>
        </p:sp>
        <p:sp>
          <p:nvSpPr>
            <p:cNvPr id="167" name="AutoShape 18"/>
            <p:cNvSpPr>
              <a:spLocks noChangeArrowheads="1"/>
            </p:cNvSpPr>
            <p:nvPr/>
          </p:nvSpPr>
          <p:spPr bwMode="gray">
            <a:xfrm>
              <a:off x="4792706" y="5517764"/>
              <a:ext cx="465143" cy="368261"/>
            </a:xfrm>
            <a:prstGeom prst="downArrow">
              <a:avLst>
                <a:gd name="adj1" fmla="val 50167"/>
                <a:gd name="adj2" fmla="val 58051"/>
              </a:avLst>
            </a:prstGeom>
            <a:solidFill>
              <a:schemeClr val="folHlink"/>
            </a:solidFill>
            <a:ln w="12700">
              <a:noFill/>
              <a:miter lim="800000"/>
              <a:headEnd/>
              <a:tailEnd/>
            </a:ln>
            <a:effectLst>
              <a:outerShdw dist="35921" dir="2700000" algn="ctr" rotWithShape="0">
                <a:srgbClr val="B2B2B2">
                  <a:alpha val="50000"/>
                </a:srgbClr>
              </a:outerShdw>
            </a:effectLst>
          </p:spPr>
          <p:txBody>
            <a:bodyPr wrap="none" anchor="ctr"/>
            <a:lstStyle/>
            <a:p>
              <a:pPr>
                <a:defRPr/>
              </a:pPr>
              <a:endParaRPr lang="zh-CN" altLang="en-US">
                <a:ea typeface="宋体" pitchFamily="2" charset="-122"/>
              </a:endParaRPr>
            </a:p>
          </p:txBody>
        </p:sp>
        <p:sp>
          <p:nvSpPr>
            <p:cNvPr id="168" name="AutoShape 19"/>
            <p:cNvSpPr>
              <a:spLocks noChangeArrowheads="1"/>
            </p:cNvSpPr>
            <p:nvPr/>
          </p:nvSpPr>
          <p:spPr bwMode="gray">
            <a:xfrm>
              <a:off x="3351240" y="4036784"/>
              <a:ext cx="374654" cy="439690"/>
            </a:xfrm>
            <a:prstGeom prst="leftArrow">
              <a:avLst>
                <a:gd name="adj1" fmla="val 50000"/>
                <a:gd name="adj2" fmla="val 53815"/>
              </a:avLst>
            </a:prstGeom>
            <a:solidFill>
              <a:schemeClr val="accent1"/>
            </a:solidFill>
            <a:ln w="12700">
              <a:noFill/>
              <a:miter lim="800000"/>
              <a:headEnd/>
              <a:tailEnd/>
            </a:ln>
            <a:effectLst>
              <a:outerShdw dist="35921" dir="2700000" algn="ctr" rotWithShape="0">
                <a:srgbClr val="B2B2B2">
                  <a:alpha val="50000"/>
                </a:srgbClr>
              </a:outerShdw>
            </a:effectLst>
          </p:spPr>
          <p:txBody>
            <a:bodyPr wrap="none" anchor="ctr"/>
            <a:lstStyle/>
            <a:p>
              <a:pPr>
                <a:defRPr/>
              </a:pPr>
              <a:endParaRPr lang="zh-CN" altLang="en-US">
                <a:ea typeface="宋体" pitchFamily="2" charset="-122"/>
              </a:endParaRPr>
            </a:p>
          </p:txBody>
        </p:sp>
        <p:grpSp>
          <p:nvGrpSpPr>
            <p:cNvPr id="12" name="Group 20"/>
            <p:cNvGrpSpPr>
              <a:grpSpLocks/>
            </p:cNvGrpSpPr>
            <p:nvPr/>
          </p:nvGrpSpPr>
          <p:grpSpPr bwMode="auto">
            <a:xfrm>
              <a:off x="2778125" y="3994150"/>
              <a:ext cx="542925" cy="542925"/>
              <a:chOff x="3745" y="1818"/>
              <a:chExt cx="382" cy="382"/>
            </a:xfrm>
          </p:grpSpPr>
          <p:sp>
            <p:nvSpPr>
              <p:cNvPr id="183" name="Oval 21"/>
              <p:cNvSpPr>
                <a:spLocks noChangeArrowheads="1"/>
              </p:cNvSpPr>
              <p:nvPr/>
            </p:nvSpPr>
            <p:spPr bwMode="gray">
              <a:xfrm>
                <a:off x="3745" y="1818"/>
                <a:ext cx="382" cy="382"/>
              </a:xfrm>
              <a:prstGeom prst="ellipse">
                <a:avLst/>
              </a:prstGeom>
              <a:gradFill rotWithShape="1">
                <a:gsLst>
                  <a:gs pos="0">
                    <a:schemeClr val="accent1">
                      <a:gamma/>
                      <a:tint val="10196"/>
                      <a:invGamma/>
                    </a:schemeClr>
                  </a:gs>
                  <a:gs pos="50000">
                    <a:schemeClr val="accent1"/>
                  </a:gs>
                  <a:gs pos="100000">
                    <a:schemeClr val="accent1">
                      <a:gamma/>
                      <a:tint val="10196"/>
                      <a:invGamma/>
                    </a:schemeClr>
                  </a:gs>
                </a:gsLst>
                <a:lin ang="5400000" scaled="1"/>
              </a:gradFill>
              <a:ln w="6350">
                <a:solidFill>
                  <a:schemeClr val="accent1"/>
                </a:solidFill>
                <a:round/>
                <a:headEnd/>
                <a:tailEnd/>
              </a:ln>
              <a:effectLst>
                <a:outerShdw dist="38100" dir="5400000" algn="ctr" rotWithShape="0">
                  <a:srgbClr val="B2B2B2">
                    <a:alpha val="50000"/>
                  </a:srgbClr>
                </a:outerShdw>
              </a:effectLst>
            </p:spPr>
            <p:txBody>
              <a:bodyPr wrap="none" anchor="ctr"/>
              <a:lstStyle/>
              <a:p>
                <a:pPr>
                  <a:defRPr/>
                </a:pPr>
                <a:endParaRPr lang="zh-CN" altLang="en-US">
                  <a:ea typeface="宋体" pitchFamily="2" charset="-122"/>
                </a:endParaRPr>
              </a:p>
            </p:txBody>
          </p:sp>
          <p:sp>
            <p:nvSpPr>
              <p:cNvPr id="184" name="Oval 22"/>
              <p:cNvSpPr>
                <a:spLocks noChangeArrowheads="1"/>
              </p:cNvSpPr>
              <p:nvPr/>
            </p:nvSpPr>
            <p:spPr bwMode="gray">
              <a:xfrm>
                <a:off x="3756" y="1829"/>
                <a:ext cx="356" cy="360"/>
              </a:xfrm>
              <a:prstGeom prst="ellipse">
                <a:avLst/>
              </a:prstGeom>
              <a:gradFill rotWithShape="1">
                <a:gsLst>
                  <a:gs pos="0">
                    <a:schemeClr val="accent1"/>
                  </a:gs>
                  <a:gs pos="50000">
                    <a:schemeClr val="accent1">
                      <a:gamma/>
                      <a:shade val="79216"/>
                      <a:invGamma/>
                    </a:schemeClr>
                  </a:gs>
                  <a:gs pos="100000">
                    <a:schemeClr val="accent1"/>
                  </a:gs>
                </a:gsLst>
                <a:lin ang="5400000" scaled="1"/>
              </a:gradFill>
              <a:ln w="9525">
                <a:solidFill>
                  <a:schemeClr val="accent1">
                    <a:alpha val="20000"/>
                  </a:schemeClr>
                </a:solidFill>
                <a:round/>
                <a:headEnd/>
                <a:tailEnd/>
              </a:ln>
              <a:effectLst>
                <a:outerShdw dist="35921" dir="2700000" algn="ctr" rotWithShape="0">
                  <a:srgbClr val="B2B2B2">
                    <a:alpha val="50000"/>
                  </a:srgbClr>
                </a:outerShdw>
              </a:effectLst>
            </p:spPr>
            <p:txBody>
              <a:bodyPr wrap="none" anchor="ctr"/>
              <a:lstStyle/>
              <a:p>
                <a:pPr>
                  <a:defRPr/>
                </a:pPr>
                <a:endParaRPr lang="zh-CN" altLang="en-US">
                  <a:ea typeface="宋体" pitchFamily="2" charset="-122"/>
                </a:endParaRPr>
              </a:p>
            </p:txBody>
          </p:sp>
        </p:grpSp>
        <p:grpSp>
          <p:nvGrpSpPr>
            <p:cNvPr id="13" name="Group 23"/>
            <p:cNvGrpSpPr>
              <a:grpSpLocks/>
            </p:cNvGrpSpPr>
            <p:nvPr/>
          </p:nvGrpSpPr>
          <p:grpSpPr bwMode="auto">
            <a:xfrm>
              <a:off x="6780213" y="3994150"/>
              <a:ext cx="542925" cy="542925"/>
              <a:chOff x="3745" y="1818"/>
              <a:chExt cx="382" cy="382"/>
            </a:xfrm>
          </p:grpSpPr>
          <p:sp>
            <p:nvSpPr>
              <p:cNvPr id="181" name="Oval 24"/>
              <p:cNvSpPr>
                <a:spLocks noChangeArrowheads="1"/>
              </p:cNvSpPr>
              <p:nvPr/>
            </p:nvSpPr>
            <p:spPr bwMode="gray">
              <a:xfrm>
                <a:off x="3745" y="1818"/>
                <a:ext cx="382" cy="382"/>
              </a:xfrm>
              <a:prstGeom prst="ellipse">
                <a:avLst/>
              </a:prstGeom>
              <a:gradFill rotWithShape="1">
                <a:gsLst>
                  <a:gs pos="0">
                    <a:schemeClr val="hlink">
                      <a:gamma/>
                      <a:tint val="10196"/>
                      <a:invGamma/>
                    </a:schemeClr>
                  </a:gs>
                  <a:gs pos="50000">
                    <a:schemeClr val="hlink"/>
                  </a:gs>
                  <a:gs pos="100000">
                    <a:schemeClr val="hlink">
                      <a:gamma/>
                      <a:tint val="10196"/>
                      <a:invGamma/>
                    </a:schemeClr>
                  </a:gs>
                </a:gsLst>
                <a:lin ang="5400000" scaled="1"/>
              </a:gradFill>
              <a:ln w="6350">
                <a:solidFill>
                  <a:schemeClr val="hlink"/>
                </a:solidFill>
                <a:round/>
                <a:headEnd/>
                <a:tailEnd/>
              </a:ln>
              <a:effectLst>
                <a:outerShdw dist="38100" dir="5400000" algn="ctr" rotWithShape="0">
                  <a:srgbClr val="5F5F5F">
                    <a:alpha val="50000"/>
                  </a:srgbClr>
                </a:outerShdw>
              </a:effectLst>
            </p:spPr>
            <p:txBody>
              <a:bodyPr wrap="none" anchor="ctr"/>
              <a:lstStyle/>
              <a:p>
                <a:pPr>
                  <a:defRPr/>
                </a:pPr>
                <a:endParaRPr lang="zh-CN" altLang="en-US">
                  <a:ea typeface="宋体" pitchFamily="2" charset="-122"/>
                </a:endParaRPr>
              </a:p>
            </p:txBody>
          </p:sp>
          <p:sp>
            <p:nvSpPr>
              <p:cNvPr id="182" name="Oval 25"/>
              <p:cNvSpPr>
                <a:spLocks noChangeArrowheads="1"/>
              </p:cNvSpPr>
              <p:nvPr/>
            </p:nvSpPr>
            <p:spPr bwMode="gray">
              <a:xfrm>
                <a:off x="3756" y="1829"/>
                <a:ext cx="356" cy="360"/>
              </a:xfrm>
              <a:prstGeom prst="ellipse">
                <a:avLst/>
              </a:prstGeom>
              <a:gradFill rotWithShape="1">
                <a:gsLst>
                  <a:gs pos="0">
                    <a:schemeClr val="hlink"/>
                  </a:gs>
                  <a:gs pos="50000">
                    <a:schemeClr val="hlink">
                      <a:gamma/>
                      <a:shade val="79216"/>
                      <a:invGamma/>
                    </a:schemeClr>
                  </a:gs>
                  <a:gs pos="100000">
                    <a:schemeClr val="hlink"/>
                  </a:gs>
                </a:gsLst>
                <a:lin ang="5400000" scaled="1"/>
              </a:gradFill>
              <a:ln w="9525">
                <a:solidFill>
                  <a:schemeClr val="hlink">
                    <a:alpha val="20000"/>
                  </a:schemeClr>
                </a:solidFill>
                <a:round/>
                <a:headEnd/>
                <a:tailEnd/>
              </a:ln>
              <a:effectLst/>
            </p:spPr>
            <p:txBody>
              <a:bodyPr wrap="none" anchor="ctr"/>
              <a:lstStyle/>
              <a:p>
                <a:pPr>
                  <a:defRPr/>
                </a:pPr>
                <a:endParaRPr lang="zh-CN" altLang="en-US">
                  <a:ea typeface="宋体" pitchFamily="2" charset="-122"/>
                </a:endParaRPr>
              </a:p>
            </p:txBody>
          </p:sp>
        </p:grpSp>
        <p:grpSp>
          <p:nvGrpSpPr>
            <p:cNvPr id="14" name="Group 26"/>
            <p:cNvGrpSpPr>
              <a:grpSpLocks/>
            </p:cNvGrpSpPr>
            <p:nvPr/>
          </p:nvGrpSpPr>
          <p:grpSpPr bwMode="auto">
            <a:xfrm>
              <a:off x="4760913" y="5995988"/>
              <a:ext cx="542925" cy="542925"/>
              <a:chOff x="3745" y="1818"/>
              <a:chExt cx="382" cy="382"/>
            </a:xfrm>
          </p:grpSpPr>
          <p:sp>
            <p:nvSpPr>
              <p:cNvPr id="179" name="Oval 27"/>
              <p:cNvSpPr>
                <a:spLocks noChangeArrowheads="1"/>
              </p:cNvSpPr>
              <p:nvPr/>
            </p:nvSpPr>
            <p:spPr bwMode="gray">
              <a:xfrm>
                <a:off x="3745" y="1818"/>
                <a:ext cx="382" cy="382"/>
              </a:xfrm>
              <a:prstGeom prst="ellipse">
                <a:avLst/>
              </a:prstGeom>
              <a:gradFill rotWithShape="1">
                <a:gsLst>
                  <a:gs pos="0">
                    <a:schemeClr val="folHlink">
                      <a:gamma/>
                      <a:tint val="10196"/>
                      <a:invGamma/>
                    </a:schemeClr>
                  </a:gs>
                  <a:gs pos="50000">
                    <a:schemeClr val="folHlink"/>
                  </a:gs>
                  <a:gs pos="100000">
                    <a:schemeClr val="folHlink">
                      <a:gamma/>
                      <a:tint val="10196"/>
                      <a:invGamma/>
                    </a:schemeClr>
                  </a:gs>
                </a:gsLst>
                <a:lin ang="5400000" scaled="1"/>
              </a:gradFill>
              <a:ln w="6350">
                <a:solidFill>
                  <a:schemeClr val="folHlink"/>
                </a:solidFill>
                <a:round/>
                <a:headEnd/>
                <a:tailEnd/>
              </a:ln>
              <a:effectLst>
                <a:outerShdw dist="38100" dir="5400000" algn="ctr" rotWithShape="0">
                  <a:srgbClr val="5F5F5F">
                    <a:alpha val="50000"/>
                  </a:srgbClr>
                </a:outerShdw>
              </a:effectLst>
            </p:spPr>
            <p:txBody>
              <a:bodyPr wrap="none" anchor="ctr"/>
              <a:lstStyle/>
              <a:p>
                <a:pPr>
                  <a:defRPr/>
                </a:pPr>
                <a:endParaRPr lang="zh-CN" altLang="en-US">
                  <a:ea typeface="宋体" pitchFamily="2" charset="-122"/>
                </a:endParaRPr>
              </a:p>
            </p:txBody>
          </p:sp>
          <p:sp>
            <p:nvSpPr>
              <p:cNvPr id="180" name="Oval 28"/>
              <p:cNvSpPr>
                <a:spLocks noChangeArrowheads="1"/>
              </p:cNvSpPr>
              <p:nvPr/>
            </p:nvSpPr>
            <p:spPr bwMode="gray">
              <a:xfrm>
                <a:off x="3756" y="1829"/>
                <a:ext cx="356" cy="360"/>
              </a:xfrm>
              <a:prstGeom prst="ellipse">
                <a:avLst/>
              </a:prstGeom>
              <a:gradFill rotWithShape="1">
                <a:gsLst>
                  <a:gs pos="0">
                    <a:schemeClr val="folHlink"/>
                  </a:gs>
                  <a:gs pos="50000">
                    <a:schemeClr val="folHlink">
                      <a:gamma/>
                      <a:shade val="79216"/>
                      <a:invGamma/>
                    </a:schemeClr>
                  </a:gs>
                  <a:gs pos="100000">
                    <a:schemeClr val="folHlink"/>
                  </a:gs>
                </a:gsLst>
                <a:lin ang="5400000" scaled="1"/>
              </a:gradFill>
              <a:ln w="9525">
                <a:solidFill>
                  <a:schemeClr val="folHlink">
                    <a:alpha val="20000"/>
                  </a:schemeClr>
                </a:solidFill>
                <a:round/>
                <a:headEnd/>
                <a:tailEnd/>
              </a:ln>
              <a:effectLst/>
            </p:spPr>
            <p:txBody>
              <a:bodyPr wrap="none" anchor="ctr"/>
              <a:lstStyle/>
              <a:p>
                <a:pPr>
                  <a:defRPr/>
                </a:pPr>
                <a:endParaRPr lang="zh-CN" altLang="en-US">
                  <a:ea typeface="宋体" pitchFamily="2" charset="-122"/>
                </a:endParaRPr>
              </a:p>
            </p:txBody>
          </p:sp>
        </p:grpSp>
        <p:grpSp>
          <p:nvGrpSpPr>
            <p:cNvPr id="15" name="Group 29"/>
            <p:cNvGrpSpPr>
              <a:grpSpLocks/>
            </p:cNvGrpSpPr>
            <p:nvPr/>
          </p:nvGrpSpPr>
          <p:grpSpPr bwMode="auto">
            <a:xfrm>
              <a:off x="4738688" y="1874838"/>
              <a:ext cx="542925" cy="542925"/>
              <a:chOff x="3745" y="1818"/>
              <a:chExt cx="382" cy="382"/>
            </a:xfrm>
          </p:grpSpPr>
          <p:sp>
            <p:nvSpPr>
              <p:cNvPr id="177" name="Oval 30"/>
              <p:cNvSpPr>
                <a:spLocks noChangeArrowheads="1"/>
              </p:cNvSpPr>
              <p:nvPr/>
            </p:nvSpPr>
            <p:spPr bwMode="gray">
              <a:xfrm>
                <a:off x="3745" y="1818"/>
                <a:ext cx="382" cy="382"/>
              </a:xfrm>
              <a:prstGeom prst="ellipse">
                <a:avLst/>
              </a:prstGeom>
              <a:gradFill rotWithShape="1">
                <a:gsLst>
                  <a:gs pos="0">
                    <a:schemeClr val="accent2">
                      <a:gamma/>
                      <a:tint val="10196"/>
                      <a:invGamma/>
                    </a:schemeClr>
                  </a:gs>
                  <a:gs pos="50000">
                    <a:schemeClr val="accent2"/>
                  </a:gs>
                  <a:gs pos="100000">
                    <a:schemeClr val="accent2">
                      <a:gamma/>
                      <a:tint val="10196"/>
                      <a:invGamma/>
                    </a:schemeClr>
                  </a:gs>
                </a:gsLst>
                <a:lin ang="5400000" scaled="1"/>
              </a:gradFill>
              <a:ln w="6350">
                <a:solidFill>
                  <a:schemeClr val="accent2"/>
                </a:solidFill>
                <a:round/>
                <a:headEnd/>
                <a:tailEnd/>
              </a:ln>
              <a:effectLst>
                <a:outerShdw dist="38100" dir="5400000" algn="ctr" rotWithShape="0">
                  <a:srgbClr val="5F5F5F">
                    <a:alpha val="50000"/>
                  </a:srgbClr>
                </a:outerShdw>
              </a:effectLst>
            </p:spPr>
            <p:txBody>
              <a:bodyPr wrap="none" anchor="ctr"/>
              <a:lstStyle/>
              <a:p>
                <a:pPr>
                  <a:defRPr/>
                </a:pPr>
                <a:endParaRPr lang="zh-CN" altLang="en-US">
                  <a:ea typeface="宋体" pitchFamily="2" charset="-122"/>
                </a:endParaRPr>
              </a:p>
            </p:txBody>
          </p:sp>
          <p:sp>
            <p:nvSpPr>
              <p:cNvPr id="178" name="Oval 31"/>
              <p:cNvSpPr>
                <a:spLocks noChangeArrowheads="1"/>
              </p:cNvSpPr>
              <p:nvPr/>
            </p:nvSpPr>
            <p:spPr bwMode="gray">
              <a:xfrm>
                <a:off x="3756" y="1829"/>
                <a:ext cx="356" cy="360"/>
              </a:xfrm>
              <a:prstGeom prst="ellipse">
                <a:avLst/>
              </a:prstGeom>
              <a:gradFill rotWithShape="1">
                <a:gsLst>
                  <a:gs pos="0">
                    <a:schemeClr val="accent2"/>
                  </a:gs>
                  <a:gs pos="50000">
                    <a:schemeClr val="accent2">
                      <a:gamma/>
                      <a:shade val="79216"/>
                      <a:invGamma/>
                    </a:schemeClr>
                  </a:gs>
                  <a:gs pos="100000">
                    <a:schemeClr val="accent2"/>
                  </a:gs>
                </a:gsLst>
                <a:lin ang="5400000" scaled="1"/>
              </a:gradFill>
              <a:ln w="9525">
                <a:solidFill>
                  <a:schemeClr val="accent2">
                    <a:alpha val="20000"/>
                  </a:schemeClr>
                </a:solidFill>
                <a:round/>
                <a:headEnd/>
                <a:tailEnd/>
              </a:ln>
              <a:effectLst/>
            </p:spPr>
            <p:txBody>
              <a:bodyPr wrap="none" anchor="ctr"/>
              <a:lstStyle/>
              <a:p>
                <a:pPr>
                  <a:defRPr/>
                </a:pPr>
                <a:endParaRPr lang="zh-CN" altLang="en-US">
                  <a:ea typeface="宋体" pitchFamily="2" charset="-122"/>
                </a:endParaRPr>
              </a:p>
            </p:txBody>
          </p:sp>
        </p:grpSp>
        <p:sp>
          <p:nvSpPr>
            <p:cNvPr id="70680" name="Text Box 32"/>
            <p:cNvSpPr txBox="1">
              <a:spLocks noChangeArrowheads="1"/>
            </p:cNvSpPr>
            <p:nvPr/>
          </p:nvSpPr>
          <p:spPr bwMode="gray">
            <a:xfrm>
              <a:off x="4784725" y="1911350"/>
              <a:ext cx="457200" cy="457200"/>
            </a:xfrm>
            <a:prstGeom prst="rect">
              <a:avLst/>
            </a:prstGeom>
            <a:noFill/>
            <a:ln w="9525">
              <a:noFill/>
              <a:miter lim="800000"/>
              <a:headEnd/>
              <a:tailEnd/>
            </a:ln>
          </p:spPr>
          <p:txBody>
            <a:bodyPr>
              <a:spAutoFit/>
            </a:bodyPr>
            <a:lstStyle/>
            <a:p>
              <a:pPr>
                <a:spcBef>
                  <a:spcPct val="50000"/>
                </a:spcBef>
              </a:pPr>
              <a:r>
                <a:rPr lang="en-US" altLang="zh-CN" sz="2400">
                  <a:solidFill>
                    <a:srgbClr val="FFFFFF"/>
                  </a:solidFill>
                  <a:ea typeface="宋体" charset="-122"/>
                  <a:cs typeface="Arial" charset="0"/>
                </a:rPr>
                <a:t>A</a:t>
              </a:r>
            </a:p>
          </p:txBody>
        </p:sp>
        <p:sp>
          <p:nvSpPr>
            <p:cNvPr id="70681" name="Text Box 33"/>
            <p:cNvSpPr txBox="1">
              <a:spLocks noChangeArrowheads="1"/>
            </p:cNvSpPr>
            <p:nvPr/>
          </p:nvSpPr>
          <p:spPr bwMode="gray">
            <a:xfrm>
              <a:off x="2822575" y="4024313"/>
              <a:ext cx="457200" cy="457200"/>
            </a:xfrm>
            <a:prstGeom prst="rect">
              <a:avLst/>
            </a:prstGeom>
            <a:noFill/>
            <a:ln w="9525">
              <a:noFill/>
              <a:miter lim="800000"/>
              <a:headEnd/>
              <a:tailEnd/>
            </a:ln>
          </p:spPr>
          <p:txBody>
            <a:bodyPr>
              <a:spAutoFit/>
            </a:bodyPr>
            <a:lstStyle/>
            <a:p>
              <a:pPr>
                <a:spcBef>
                  <a:spcPct val="50000"/>
                </a:spcBef>
              </a:pPr>
              <a:r>
                <a:rPr lang="en-US" altLang="zh-CN" sz="2400">
                  <a:solidFill>
                    <a:srgbClr val="FFFFFF"/>
                  </a:solidFill>
                  <a:ea typeface="宋体" charset="-122"/>
                  <a:cs typeface="Arial" charset="0"/>
                </a:rPr>
                <a:t>D</a:t>
              </a:r>
            </a:p>
          </p:txBody>
        </p:sp>
        <p:sp>
          <p:nvSpPr>
            <p:cNvPr id="70682" name="Text Box 34"/>
            <p:cNvSpPr txBox="1">
              <a:spLocks noChangeArrowheads="1"/>
            </p:cNvSpPr>
            <p:nvPr/>
          </p:nvSpPr>
          <p:spPr bwMode="gray">
            <a:xfrm>
              <a:off x="6826250" y="4029075"/>
              <a:ext cx="457200" cy="457200"/>
            </a:xfrm>
            <a:prstGeom prst="rect">
              <a:avLst/>
            </a:prstGeom>
            <a:noFill/>
            <a:ln w="9525">
              <a:noFill/>
              <a:miter lim="800000"/>
              <a:headEnd/>
              <a:tailEnd/>
            </a:ln>
          </p:spPr>
          <p:txBody>
            <a:bodyPr>
              <a:spAutoFit/>
            </a:bodyPr>
            <a:lstStyle/>
            <a:p>
              <a:pPr>
                <a:spcBef>
                  <a:spcPct val="50000"/>
                </a:spcBef>
              </a:pPr>
              <a:r>
                <a:rPr lang="en-US" altLang="zh-CN" sz="2400">
                  <a:solidFill>
                    <a:srgbClr val="FFFFFF"/>
                  </a:solidFill>
                  <a:ea typeface="宋体" charset="-122"/>
                  <a:cs typeface="Arial" charset="0"/>
                </a:rPr>
                <a:t>B</a:t>
              </a:r>
            </a:p>
          </p:txBody>
        </p:sp>
        <p:sp>
          <p:nvSpPr>
            <p:cNvPr id="70683" name="Text Box 35"/>
            <p:cNvSpPr txBox="1">
              <a:spLocks noChangeArrowheads="1"/>
            </p:cNvSpPr>
            <p:nvPr/>
          </p:nvSpPr>
          <p:spPr bwMode="gray">
            <a:xfrm>
              <a:off x="4810125" y="6040438"/>
              <a:ext cx="457200" cy="457200"/>
            </a:xfrm>
            <a:prstGeom prst="rect">
              <a:avLst/>
            </a:prstGeom>
            <a:noFill/>
            <a:ln w="9525">
              <a:noFill/>
              <a:miter lim="800000"/>
              <a:headEnd/>
              <a:tailEnd/>
            </a:ln>
          </p:spPr>
          <p:txBody>
            <a:bodyPr>
              <a:spAutoFit/>
            </a:bodyPr>
            <a:lstStyle/>
            <a:p>
              <a:pPr>
                <a:spcBef>
                  <a:spcPct val="50000"/>
                </a:spcBef>
              </a:pPr>
              <a:r>
                <a:rPr lang="en-US" altLang="zh-CN" sz="2400">
                  <a:solidFill>
                    <a:srgbClr val="FFFFFF"/>
                  </a:solidFill>
                  <a:ea typeface="宋体" charset="-122"/>
                  <a:cs typeface="Arial" charset="0"/>
                </a:rPr>
                <a:t>C</a:t>
              </a:r>
            </a:p>
          </p:txBody>
        </p:sp>
      </p:grpSp>
      <p:sp>
        <p:nvSpPr>
          <p:cNvPr id="191" name="标题 1"/>
          <p:cNvSpPr txBox="1">
            <a:spLocks/>
          </p:cNvSpPr>
          <p:nvPr/>
        </p:nvSpPr>
        <p:spPr bwMode="gray">
          <a:xfrm>
            <a:off x="928662" y="642918"/>
            <a:ext cx="6786563" cy="725487"/>
          </a:xfrm>
          <a:prstGeom prst="rect">
            <a:avLst/>
          </a:prstGeom>
          <a:noFill/>
          <a:ln w="9525">
            <a:noFill/>
            <a:miter lim="800000"/>
            <a:headEnd/>
            <a:tailEnd/>
          </a:ln>
          <a:effectLst/>
        </p:spPr>
        <p:txBody>
          <a:bodyPr anchor="ctr"/>
          <a:lstStyle/>
          <a:p>
            <a:pPr algn="l">
              <a:defRPr/>
            </a:pPr>
            <a:r>
              <a:rPr lang="en-US" altLang="zh-CN" sz="4000" b="1" dirty="0">
                <a:solidFill>
                  <a:schemeClr val="bg1"/>
                </a:solidFill>
                <a:latin typeface="华文楷体" pitchFamily="2" charset="-122"/>
                <a:ea typeface="华文楷体" pitchFamily="2" charset="-122"/>
                <a:cs typeface="+mj-cs"/>
              </a:rPr>
              <a:t>《</a:t>
            </a:r>
            <a:r>
              <a:rPr lang="zh-CN" altLang="en-US" sz="4000" b="1" dirty="0">
                <a:solidFill>
                  <a:schemeClr val="bg1"/>
                </a:solidFill>
                <a:latin typeface="华文楷体" pitchFamily="2" charset="-122"/>
                <a:ea typeface="华文楷体" pitchFamily="2" charset="-122"/>
                <a:cs typeface="+mj-cs"/>
              </a:rPr>
              <a:t>营销之道</a:t>
            </a:r>
            <a:r>
              <a:rPr lang="en-US" altLang="zh-CN" sz="4000" b="1" dirty="0">
                <a:solidFill>
                  <a:schemeClr val="bg1"/>
                </a:solidFill>
                <a:latin typeface="华文楷体" pitchFamily="2" charset="-122"/>
                <a:ea typeface="华文楷体" pitchFamily="2" charset="-122"/>
                <a:cs typeface="+mj-cs"/>
              </a:rPr>
              <a:t>》</a:t>
            </a:r>
            <a:r>
              <a:rPr lang="zh-CN" altLang="en-US" sz="4000" b="1" dirty="0">
                <a:solidFill>
                  <a:schemeClr val="bg1"/>
                </a:solidFill>
                <a:latin typeface="华文楷体" pitchFamily="2" charset="-122"/>
                <a:ea typeface="华文楷体" pitchFamily="2" charset="-122"/>
                <a:cs typeface="+mj-cs"/>
              </a:rPr>
              <a:t>评分标准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4)">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xit" presetSubtype="4" fill="hold" nodeType="clickEffect">
                                  <p:stCondLst>
                                    <p:cond delay="0"/>
                                  </p:stCondLst>
                                  <p:childTnLst>
                                    <p:animEffect transition="out" filter="wheel(4)">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0-#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dirty="0"/>
              <a:t>《</a:t>
            </a:r>
            <a:r>
              <a:rPr lang="zh-CN" altLang="en-US" dirty="0"/>
              <a:t>营销之道</a:t>
            </a:r>
            <a:r>
              <a:rPr lang="en-US" altLang="zh-CN" dirty="0"/>
              <a:t>》</a:t>
            </a:r>
            <a:r>
              <a:rPr lang="zh-CN" altLang="en-US" dirty="0"/>
              <a:t>教师端</a:t>
            </a:r>
            <a:r>
              <a:rPr lang="en-US" altLang="zh-CN" dirty="0"/>
              <a:t>—</a:t>
            </a:r>
            <a:r>
              <a:rPr lang="zh-CN" altLang="en-US" dirty="0"/>
              <a:t>主界面</a:t>
            </a:r>
          </a:p>
        </p:txBody>
      </p:sp>
      <p:sp>
        <p:nvSpPr>
          <p:cNvPr id="5" name="内容占位符 2"/>
          <p:cNvSpPr>
            <a:spLocks noGrp="1"/>
          </p:cNvSpPr>
          <p:nvPr>
            <p:ph idx="1"/>
          </p:nvPr>
        </p:nvSpPr>
        <p:spPr>
          <a:xfrm>
            <a:off x="357158" y="1571625"/>
            <a:ext cx="8415338" cy="4643457"/>
          </a:xfrm>
        </p:spPr>
        <p:txBody>
          <a:bodyPr>
            <a:normAutofit/>
          </a:bodyPr>
          <a:lstStyle/>
          <a:p>
            <a:pPr marL="411480" fontAlgn="auto">
              <a:spcAft>
                <a:spcPts val="0"/>
              </a:spcAft>
              <a:buFont typeface="Wingdings" pitchFamily="2" charset="2"/>
              <a:buChar char="l"/>
              <a:defRPr/>
            </a:pPr>
            <a:r>
              <a:rPr lang="zh-CN" altLang="en-US" dirty="0"/>
              <a:t>教室班级管理</a:t>
            </a:r>
            <a:endParaRPr lang="en-US" altLang="zh-CN" dirty="0"/>
          </a:p>
          <a:p>
            <a:pPr marL="411480" fontAlgn="auto">
              <a:spcAft>
                <a:spcPts val="0"/>
              </a:spcAft>
              <a:buFont typeface="Wingdings" pitchFamily="2" charset="2"/>
              <a:buChar char="l"/>
              <a:defRPr/>
            </a:pPr>
            <a:r>
              <a:rPr lang="zh-CN" altLang="en-US" dirty="0"/>
              <a:t>课程参数配置</a:t>
            </a:r>
          </a:p>
          <a:p>
            <a:pPr marL="411480" fontAlgn="auto">
              <a:spcAft>
                <a:spcPts val="0"/>
              </a:spcAft>
              <a:buFont typeface="Wingdings" pitchFamily="2" charset="2"/>
              <a:buChar char="l"/>
              <a:defRPr/>
            </a:pPr>
            <a:r>
              <a:rPr lang="zh-CN" altLang="en-US" dirty="0"/>
              <a:t>模拟进程控制</a:t>
            </a:r>
          </a:p>
          <a:p>
            <a:pPr marL="411480" fontAlgn="auto">
              <a:spcAft>
                <a:spcPts val="0"/>
              </a:spcAft>
              <a:buFont typeface="Wingdings" pitchFamily="2" charset="2"/>
              <a:buChar char="l"/>
              <a:defRPr/>
            </a:pPr>
            <a:r>
              <a:rPr lang="zh-CN" altLang="en-US" dirty="0"/>
              <a:t>运营状态监控</a:t>
            </a:r>
          </a:p>
          <a:p>
            <a:pPr marL="411480" fontAlgn="auto">
              <a:spcAft>
                <a:spcPts val="0"/>
              </a:spcAft>
              <a:buFont typeface="Wingdings" pitchFamily="2" charset="2"/>
              <a:buChar char="l"/>
              <a:defRPr/>
            </a:pPr>
            <a:r>
              <a:rPr lang="zh-CN" altLang="en-US" dirty="0"/>
              <a:t>数据查询分析</a:t>
            </a:r>
          </a:p>
          <a:p>
            <a:pPr marL="411480" fontAlgn="auto">
              <a:spcAft>
                <a:spcPts val="0"/>
              </a:spcAft>
              <a:buFont typeface="Wingdings" pitchFamily="2" charset="2"/>
              <a:buChar char="l"/>
              <a:defRPr/>
            </a:pPr>
            <a:r>
              <a:rPr lang="zh-CN" altLang="en-US" dirty="0"/>
              <a:t>综合对比点评</a:t>
            </a:r>
          </a:p>
        </p:txBody>
      </p:sp>
      <p:pic>
        <p:nvPicPr>
          <p:cNvPr id="6" name="Picture 2" descr="C:\DOCUME~1\ADMINI~1\LOCALS~1\Temp\[SY89]0GMZ7_0$T}SBR%0HL.jpg"/>
          <p:cNvPicPr>
            <a:picLocks noChangeAspect="1" noChangeArrowheads="1"/>
          </p:cNvPicPr>
          <p:nvPr/>
        </p:nvPicPr>
        <p:blipFill>
          <a:blip r:embed="rId4" r:link="rId5" cstate="print"/>
          <a:srcRect/>
          <a:stretch>
            <a:fillRect/>
          </a:stretch>
        </p:blipFill>
        <p:spPr bwMode="auto">
          <a:xfrm>
            <a:off x="3929058" y="1571612"/>
            <a:ext cx="4857784" cy="4786346"/>
          </a:xfrm>
          <a:prstGeom prst="rect">
            <a:avLst/>
          </a:prstGeom>
          <a:noFill/>
          <a:ln w="9525">
            <a:noFill/>
            <a:miter lim="800000"/>
            <a:headEnd/>
            <a:tailEnd/>
          </a:ln>
        </p:spPr>
      </p:pic>
    </p:spTree>
    <p:custDataLst>
      <p:tags r:id="rId1"/>
    </p:custData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dirty="0"/>
              <a:t>《</a:t>
            </a:r>
            <a:r>
              <a:rPr lang="zh-CN" altLang="en-US" dirty="0"/>
              <a:t>营销之道</a:t>
            </a:r>
            <a:r>
              <a:rPr lang="en-US" altLang="zh-CN" dirty="0"/>
              <a:t>》</a:t>
            </a:r>
            <a:r>
              <a:rPr lang="zh-CN" altLang="en-US" dirty="0"/>
              <a:t>教师端</a:t>
            </a:r>
            <a:r>
              <a:rPr lang="en-US" altLang="zh-CN" dirty="0"/>
              <a:t>—</a:t>
            </a:r>
            <a:r>
              <a:rPr lang="zh-CN" altLang="en-US" dirty="0"/>
              <a:t>任务进度控制</a:t>
            </a:r>
          </a:p>
        </p:txBody>
      </p:sp>
      <p:pic>
        <p:nvPicPr>
          <p:cNvPr id="8" name="Picture 2"/>
          <p:cNvPicPr>
            <a:picLocks noChangeAspect="1" noChangeArrowheads="1"/>
          </p:cNvPicPr>
          <p:nvPr/>
        </p:nvPicPr>
        <p:blipFill>
          <a:blip r:embed="rId4" cstate="print"/>
          <a:srcRect/>
          <a:stretch>
            <a:fillRect/>
          </a:stretch>
        </p:blipFill>
        <p:spPr bwMode="auto">
          <a:xfrm>
            <a:off x="1000100" y="1500174"/>
            <a:ext cx="7572428" cy="4667262"/>
          </a:xfrm>
          <a:prstGeom prst="rect">
            <a:avLst/>
          </a:prstGeom>
          <a:noFill/>
          <a:ln w="9525">
            <a:noFill/>
            <a:miter lim="800000"/>
            <a:headEnd/>
            <a:tailEnd/>
          </a:ln>
          <a:effectLst/>
        </p:spPr>
      </p:pic>
    </p:spTree>
    <p:custDataLst>
      <p:tags r:id="rId1"/>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dirty="0"/>
              <a:t>《</a:t>
            </a:r>
            <a:r>
              <a:rPr lang="zh-CN" altLang="en-US" dirty="0"/>
              <a:t>营销之道</a:t>
            </a:r>
            <a:r>
              <a:rPr lang="en-US" altLang="zh-CN" dirty="0"/>
              <a:t>》</a:t>
            </a:r>
            <a:r>
              <a:rPr lang="zh-CN" altLang="en-US" dirty="0"/>
              <a:t>教师端</a:t>
            </a:r>
            <a:r>
              <a:rPr lang="en-US" altLang="zh-CN" dirty="0"/>
              <a:t>—</a:t>
            </a:r>
            <a:r>
              <a:rPr lang="zh-CN" altLang="en-US" dirty="0"/>
              <a:t>分析点评</a:t>
            </a:r>
          </a:p>
        </p:txBody>
      </p:sp>
      <p:pic>
        <p:nvPicPr>
          <p:cNvPr id="46083" name="Picture 3"/>
          <p:cNvPicPr>
            <a:picLocks noChangeAspect="1" noChangeArrowheads="1"/>
          </p:cNvPicPr>
          <p:nvPr/>
        </p:nvPicPr>
        <p:blipFill>
          <a:blip r:embed="rId4" cstate="print"/>
          <a:srcRect/>
          <a:stretch>
            <a:fillRect/>
          </a:stretch>
        </p:blipFill>
        <p:spPr bwMode="auto">
          <a:xfrm>
            <a:off x="714348" y="1357298"/>
            <a:ext cx="7858180" cy="4957741"/>
          </a:xfrm>
          <a:prstGeom prst="rect">
            <a:avLst/>
          </a:prstGeom>
          <a:noFill/>
          <a:ln w="9525">
            <a:noFill/>
            <a:miter lim="800000"/>
            <a:headEnd/>
            <a:tailEnd/>
          </a:ln>
          <a:effectLst/>
        </p:spPr>
      </p:pic>
    </p:spTree>
    <p:custDataLst>
      <p:tags r:id="rId1"/>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dirty="0"/>
              <a:t>《</a:t>
            </a:r>
            <a:r>
              <a:rPr lang="zh-CN" altLang="en-US" dirty="0"/>
              <a:t>营销之道</a:t>
            </a:r>
            <a:r>
              <a:rPr lang="en-US" altLang="zh-CN" dirty="0"/>
              <a:t>》</a:t>
            </a:r>
            <a:r>
              <a:rPr lang="zh-CN" altLang="en-US" dirty="0"/>
              <a:t>学生端</a:t>
            </a:r>
            <a:r>
              <a:rPr lang="en-US" altLang="zh-CN" dirty="0"/>
              <a:t>—</a:t>
            </a:r>
            <a:r>
              <a:rPr lang="zh-CN" altLang="en-US" dirty="0"/>
              <a:t>主界面</a:t>
            </a:r>
          </a:p>
        </p:txBody>
      </p:sp>
      <p:sp>
        <p:nvSpPr>
          <p:cNvPr id="3" name="内容占位符 2"/>
          <p:cNvSpPr>
            <a:spLocks noGrp="1"/>
          </p:cNvSpPr>
          <p:nvPr>
            <p:ph idx="1"/>
          </p:nvPr>
        </p:nvSpPr>
        <p:spPr>
          <a:xfrm>
            <a:off x="571472" y="1428736"/>
            <a:ext cx="8358216" cy="4929202"/>
          </a:xfrm>
        </p:spPr>
        <p:txBody>
          <a:bodyPr>
            <a:normAutofit/>
          </a:bodyPr>
          <a:lstStyle/>
          <a:p>
            <a:pPr marL="411480" fontAlgn="auto">
              <a:spcAft>
                <a:spcPts val="0"/>
              </a:spcAft>
              <a:buFont typeface="Wingdings" pitchFamily="2" charset="2"/>
              <a:buChar char="l"/>
              <a:defRPr/>
            </a:pPr>
            <a:r>
              <a:rPr lang="zh-CN" altLang="en-US" dirty="0"/>
              <a:t>制订企业战略</a:t>
            </a:r>
            <a:endParaRPr lang="en-US" altLang="zh-CN" dirty="0"/>
          </a:p>
          <a:p>
            <a:pPr marL="411480" fontAlgn="auto">
              <a:spcAft>
                <a:spcPts val="0"/>
              </a:spcAft>
              <a:buFont typeface="Wingdings" pitchFamily="2" charset="2"/>
              <a:buChar char="l"/>
              <a:defRPr/>
            </a:pPr>
            <a:r>
              <a:rPr lang="zh-CN" altLang="en-US" dirty="0"/>
              <a:t>产品研发设计</a:t>
            </a:r>
            <a:endParaRPr lang="en-US" altLang="zh-CN" dirty="0"/>
          </a:p>
          <a:p>
            <a:pPr marL="411480" fontAlgn="auto">
              <a:spcAft>
                <a:spcPts val="0"/>
              </a:spcAft>
              <a:buFont typeface="Wingdings" pitchFamily="2" charset="2"/>
              <a:buChar char="l"/>
              <a:defRPr/>
            </a:pPr>
            <a:r>
              <a:rPr lang="zh-CN" altLang="en-US" dirty="0"/>
              <a:t>市场营销策略</a:t>
            </a:r>
            <a:endParaRPr lang="en-US" altLang="zh-CN" dirty="0"/>
          </a:p>
          <a:p>
            <a:pPr marL="411480" fontAlgn="auto">
              <a:spcAft>
                <a:spcPts val="0"/>
              </a:spcAft>
              <a:buFont typeface="Wingdings" pitchFamily="2" charset="2"/>
              <a:buChar char="l"/>
              <a:defRPr/>
            </a:pPr>
            <a:r>
              <a:rPr lang="zh-CN" altLang="en-US" dirty="0"/>
              <a:t>营销渠道规划</a:t>
            </a:r>
            <a:endParaRPr lang="en-US" altLang="zh-CN" dirty="0"/>
          </a:p>
          <a:p>
            <a:pPr marL="411480" fontAlgn="auto">
              <a:spcAft>
                <a:spcPts val="0"/>
              </a:spcAft>
              <a:buFont typeface="Wingdings" pitchFamily="2" charset="2"/>
              <a:buChar char="l"/>
              <a:defRPr/>
            </a:pPr>
            <a:r>
              <a:rPr lang="zh-CN" altLang="en-US" dirty="0"/>
              <a:t>生产制造管理</a:t>
            </a:r>
            <a:endParaRPr lang="en-US" altLang="zh-CN" dirty="0"/>
          </a:p>
          <a:p>
            <a:pPr marL="411480" fontAlgn="auto">
              <a:spcAft>
                <a:spcPts val="0"/>
              </a:spcAft>
              <a:buFont typeface="Wingdings" pitchFamily="2" charset="2"/>
              <a:buChar char="l"/>
              <a:defRPr/>
            </a:pPr>
            <a:r>
              <a:rPr lang="zh-CN" altLang="en-US" dirty="0"/>
              <a:t>财务分析管理</a:t>
            </a:r>
            <a:endParaRPr lang="en-US" altLang="zh-CN" dirty="0"/>
          </a:p>
          <a:p>
            <a:pPr marL="411480" fontAlgn="auto">
              <a:spcAft>
                <a:spcPts val="0"/>
              </a:spcAft>
              <a:buFont typeface="Wingdings" pitchFamily="2" charset="2"/>
              <a:buChar char="l"/>
              <a:defRPr/>
            </a:pPr>
            <a:r>
              <a:rPr lang="zh-CN" altLang="en-US" dirty="0"/>
              <a:t>团队沟通协作</a:t>
            </a:r>
          </a:p>
        </p:txBody>
      </p:sp>
      <p:pic>
        <p:nvPicPr>
          <p:cNvPr id="4" name="Picture 6" descr="营销之道界面"/>
          <p:cNvPicPr>
            <a:picLocks noChangeAspect="1" noChangeArrowheads="1"/>
          </p:cNvPicPr>
          <p:nvPr/>
        </p:nvPicPr>
        <p:blipFill>
          <a:blip r:embed="rId4" cstate="print"/>
          <a:srcRect/>
          <a:stretch>
            <a:fillRect/>
          </a:stretch>
        </p:blipFill>
        <p:spPr bwMode="auto">
          <a:xfrm>
            <a:off x="4000496" y="1785926"/>
            <a:ext cx="4786346" cy="4500594"/>
          </a:xfrm>
          <a:prstGeom prst="rect">
            <a:avLst/>
          </a:prstGeom>
          <a:noFill/>
        </p:spPr>
      </p:pic>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标题 1"/>
          <p:cNvSpPr>
            <a:spLocks noGrp="1"/>
          </p:cNvSpPr>
          <p:nvPr>
            <p:ph type="title"/>
          </p:nvPr>
        </p:nvSpPr>
        <p:spPr/>
        <p:txBody>
          <a:bodyPr/>
          <a:lstStyle/>
          <a:p>
            <a:pPr eaLnBrk="1" hangingPunct="1"/>
            <a:r>
              <a:rPr lang="zh-CN" altLang="zh-CN" dirty="0">
                <a:latin typeface="华文楷体" pitchFamily="2" charset="-122"/>
                <a:ea typeface="华文楷体" pitchFamily="2" charset="-122"/>
              </a:rPr>
              <a:t>《</a:t>
            </a:r>
            <a:r>
              <a:rPr lang="zh-CN" altLang="en-US" dirty="0">
                <a:latin typeface="华文楷体" pitchFamily="2" charset="-122"/>
                <a:ea typeface="华文楷体" pitchFamily="2" charset="-122"/>
              </a:rPr>
              <a:t>营销之道</a:t>
            </a:r>
            <a:r>
              <a:rPr lang="zh-CN" altLang="zh-CN" dirty="0">
                <a:latin typeface="华文楷体" pitchFamily="2" charset="-122"/>
                <a:ea typeface="华文楷体" pitchFamily="2" charset="-122"/>
              </a:rPr>
              <a:t>》</a:t>
            </a:r>
            <a:r>
              <a:rPr lang="zh-CN" altLang="en-US" dirty="0">
                <a:latin typeface="华文楷体" pitchFamily="2" charset="-122"/>
                <a:ea typeface="华文楷体" pitchFamily="2" charset="-122"/>
              </a:rPr>
              <a:t>训练形式</a:t>
            </a:r>
          </a:p>
        </p:txBody>
      </p:sp>
      <p:grpSp>
        <p:nvGrpSpPr>
          <p:cNvPr id="2" name="组合 3"/>
          <p:cNvGrpSpPr>
            <a:grpSpLocks/>
          </p:cNvGrpSpPr>
          <p:nvPr/>
        </p:nvGrpSpPr>
        <p:grpSpPr bwMode="auto">
          <a:xfrm>
            <a:off x="357188" y="1717675"/>
            <a:ext cx="8305800" cy="4027488"/>
            <a:chOff x="657225" y="1981200"/>
            <a:chExt cx="7877175" cy="3962400"/>
          </a:xfrm>
        </p:grpSpPr>
        <p:sp>
          <p:nvSpPr>
            <p:cNvPr id="5" name="AutoShape 54"/>
            <p:cNvSpPr>
              <a:spLocks noChangeArrowheads="1"/>
            </p:cNvSpPr>
            <p:nvPr/>
          </p:nvSpPr>
          <p:spPr bwMode="gray">
            <a:xfrm>
              <a:off x="657225" y="4342709"/>
              <a:ext cx="2542918" cy="1600891"/>
            </a:xfrm>
            <a:prstGeom prst="roundRect">
              <a:avLst>
                <a:gd name="adj" fmla="val 12699"/>
              </a:avLst>
            </a:prstGeom>
            <a:gradFill rotWithShape="1">
              <a:gsLst>
                <a:gs pos="0">
                  <a:srgbClr val="EF8D21">
                    <a:gamma/>
                    <a:shade val="79216"/>
                    <a:invGamma/>
                  </a:srgbClr>
                </a:gs>
                <a:gs pos="100000">
                  <a:srgbClr val="EF8D21"/>
                </a:gs>
              </a:gsLst>
              <a:lin ang="5400000" scaled="1"/>
            </a:gradFill>
            <a:ln w="9525" algn="ctr">
              <a:noFill/>
              <a:round/>
              <a:headEnd/>
              <a:tailEnd/>
            </a:ln>
            <a:effectLst/>
          </p:spPr>
          <p:txBody>
            <a:bodyPr wrap="none" anchor="ctr"/>
            <a:lstStyle/>
            <a:p>
              <a:pPr algn="ctr" fontAlgn="auto">
                <a:spcBef>
                  <a:spcPts val="0"/>
                </a:spcBef>
                <a:spcAft>
                  <a:spcPts val="0"/>
                </a:spcAft>
                <a:defRPr/>
              </a:pPr>
              <a:endParaRPr lang="zh-CN" altLang="en-US" b="1" kern="0">
                <a:solidFill>
                  <a:sysClr val="windowText" lastClr="000000"/>
                </a:solidFill>
                <a:latin typeface="华文楷体" pitchFamily="2" charset="-122"/>
                <a:ea typeface="华文楷体" pitchFamily="2" charset="-122"/>
              </a:endParaRPr>
            </a:p>
          </p:txBody>
        </p:sp>
        <p:sp>
          <p:nvSpPr>
            <p:cNvPr id="6" name="Text Box 55"/>
            <p:cNvSpPr txBox="1">
              <a:spLocks noChangeArrowheads="1"/>
            </p:cNvSpPr>
            <p:nvPr/>
          </p:nvSpPr>
          <p:spPr bwMode="black">
            <a:xfrm>
              <a:off x="3632200" y="3714750"/>
              <a:ext cx="1905000" cy="514809"/>
            </a:xfrm>
            <a:prstGeom prst="rect">
              <a:avLst/>
            </a:prstGeom>
            <a:noFill/>
            <a:ln w="9525" algn="ctr">
              <a:noFill/>
              <a:miter lim="800000"/>
              <a:headEnd/>
              <a:tailEnd/>
            </a:ln>
            <a:effectLst/>
          </p:spPr>
          <p:txBody>
            <a:bodyPr>
              <a:spAutoFit/>
            </a:bodyPr>
            <a:lstStyle/>
            <a:p>
              <a:pPr algn="ctr" fontAlgn="auto">
                <a:spcBef>
                  <a:spcPct val="50000"/>
                </a:spcBef>
                <a:spcAft>
                  <a:spcPts val="0"/>
                </a:spcAft>
                <a:defRPr/>
              </a:pPr>
              <a:r>
                <a:rPr lang="zh-CN" alt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华文楷体" pitchFamily="2" charset="-122"/>
                  <a:ea typeface="华文楷体" pitchFamily="2" charset="-122"/>
                </a:rPr>
                <a:t>训练形式</a:t>
              </a:r>
              <a:endParaRPr lang="en-US" altLang="zh-CN" sz="2800" b="1" kern="0" dirty="0">
                <a:solidFill>
                  <a:sysClr val="windowText" lastClr="000000"/>
                </a:solidFill>
                <a:latin typeface="华文楷体" pitchFamily="2" charset="-122"/>
                <a:ea typeface="华文楷体" pitchFamily="2" charset="-122"/>
                <a:cs typeface="Arial" pitchFamily="34" charset="0"/>
              </a:endParaRPr>
            </a:p>
          </p:txBody>
        </p:sp>
        <p:sp>
          <p:nvSpPr>
            <p:cNvPr id="7" name="AutoShape 56"/>
            <p:cNvSpPr>
              <a:spLocks noChangeArrowheads="1"/>
            </p:cNvSpPr>
            <p:nvPr/>
          </p:nvSpPr>
          <p:spPr bwMode="gray">
            <a:xfrm>
              <a:off x="711426" y="4772217"/>
              <a:ext cx="2407416" cy="1113595"/>
            </a:xfrm>
            <a:prstGeom prst="roundRect">
              <a:avLst>
                <a:gd name="adj" fmla="val 16667"/>
              </a:avLst>
            </a:prstGeom>
            <a:solidFill>
              <a:srgbClr val="FFFFFF"/>
            </a:solidFill>
            <a:ln w="9525">
              <a:noFill/>
              <a:round/>
              <a:headEnd/>
              <a:tailEnd/>
            </a:ln>
            <a:effectLst>
              <a:prstShdw prst="shdw18" dist="17961" dir="13500000">
                <a:srgbClr val="FFFFFF">
                  <a:gamma/>
                  <a:shade val="60000"/>
                  <a:invGamma/>
                </a:srgbClr>
              </a:prstShdw>
            </a:effectLst>
          </p:spPr>
          <p:txBody>
            <a:bodyPr wrap="none" anchor="ctr"/>
            <a:lstStyle/>
            <a:p>
              <a:pPr algn="ctr" fontAlgn="auto">
                <a:spcBef>
                  <a:spcPts val="0"/>
                </a:spcBef>
                <a:spcAft>
                  <a:spcPts val="0"/>
                </a:spcAft>
                <a:defRPr/>
              </a:pPr>
              <a:endParaRPr lang="zh-CN" altLang="en-US" b="1" kern="0">
                <a:solidFill>
                  <a:sysClr val="windowText" lastClr="000000"/>
                </a:solidFill>
                <a:latin typeface="华文楷体" pitchFamily="2" charset="-122"/>
                <a:ea typeface="华文楷体" pitchFamily="2" charset="-122"/>
              </a:endParaRPr>
            </a:p>
          </p:txBody>
        </p:sp>
        <p:sp>
          <p:nvSpPr>
            <p:cNvPr id="8" name="Text Box 18"/>
            <p:cNvSpPr txBox="1">
              <a:spLocks noChangeArrowheads="1"/>
            </p:cNvSpPr>
            <p:nvPr/>
          </p:nvSpPr>
          <p:spPr bwMode="white">
            <a:xfrm>
              <a:off x="1113414" y="4367698"/>
              <a:ext cx="1650112" cy="393585"/>
            </a:xfrm>
            <a:prstGeom prst="rect">
              <a:avLst/>
            </a:prstGeom>
            <a:noFill/>
            <a:ln w="9525" algn="ctr">
              <a:noFill/>
              <a:miter lim="800000"/>
              <a:headEnd/>
              <a:tailEnd/>
            </a:ln>
          </p:spPr>
          <p:txBody>
            <a:bodyPr>
              <a:spAutoFit/>
            </a:bodyPr>
            <a:lstStyle/>
            <a:p>
              <a:pPr algn="ctr" fontAlgn="auto">
                <a:spcBef>
                  <a:spcPct val="50000"/>
                </a:spcBef>
                <a:spcAft>
                  <a:spcPts val="0"/>
                </a:spcAft>
                <a:defRPr/>
              </a:pPr>
              <a:r>
                <a:rPr lang="en-US" altLang="zh-CN" sz="2000" b="1" kern="0" dirty="0">
                  <a:solidFill>
                    <a:srgbClr val="FFFFFF"/>
                  </a:solidFill>
                  <a:latin typeface="华文楷体" pitchFamily="2" charset="-122"/>
                  <a:ea typeface="华文楷体" pitchFamily="2" charset="-122"/>
                  <a:cs typeface="Arial" pitchFamily="34" charset="0"/>
                </a:rPr>
                <a:t>2</a:t>
              </a:r>
            </a:p>
          </p:txBody>
        </p:sp>
        <p:sp>
          <p:nvSpPr>
            <p:cNvPr id="9" name="Text Box 9"/>
            <p:cNvSpPr txBox="1">
              <a:spLocks noChangeArrowheads="1"/>
            </p:cNvSpPr>
            <p:nvPr/>
          </p:nvSpPr>
          <p:spPr bwMode="gray">
            <a:xfrm>
              <a:off x="752076" y="4792520"/>
              <a:ext cx="2317082" cy="938688"/>
            </a:xfrm>
            <a:prstGeom prst="rect">
              <a:avLst/>
            </a:prstGeom>
            <a:noFill/>
            <a:ln w="9525" algn="ctr">
              <a:noFill/>
              <a:miter lim="800000"/>
              <a:headEnd/>
              <a:tailEnd/>
            </a:ln>
          </p:spPr>
          <p:txBody>
            <a:bodyPr>
              <a:spAutoFit/>
            </a:bodyPr>
            <a:lstStyle/>
            <a:p>
              <a:pPr algn="ctr" eaLnBrk="0" fontAlgn="auto" hangingPunct="0">
                <a:spcBef>
                  <a:spcPts val="0"/>
                </a:spcBef>
                <a:spcAft>
                  <a:spcPts val="0"/>
                </a:spcAft>
                <a:defRPr/>
              </a:pPr>
              <a:r>
                <a:rPr lang="zh-CN" altLang="en-US" sz="1400" b="1" kern="0" dirty="0">
                  <a:solidFill>
                    <a:srgbClr val="000000"/>
                  </a:solidFill>
                  <a:latin typeface="华文楷体" pitchFamily="2" charset="-122"/>
                  <a:ea typeface="华文楷体" pitchFamily="2" charset="-122"/>
                  <a:cs typeface="Arial" pitchFamily="34" charset="0"/>
                </a:rPr>
                <a:t>团队成员分别担任企业的不同角色，分工合作，完成企业的战略、营销、财务、研发、生产等各项管理工作。</a:t>
              </a:r>
            </a:p>
          </p:txBody>
        </p:sp>
        <p:sp>
          <p:nvSpPr>
            <p:cNvPr id="10" name="AutoShape 59"/>
            <p:cNvSpPr>
              <a:spLocks noChangeArrowheads="1"/>
            </p:cNvSpPr>
            <p:nvPr/>
          </p:nvSpPr>
          <p:spPr bwMode="gray">
            <a:xfrm>
              <a:off x="657225" y="1981200"/>
              <a:ext cx="2542918" cy="1600891"/>
            </a:xfrm>
            <a:prstGeom prst="roundRect">
              <a:avLst>
                <a:gd name="adj" fmla="val 12699"/>
              </a:avLst>
            </a:prstGeom>
            <a:gradFill rotWithShape="1">
              <a:gsLst>
                <a:gs pos="0">
                  <a:srgbClr val="5AC2C2">
                    <a:gamma/>
                    <a:shade val="69804"/>
                    <a:invGamma/>
                  </a:srgbClr>
                </a:gs>
                <a:gs pos="100000">
                  <a:srgbClr val="5AC2C2"/>
                </a:gs>
              </a:gsLst>
              <a:lin ang="5400000" scaled="1"/>
            </a:gradFill>
            <a:ln w="9525" algn="ctr">
              <a:noFill/>
              <a:round/>
              <a:headEnd/>
              <a:tailEnd/>
            </a:ln>
            <a:effectLst/>
          </p:spPr>
          <p:txBody>
            <a:bodyPr wrap="none" anchor="ctr"/>
            <a:lstStyle/>
            <a:p>
              <a:pPr algn="ctr" fontAlgn="auto">
                <a:spcBef>
                  <a:spcPts val="0"/>
                </a:spcBef>
                <a:spcAft>
                  <a:spcPts val="0"/>
                </a:spcAft>
                <a:defRPr/>
              </a:pPr>
              <a:endParaRPr lang="zh-CN" altLang="en-US" b="1" kern="0">
                <a:solidFill>
                  <a:sysClr val="windowText" lastClr="000000"/>
                </a:solidFill>
                <a:latin typeface="华文楷体" pitchFamily="2" charset="-122"/>
                <a:ea typeface="华文楷体" pitchFamily="2" charset="-122"/>
              </a:endParaRPr>
            </a:p>
          </p:txBody>
        </p:sp>
        <p:sp>
          <p:nvSpPr>
            <p:cNvPr id="11" name="AutoShape 60"/>
            <p:cNvSpPr>
              <a:spLocks noChangeArrowheads="1"/>
            </p:cNvSpPr>
            <p:nvPr/>
          </p:nvSpPr>
          <p:spPr bwMode="gray">
            <a:xfrm>
              <a:off x="711426" y="2409145"/>
              <a:ext cx="2407416" cy="1115157"/>
            </a:xfrm>
            <a:prstGeom prst="roundRect">
              <a:avLst>
                <a:gd name="adj" fmla="val 16667"/>
              </a:avLst>
            </a:prstGeom>
            <a:solidFill>
              <a:srgbClr val="FFFFFF"/>
            </a:solidFill>
            <a:ln w="9525">
              <a:noFill/>
              <a:round/>
              <a:headEnd/>
              <a:tailEnd/>
            </a:ln>
            <a:effectLst>
              <a:prstShdw prst="shdw18" dist="17961" dir="13500000">
                <a:srgbClr val="FFFFFF">
                  <a:gamma/>
                  <a:shade val="60000"/>
                  <a:invGamma/>
                </a:srgbClr>
              </a:prstShdw>
            </a:effectLst>
          </p:spPr>
          <p:txBody>
            <a:bodyPr wrap="none" anchor="ctr"/>
            <a:lstStyle/>
            <a:p>
              <a:pPr algn="ctr" fontAlgn="auto">
                <a:spcBef>
                  <a:spcPts val="0"/>
                </a:spcBef>
                <a:spcAft>
                  <a:spcPts val="0"/>
                </a:spcAft>
                <a:defRPr/>
              </a:pPr>
              <a:endParaRPr lang="zh-CN" altLang="en-US" b="1" kern="0">
                <a:solidFill>
                  <a:sysClr val="windowText" lastClr="000000"/>
                </a:solidFill>
                <a:latin typeface="华文楷体" pitchFamily="2" charset="-122"/>
                <a:ea typeface="华文楷体" pitchFamily="2" charset="-122"/>
              </a:endParaRPr>
            </a:p>
          </p:txBody>
        </p:sp>
        <p:sp>
          <p:nvSpPr>
            <p:cNvPr id="12" name="Text Box 18"/>
            <p:cNvSpPr txBox="1">
              <a:spLocks noChangeArrowheads="1"/>
            </p:cNvSpPr>
            <p:nvPr/>
          </p:nvSpPr>
          <p:spPr bwMode="white">
            <a:xfrm>
              <a:off x="1113414" y="2004628"/>
              <a:ext cx="1650112" cy="393585"/>
            </a:xfrm>
            <a:prstGeom prst="rect">
              <a:avLst/>
            </a:prstGeom>
            <a:noFill/>
            <a:ln w="9525" algn="ctr">
              <a:noFill/>
              <a:miter lim="800000"/>
              <a:headEnd/>
              <a:tailEnd/>
            </a:ln>
          </p:spPr>
          <p:txBody>
            <a:bodyPr>
              <a:spAutoFit/>
            </a:bodyPr>
            <a:lstStyle/>
            <a:p>
              <a:pPr algn="ctr" fontAlgn="auto">
                <a:spcBef>
                  <a:spcPct val="50000"/>
                </a:spcBef>
                <a:spcAft>
                  <a:spcPts val="0"/>
                </a:spcAft>
                <a:defRPr/>
              </a:pPr>
              <a:r>
                <a:rPr lang="en-US" altLang="zh-CN" sz="2000" b="1" kern="0" dirty="0">
                  <a:solidFill>
                    <a:srgbClr val="FFFFFF"/>
                  </a:solidFill>
                  <a:latin typeface="华文楷体" pitchFamily="2" charset="-122"/>
                  <a:ea typeface="华文楷体" pitchFamily="2" charset="-122"/>
                  <a:cs typeface="Arial" pitchFamily="34" charset="0"/>
                </a:rPr>
                <a:t>1</a:t>
              </a:r>
            </a:p>
          </p:txBody>
        </p:sp>
        <p:sp>
          <p:nvSpPr>
            <p:cNvPr id="13" name="Text Box 9"/>
            <p:cNvSpPr txBox="1">
              <a:spLocks noChangeArrowheads="1"/>
            </p:cNvSpPr>
            <p:nvPr/>
          </p:nvSpPr>
          <p:spPr bwMode="gray">
            <a:xfrm>
              <a:off x="795738" y="2571577"/>
              <a:ext cx="2315576" cy="635671"/>
            </a:xfrm>
            <a:prstGeom prst="rect">
              <a:avLst/>
            </a:prstGeom>
            <a:noFill/>
            <a:ln w="9525" algn="ctr">
              <a:noFill/>
              <a:miter lim="800000"/>
              <a:headEnd/>
              <a:tailEnd/>
            </a:ln>
          </p:spPr>
          <p:txBody>
            <a:bodyPr>
              <a:spAutoFit/>
            </a:bodyPr>
            <a:lstStyle/>
            <a:p>
              <a:pPr algn="ctr" eaLnBrk="0" fontAlgn="auto" hangingPunct="0">
                <a:spcBef>
                  <a:spcPts val="0"/>
                </a:spcBef>
                <a:spcAft>
                  <a:spcPts val="0"/>
                </a:spcAft>
                <a:defRPr/>
              </a:pPr>
              <a:r>
                <a:rPr lang="zh-CN" altLang="en-US" b="1" kern="0" dirty="0">
                  <a:solidFill>
                    <a:srgbClr val="000000"/>
                  </a:solidFill>
                  <a:latin typeface="华文楷体" pitchFamily="2" charset="-122"/>
                  <a:ea typeface="华文楷体" pitchFamily="2" charset="-122"/>
                  <a:cs typeface="Arial" pitchFamily="34" charset="0"/>
                </a:rPr>
                <a:t>学生分组组成相互竞争的企业</a:t>
              </a:r>
            </a:p>
          </p:txBody>
        </p:sp>
        <p:sp>
          <p:nvSpPr>
            <p:cNvPr id="14" name="AutoShape 63"/>
            <p:cNvSpPr>
              <a:spLocks noChangeArrowheads="1"/>
            </p:cNvSpPr>
            <p:nvPr/>
          </p:nvSpPr>
          <p:spPr bwMode="gray">
            <a:xfrm>
              <a:off x="5991481" y="4342709"/>
              <a:ext cx="2542919" cy="1600891"/>
            </a:xfrm>
            <a:prstGeom prst="roundRect">
              <a:avLst>
                <a:gd name="adj" fmla="val 12699"/>
              </a:avLst>
            </a:prstGeom>
            <a:gradFill rotWithShape="1">
              <a:gsLst>
                <a:gs pos="0">
                  <a:srgbClr val="D54F6F">
                    <a:gamma/>
                    <a:shade val="79216"/>
                    <a:invGamma/>
                  </a:srgbClr>
                </a:gs>
                <a:gs pos="100000">
                  <a:srgbClr val="D54F6F"/>
                </a:gs>
              </a:gsLst>
              <a:lin ang="5400000" scaled="1"/>
            </a:gradFill>
            <a:ln w="9525" algn="ctr">
              <a:noFill/>
              <a:round/>
              <a:headEnd/>
              <a:tailEnd/>
            </a:ln>
            <a:effectLst/>
          </p:spPr>
          <p:txBody>
            <a:bodyPr wrap="none" anchor="ctr"/>
            <a:lstStyle/>
            <a:p>
              <a:pPr algn="ctr" fontAlgn="auto">
                <a:spcBef>
                  <a:spcPts val="0"/>
                </a:spcBef>
                <a:spcAft>
                  <a:spcPts val="0"/>
                </a:spcAft>
                <a:defRPr/>
              </a:pPr>
              <a:endParaRPr lang="zh-CN" altLang="en-US" b="1" kern="0">
                <a:solidFill>
                  <a:sysClr val="windowText" lastClr="000000"/>
                </a:solidFill>
                <a:latin typeface="华文楷体" pitchFamily="2" charset="-122"/>
                <a:ea typeface="华文楷体" pitchFamily="2" charset="-122"/>
              </a:endParaRPr>
            </a:p>
          </p:txBody>
        </p:sp>
        <p:sp>
          <p:nvSpPr>
            <p:cNvPr id="15" name="AutoShape 64"/>
            <p:cNvSpPr>
              <a:spLocks noChangeArrowheads="1"/>
            </p:cNvSpPr>
            <p:nvPr/>
          </p:nvSpPr>
          <p:spPr bwMode="gray">
            <a:xfrm>
              <a:off x="6045682" y="4772217"/>
              <a:ext cx="2407417" cy="1113595"/>
            </a:xfrm>
            <a:prstGeom prst="roundRect">
              <a:avLst>
                <a:gd name="adj" fmla="val 16667"/>
              </a:avLst>
            </a:prstGeom>
            <a:solidFill>
              <a:srgbClr val="FFFFFF"/>
            </a:solidFill>
            <a:ln w="9525">
              <a:noFill/>
              <a:round/>
              <a:headEnd/>
              <a:tailEnd/>
            </a:ln>
            <a:effectLst>
              <a:prstShdw prst="shdw18" dist="17961" dir="13500000">
                <a:srgbClr val="FFFFFF">
                  <a:gamma/>
                  <a:shade val="60000"/>
                  <a:invGamma/>
                </a:srgbClr>
              </a:prstShdw>
            </a:effectLst>
          </p:spPr>
          <p:txBody>
            <a:bodyPr wrap="none" anchor="ctr"/>
            <a:lstStyle/>
            <a:p>
              <a:pPr algn="ctr" fontAlgn="auto">
                <a:spcBef>
                  <a:spcPts val="0"/>
                </a:spcBef>
                <a:spcAft>
                  <a:spcPts val="0"/>
                </a:spcAft>
                <a:defRPr/>
              </a:pPr>
              <a:endParaRPr lang="zh-CN" altLang="en-US" b="1" kern="0">
                <a:solidFill>
                  <a:sysClr val="windowText" lastClr="000000"/>
                </a:solidFill>
                <a:latin typeface="华文楷体" pitchFamily="2" charset="-122"/>
                <a:ea typeface="华文楷体" pitchFamily="2" charset="-122"/>
              </a:endParaRPr>
            </a:p>
          </p:txBody>
        </p:sp>
        <p:sp>
          <p:nvSpPr>
            <p:cNvPr id="16" name="Text Box 18"/>
            <p:cNvSpPr txBox="1">
              <a:spLocks noChangeArrowheads="1"/>
            </p:cNvSpPr>
            <p:nvPr/>
          </p:nvSpPr>
          <p:spPr bwMode="white">
            <a:xfrm>
              <a:off x="6446165" y="4367698"/>
              <a:ext cx="1651618" cy="393585"/>
            </a:xfrm>
            <a:prstGeom prst="rect">
              <a:avLst/>
            </a:prstGeom>
            <a:noFill/>
            <a:ln w="9525" algn="ctr">
              <a:noFill/>
              <a:miter lim="800000"/>
              <a:headEnd/>
              <a:tailEnd/>
            </a:ln>
          </p:spPr>
          <p:txBody>
            <a:bodyPr>
              <a:spAutoFit/>
            </a:bodyPr>
            <a:lstStyle/>
            <a:p>
              <a:pPr algn="ctr" fontAlgn="auto">
                <a:spcBef>
                  <a:spcPct val="50000"/>
                </a:spcBef>
                <a:spcAft>
                  <a:spcPts val="0"/>
                </a:spcAft>
                <a:defRPr/>
              </a:pPr>
              <a:r>
                <a:rPr lang="en-US" altLang="zh-CN" sz="2000" b="1" kern="0" dirty="0">
                  <a:solidFill>
                    <a:srgbClr val="FFFFFF"/>
                  </a:solidFill>
                  <a:latin typeface="华文楷体" pitchFamily="2" charset="-122"/>
                  <a:ea typeface="华文楷体" pitchFamily="2" charset="-122"/>
                  <a:cs typeface="Arial" pitchFamily="34" charset="0"/>
                </a:rPr>
                <a:t>4</a:t>
              </a:r>
            </a:p>
          </p:txBody>
        </p:sp>
        <p:sp>
          <p:nvSpPr>
            <p:cNvPr id="17" name="Text Box 9"/>
            <p:cNvSpPr txBox="1">
              <a:spLocks noChangeArrowheads="1"/>
            </p:cNvSpPr>
            <p:nvPr/>
          </p:nvSpPr>
          <p:spPr bwMode="gray">
            <a:xfrm>
              <a:off x="6102894" y="4934648"/>
              <a:ext cx="2360744" cy="818407"/>
            </a:xfrm>
            <a:prstGeom prst="rect">
              <a:avLst/>
            </a:prstGeom>
            <a:noFill/>
            <a:ln w="9525" algn="ctr">
              <a:noFill/>
              <a:miter lim="800000"/>
              <a:headEnd/>
              <a:tailEnd/>
            </a:ln>
          </p:spPr>
          <p:txBody>
            <a:bodyPr>
              <a:spAutoFit/>
            </a:bodyPr>
            <a:lstStyle/>
            <a:p>
              <a:pPr algn="ctr" eaLnBrk="0" fontAlgn="auto" hangingPunct="0">
                <a:spcBef>
                  <a:spcPts val="0"/>
                </a:spcBef>
                <a:spcAft>
                  <a:spcPts val="0"/>
                </a:spcAft>
                <a:defRPr/>
              </a:pPr>
              <a:r>
                <a:rPr lang="zh-CN" altLang="en-US" sz="1600" b="1" kern="0" dirty="0">
                  <a:solidFill>
                    <a:srgbClr val="000000"/>
                  </a:solidFill>
                  <a:latin typeface="华文楷体" pitchFamily="2" charset="-122"/>
                  <a:ea typeface="华文楷体" pitchFamily="2" charset="-122"/>
                  <a:cs typeface="Arial" pitchFamily="34" charset="0"/>
                </a:rPr>
                <a:t>通过团队成员的努力，在所有公司中脱颖而出，最终实现企业的战略目标。</a:t>
              </a:r>
            </a:p>
          </p:txBody>
        </p:sp>
        <p:sp>
          <p:nvSpPr>
            <p:cNvPr id="18" name="AutoShape 67"/>
            <p:cNvSpPr>
              <a:spLocks noChangeArrowheads="1"/>
            </p:cNvSpPr>
            <p:nvPr/>
          </p:nvSpPr>
          <p:spPr bwMode="gray">
            <a:xfrm>
              <a:off x="5991481" y="1981200"/>
              <a:ext cx="2542919" cy="1600891"/>
            </a:xfrm>
            <a:prstGeom prst="roundRect">
              <a:avLst>
                <a:gd name="adj" fmla="val 12699"/>
              </a:avLst>
            </a:prstGeom>
            <a:gradFill rotWithShape="1">
              <a:gsLst>
                <a:gs pos="0">
                  <a:srgbClr val="6FB157">
                    <a:gamma/>
                    <a:shade val="79216"/>
                    <a:invGamma/>
                  </a:srgbClr>
                </a:gs>
                <a:gs pos="100000">
                  <a:srgbClr val="6FB157"/>
                </a:gs>
              </a:gsLst>
              <a:lin ang="5400000" scaled="1"/>
            </a:gradFill>
            <a:ln w="9525" algn="ctr">
              <a:noFill/>
              <a:round/>
              <a:headEnd/>
              <a:tailEnd/>
            </a:ln>
            <a:effectLst/>
          </p:spPr>
          <p:txBody>
            <a:bodyPr wrap="none" anchor="ctr"/>
            <a:lstStyle/>
            <a:p>
              <a:pPr algn="ctr" fontAlgn="auto">
                <a:spcBef>
                  <a:spcPts val="0"/>
                </a:spcBef>
                <a:spcAft>
                  <a:spcPts val="0"/>
                </a:spcAft>
                <a:defRPr/>
              </a:pPr>
              <a:endParaRPr lang="zh-CN" altLang="en-US" b="1" kern="0">
                <a:solidFill>
                  <a:sysClr val="windowText" lastClr="000000"/>
                </a:solidFill>
                <a:latin typeface="华文楷体" pitchFamily="2" charset="-122"/>
                <a:ea typeface="华文楷体" pitchFamily="2" charset="-122"/>
              </a:endParaRPr>
            </a:p>
          </p:txBody>
        </p:sp>
        <p:sp>
          <p:nvSpPr>
            <p:cNvPr id="19" name="AutoShape 68"/>
            <p:cNvSpPr>
              <a:spLocks noChangeArrowheads="1"/>
            </p:cNvSpPr>
            <p:nvPr/>
          </p:nvSpPr>
          <p:spPr bwMode="gray">
            <a:xfrm>
              <a:off x="6045682" y="2409145"/>
              <a:ext cx="2407417" cy="1115157"/>
            </a:xfrm>
            <a:prstGeom prst="roundRect">
              <a:avLst>
                <a:gd name="adj" fmla="val 16667"/>
              </a:avLst>
            </a:prstGeom>
            <a:solidFill>
              <a:srgbClr val="FFFFFF"/>
            </a:solidFill>
            <a:ln w="9525">
              <a:noFill/>
              <a:round/>
              <a:headEnd/>
              <a:tailEnd/>
            </a:ln>
            <a:effectLst>
              <a:prstShdw prst="shdw18" dist="17961" dir="13500000">
                <a:srgbClr val="FFFFFF">
                  <a:gamma/>
                  <a:shade val="60000"/>
                  <a:invGamma/>
                </a:srgbClr>
              </a:prstShdw>
            </a:effectLst>
          </p:spPr>
          <p:txBody>
            <a:bodyPr wrap="none" anchor="ctr"/>
            <a:lstStyle/>
            <a:p>
              <a:pPr algn="ctr" fontAlgn="auto">
                <a:spcBef>
                  <a:spcPts val="0"/>
                </a:spcBef>
                <a:spcAft>
                  <a:spcPts val="0"/>
                </a:spcAft>
                <a:defRPr/>
              </a:pPr>
              <a:endParaRPr lang="zh-CN" altLang="en-US" b="1" kern="0">
                <a:solidFill>
                  <a:sysClr val="windowText" lastClr="000000"/>
                </a:solidFill>
                <a:latin typeface="华文楷体" pitchFamily="2" charset="-122"/>
                <a:ea typeface="华文楷体" pitchFamily="2" charset="-122"/>
              </a:endParaRPr>
            </a:p>
          </p:txBody>
        </p:sp>
        <p:sp>
          <p:nvSpPr>
            <p:cNvPr id="20" name="Text Box 18"/>
            <p:cNvSpPr txBox="1">
              <a:spLocks noChangeArrowheads="1"/>
            </p:cNvSpPr>
            <p:nvPr/>
          </p:nvSpPr>
          <p:spPr bwMode="white">
            <a:xfrm>
              <a:off x="6446165" y="2004628"/>
              <a:ext cx="1651618" cy="393585"/>
            </a:xfrm>
            <a:prstGeom prst="rect">
              <a:avLst/>
            </a:prstGeom>
            <a:noFill/>
            <a:ln w="9525" algn="ctr">
              <a:noFill/>
              <a:miter lim="800000"/>
              <a:headEnd/>
              <a:tailEnd/>
            </a:ln>
          </p:spPr>
          <p:txBody>
            <a:bodyPr>
              <a:spAutoFit/>
            </a:bodyPr>
            <a:lstStyle/>
            <a:p>
              <a:pPr algn="ctr" fontAlgn="auto">
                <a:spcBef>
                  <a:spcPct val="50000"/>
                </a:spcBef>
                <a:spcAft>
                  <a:spcPts val="0"/>
                </a:spcAft>
                <a:defRPr/>
              </a:pPr>
              <a:r>
                <a:rPr lang="en-US" altLang="zh-CN" sz="2000" b="1" kern="0" dirty="0">
                  <a:solidFill>
                    <a:srgbClr val="FFFFFF"/>
                  </a:solidFill>
                  <a:latin typeface="华文楷体" pitchFamily="2" charset="-122"/>
                  <a:ea typeface="华文楷体" pitchFamily="2" charset="-122"/>
                  <a:cs typeface="Arial" pitchFamily="34" charset="0"/>
                </a:rPr>
                <a:t>3</a:t>
              </a:r>
            </a:p>
          </p:txBody>
        </p:sp>
        <p:sp>
          <p:nvSpPr>
            <p:cNvPr id="21" name="Text Box 9"/>
            <p:cNvSpPr txBox="1">
              <a:spLocks noChangeArrowheads="1"/>
            </p:cNvSpPr>
            <p:nvPr/>
          </p:nvSpPr>
          <p:spPr bwMode="gray">
            <a:xfrm>
              <a:off x="6086333" y="2487238"/>
              <a:ext cx="2315576" cy="1060493"/>
            </a:xfrm>
            <a:prstGeom prst="rect">
              <a:avLst/>
            </a:prstGeom>
            <a:noFill/>
            <a:ln w="9525" algn="ctr">
              <a:noFill/>
              <a:miter lim="800000"/>
              <a:headEnd/>
              <a:tailEnd/>
            </a:ln>
          </p:spPr>
          <p:txBody>
            <a:bodyPr>
              <a:spAutoFit/>
            </a:bodyPr>
            <a:lstStyle/>
            <a:p>
              <a:pPr algn="ctr" eaLnBrk="0" fontAlgn="auto" hangingPunct="0">
                <a:spcBef>
                  <a:spcPts val="0"/>
                </a:spcBef>
                <a:spcAft>
                  <a:spcPts val="0"/>
                </a:spcAft>
                <a:defRPr/>
              </a:pPr>
              <a:r>
                <a:rPr lang="zh-CN" altLang="en-US" sz="1600" b="1" kern="0" dirty="0">
                  <a:solidFill>
                    <a:srgbClr val="000000"/>
                  </a:solidFill>
                  <a:latin typeface="华文楷体" pitchFamily="2" charset="-122"/>
                  <a:ea typeface="华文楷体" pitchFamily="2" charset="-122"/>
                  <a:cs typeface="Arial" pitchFamily="34" charset="0"/>
                </a:rPr>
                <a:t>通过对市场环境与竞争对手的分析讨论，完成企业</a:t>
              </a:r>
              <a:r>
                <a:rPr lang="en-US" altLang="zh-CN" sz="1600" b="1" kern="0" dirty="0">
                  <a:solidFill>
                    <a:srgbClr val="000000"/>
                  </a:solidFill>
                  <a:latin typeface="华文楷体" pitchFamily="2" charset="-122"/>
                  <a:ea typeface="华文楷体" pitchFamily="2" charset="-122"/>
                  <a:cs typeface="Arial" pitchFamily="34" charset="0"/>
                </a:rPr>
                <a:t>8</a:t>
              </a:r>
              <a:r>
                <a:rPr lang="zh-CN" altLang="en-US" sz="1600" b="1" kern="0" dirty="0">
                  <a:solidFill>
                    <a:srgbClr val="000000"/>
                  </a:solidFill>
                  <a:latin typeface="华文楷体" pitchFamily="2" charset="-122"/>
                  <a:ea typeface="华文楷体" pitchFamily="2" charset="-122"/>
                  <a:cs typeface="Arial" pitchFamily="34" charset="0"/>
                </a:rPr>
                <a:t>个季度的市场营销策略。</a:t>
              </a:r>
            </a:p>
          </p:txBody>
        </p:sp>
        <p:grpSp>
          <p:nvGrpSpPr>
            <p:cNvPr id="3" name="Group 71"/>
            <p:cNvGrpSpPr>
              <a:grpSpLocks/>
            </p:cNvGrpSpPr>
            <p:nvPr/>
          </p:nvGrpSpPr>
          <p:grpSpPr bwMode="auto">
            <a:xfrm>
              <a:off x="3143256" y="2590800"/>
              <a:ext cx="2819404" cy="2803525"/>
              <a:chOff x="1968" y="1488"/>
              <a:chExt cx="1776" cy="1766"/>
            </a:xfrm>
          </p:grpSpPr>
          <p:sp>
            <p:nvSpPr>
              <p:cNvPr id="23" name="AutoShape 72"/>
              <p:cNvSpPr>
                <a:spLocks noChangeArrowheads="1"/>
              </p:cNvSpPr>
              <p:nvPr/>
            </p:nvSpPr>
            <p:spPr bwMode="gray">
              <a:xfrm rot="6774404">
                <a:off x="2004" y="1571"/>
                <a:ext cx="1688" cy="1664"/>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rgbClr val="D54F6F">
                      <a:gamma/>
                      <a:shade val="0"/>
                      <a:invGamma/>
                    </a:srgbClr>
                  </a:gs>
                  <a:gs pos="100000">
                    <a:srgbClr val="D54F6F"/>
                  </a:gs>
                </a:gsLst>
                <a:lin ang="2700000" scaled="1"/>
              </a:gradFill>
              <a:ln w="9525">
                <a:noFill/>
                <a:miter lim="800000"/>
                <a:headEnd/>
                <a:tailEnd/>
              </a:ln>
              <a:effectLst/>
              <a:scene3d>
                <a:camera prst="legacyObliqueTopRight"/>
                <a:lightRig rig="legacyFlat3" dir="b"/>
              </a:scene3d>
              <a:sp3d extrusionH="176200" prstMaterial="legacyMatte">
                <a:bevelT w="13500" h="13500" prst="angle"/>
                <a:bevelB w="13500" h="13500" prst="angle"/>
                <a:extrusionClr>
                  <a:srgbClr val="D54F6F"/>
                </a:extrusionClr>
              </a:sp3d>
            </p:spPr>
            <p:txBody>
              <a:bodyPr wrap="none" anchor="ctr">
                <a:flatTx/>
              </a:bodyPr>
              <a:lstStyle/>
              <a:p>
                <a:pPr algn="ctr" fontAlgn="auto">
                  <a:spcBef>
                    <a:spcPts val="0"/>
                  </a:spcBef>
                  <a:spcAft>
                    <a:spcPts val="0"/>
                  </a:spcAft>
                  <a:defRPr/>
                </a:pPr>
                <a:endParaRPr lang="zh-CN" altLang="en-US" b="1" kern="0">
                  <a:solidFill>
                    <a:sysClr val="windowText" lastClr="000000"/>
                  </a:solidFill>
                  <a:latin typeface="华文楷体" pitchFamily="2" charset="-122"/>
                  <a:ea typeface="华文楷体" pitchFamily="2" charset="-122"/>
                </a:endParaRPr>
              </a:p>
            </p:txBody>
          </p:sp>
          <p:sp>
            <p:nvSpPr>
              <p:cNvPr id="24" name="AutoShape 73"/>
              <p:cNvSpPr>
                <a:spLocks noChangeArrowheads="1"/>
              </p:cNvSpPr>
              <p:nvPr/>
            </p:nvSpPr>
            <p:spPr bwMode="gray">
              <a:xfrm rot="12174404">
                <a:off x="1968" y="1561"/>
                <a:ext cx="1688" cy="1671"/>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rgbClr val="EF8D21">
                      <a:gamma/>
                      <a:shade val="0"/>
                      <a:invGamma/>
                    </a:srgbClr>
                  </a:gs>
                  <a:gs pos="100000">
                    <a:srgbClr val="EF8D21"/>
                  </a:gs>
                </a:gsLst>
                <a:lin ang="2700000" scaled="1"/>
              </a:gradFill>
              <a:ln w="9525">
                <a:noFill/>
                <a:miter lim="800000"/>
                <a:headEnd/>
                <a:tailEnd/>
              </a:ln>
              <a:effectLst/>
              <a:scene3d>
                <a:camera prst="legacyObliqueTopRight"/>
                <a:lightRig rig="legacyFlat3" dir="b"/>
              </a:scene3d>
              <a:sp3d extrusionH="176200" prstMaterial="legacyMatte">
                <a:bevelT w="13500" h="13500" prst="angle"/>
                <a:bevelB w="13500" h="13500" prst="angle"/>
                <a:extrusionClr>
                  <a:srgbClr val="EF8D21"/>
                </a:extrusionClr>
              </a:sp3d>
            </p:spPr>
            <p:txBody>
              <a:bodyPr wrap="none" anchor="ctr">
                <a:flatTx/>
              </a:bodyPr>
              <a:lstStyle/>
              <a:p>
                <a:pPr algn="ctr" fontAlgn="auto">
                  <a:spcBef>
                    <a:spcPts val="0"/>
                  </a:spcBef>
                  <a:spcAft>
                    <a:spcPts val="0"/>
                  </a:spcAft>
                  <a:defRPr/>
                </a:pPr>
                <a:endParaRPr lang="zh-CN" altLang="en-US" b="1" kern="0">
                  <a:solidFill>
                    <a:sysClr val="windowText" lastClr="000000"/>
                  </a:solidFill>
                  <a:latin typeface="华文楷体" pitchFamily="2" charset="-122"/>
                  <a:ea typeface="华文楷体" pitchFamily="2" charset="-122"/>
                </a:endParaRPr>
              </a:p>
            </p:txBody>
          </p:sp>
          <p:sp>
            <p:nvSpPr>
              <p:cNvPr id="25" name="AutoShape 74"/>
              <p:cNvSpPr>
                <a:spLocks noChangeArrowheads="1"/>
              </p:cNvSpPr>
              <p:nvPr/>
            </p:nvSpPr>
            <p:spPr bwMode="gray">
              <a:xfrm rot="17574404">
                <a:off x="2029" y="1500"/>
                <a:ext cx="1688" cy="1664"/>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rgbClr val="5AC2C2">
                      <a:gamma/>
                      <a:shade val="6275"/>
                      <a:invGamma/>
                    </a:srgbClr>
                  </a:gs>
                  <a:gs pos="100000">
                    <a:srgbClr val="5AC2C2"/>
                  </a:gs>
                </a:gsLst>
                <a:lin ang="2700000" scaled="1"/>
              </a:gradFill>
              <a:ln w="9525">
                <a:noFill/>
                <a:miter lim="800000"/>
                <a:headEnd/>
                <a:tailEnd/>
              </a:ln>
              <a:effectLst/>
              <a:scene3d>
                <a:camera prst="legacyObliqueTopRight"/>
                <a:lightRig rig="legacyFlat3" dir="b"/>
              </a:scene3d>
              <a:sp3d extrusionH="176200" prstMaterial="legacyMatte">
                <a:bevelT w="13500" h="13500" prst="angle"/>
                <a:bevelB w="13500" h="13500" prst="angle"/>
                <a:extrusionClr>
                  <a:srgbClr val="5AC2C2"/>
                </a:extrusionClr>
              </a:sp3d>
            </p:spPr>
            <p:txBody>
              <a:bodyPr wrap="none" anchor="ctr">
                <a:flatTx/>
              </a:bodyPr>
              <a:lstStyle/>
              <a:p>
                <a:pPr algn="ctr" fontAlgn="auto">
                  <a:spcBef>
                    <a:spcPts val="0"/>
                  </a:spcBef>
                  <a:spcAft>
                    <a:spcPts val="0"/>
                  </a:spcAft>
                  <a:defRPr/>
                </a:pPr>
                <a:endParaRPr lang="zh-CN" altLang="en-US" b="1" kern="0">
                  <a:solidFill>
                    <a:sysClr val="windowText" lastClr="000000"/>
                  </a:solidFill>
                  <a:latin typeface="华文楷体" pitchFamily="2" charset="-122"/>
                  <a:ea typeface="华文楷体" pitchFamily="2" charset="-122"/>
                </a:endParaRPr>
              </a:p>
            </p:txBody>
          </p:sp>
          <p:sp>
            <p:nvSpPr>
              <p:cNvPr id="26" name="AutoShape 75"/>
              <p:cNvSpPr>
                <a:spLocks noChangeArrowheads="1"/>
              </p:cNvSpPr>
              <p:nvPr/>
            </p:nvSpPr>
            <p:spPr bwMode="gray">
              <a:xfrm rot="22974404">
                <a:off x="2056" y="1536"/>
                <a:ext cx="1688" cy="1664"/>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rgbClr val="6FB157">
                      <a:gamma/>
                      <a:shade val="0"/>
                      <a:invGamma/>
                    </a:srgbClr>
                  </a:gs>
                  <a:gs pos="100000">
                    <a:srgbClr val="6FB157"/>
                  </a:gs>
                </a:gsLst>
                <a:lin ang="2700000" scaled="1"/>
              </a:gradFill>
              <a:ln w="9525">
                <a:noFill/>
                <a:miter lim="800000"/>
                <a:headEnd/>
                <a:tailEnd/>
              </a:ln>
              <a:effectLst/>
              <a:scene3d>
                <a:camera prst="legacyObliqueTopRight"/>
                <a:lightRig rig="legacyFlat3" dir="b"/>
              </a:scene3d>
              <a:sp3d extrusionH="176200" prstMaterial="legacyMatte">
                <a:bevelT w="13500" h="13500" prst="angle"/>
                <a:bevelB w="13500" h="13500" prst="angle"/>
                <a:extrusionClr>
                  <a:srgbClr val="6FB157"/>
                </a:extrusionClr>
              </a:sp3d>
            </p:spPr>
            <p:txBody>
              <a:bodyPr wrap="none" anchor="ctr">
                <a:flatTx/>
              </a:bodyPr>
              <a:lstStyle/>
              <a:p>
                <a:pPr algn="ctr" fontAlgn="auto">
                  <a:spcBef>
                    <a:spcPts val="0"/>
                  </a:spcBef>
                  <a:spcAft>
                    <a:spcPts val="0"/>
                  </a:spcAft>
                  <a:defRPr/>
                </a:pPr>
                <a:endParaRPr lang="zh-CN" altLang="en-US" b="1" kern="0">
                  <a:solidFill>
                    <a:sysClr val="windowText" lastClr="000000"/>
                  </a:solidFill>
                  <a:latin typeface="华文楷体" pitchFamily="2" charset="-122"/>
                  <a:ea typeface="华文楷体" pitchFamily="2" charset="-122"/>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dirty="0"/>
              <a:t>《</a:t>
            </a:r>
            <a:r>
              <a:rPr lang="zh-CN" altLang="en-US" dirty="0"/>
              <a:t>营销之道</a:t>
            </a:r>
            <a:r>
              <a:rPr lang="en-US" altLang="zh-CN" dirty="0"/>
              <a:t>》</a:t>
            </a:r>
            <a:r>
              <a:rPr lang="zh-CN" altLang="en-US" dirty="0"/>
              <a:t>学生端</a:t>
            </a:r>
            <a:r>
              <a:rPr lang="en-US" altLang="zh-CN" dirty="0"/>
              <a:t>--</a:t>
            </a:r>
            <a:r>
              <a:rPr lang="zh-CN" altLang="en-US" dirty="0"/>
              <a:t>部门内部</a:t>
            </a:r>
          </a:p>
        </p:txBody>
      </p:sp>
      <p:pic>
        <p:nvPicPr>
          <p:cNvPr id="3" name="Picture 5"/>
          <p:cNvPicPr>
            <a:picLocks noChangeAspect="1" noChangeArrowheads="1"/>
          </p:cNvPicPr>
          <p:nvPr/>
        </p:nvPicPr>
        <p:blipFill>
          <a:blip r:embed="rId4" cstate="print"/>
          <a:srcRect/>
          <a:stretch>
            <a:fillRect/>
          </a:stretch>
        </p:blipFill>
        <p:spPr bwMode="auto">
          <a:xfrm>
            <a:off x="1071538" y="1416752"/>
            <a:ext cx="7094562" cy="4798330"/>
          </a:xfrm>
          <a:prstGeom prst="rect">
            <a:avLst/>
          </a:prstGeom>
          <a:noFill/>
          <a:ln w="9525">
            <a:noFill/>
            <a:miter lim="800000"/>
            <a:headEnd/>
            <a:tailEnd/>
          </a:ln>
          <a:effectLst/>
        </p:spPr>
      </p:pic>
    </p:spTree>
    <p:custDataLst>
      <p:tags r:id="rId1"/>
    </p:custData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dirty="0">
                <a:effectLst>
                  <a:outerShdw blurRad="38100" dist="38100" dir="2700000" algn="tl">
                    <a:srgbClr val="C0C0C0"/>
                  </a:outerShdw>
                </a:effectLst>
              </a:rPr>
              <a:t>《</a:t>
            </a:r>
            <a:r>
              <a:rPr lang="zh-CN" altLang="en-US" dirty="0">
                <a:effectLst>
                  <a:outerShdw blurRad="38100" dist="38100" dir="2700000" algn="tl">
                    <a:srgbClr val="C0C0C0"/>
                  </a:outerShdw>
                </a:effectLst>
              </a:rPr>
              <a:t>营销之道</a:t>
            </a:r>
            <a:r>
              <a:rPr lang="en-US" altLang="zh-CN" dirty="0">
                <a:effectLst>
                  <a:outerShdw blurRad="38100" dist="38100" dir="2700000" algn="tl">
                    <a:srgbClr val="C0C0C0"/>
                  </a:outerShdw>
                </a:effectLst>
              </a:rPr>
              <a:t>》</a:t>
            </a:r>
            <a:r>
              <a:rPr lang="zh-CN" altLang="en-US" dirty="0">
                <a:effectLst>
                  <a:outerShdw blurRad="38100" dist="38100" dir="2700000" algn="tl">
                    <a:srgbClr val="C0C0C0"/>
                  </a:outerShdw>
                </a:effectLst>
              </a:rPr>
              <a:t>学生端</a:t>
            </a:r>
            <a:r>
              <a:rPr lang="en-US" altLang="zh-CN" dirty="0">
                <a:effectLst>
                  <a:outerShdw blurRad="38100" dist="38100" dir="2700000" algn="tl">
                    <a:srgbClr val="C0C0C0"/>
                  </a:outerShdw>
                </a:effectLst>
              </a:rPr>
              <a:t>--</a:t>
            </a:r>
            <a:r>
              <a:rPr lang="zh-CN" altLang="en-US" dirty="0">
                <a:effectLst>
                  <a:outerShdw blurRad="38100" dist="38100" dir="2700000" algn="tl">
                    <a:srgbClr val="C0C0C0"/>
                  </a:outerShdw>
                </a:effectLst>
              </a:rPr>
              <a:t>设立总部</a:t>
            </a:r>
            <a:endParaRPr lang="zh-CN" altLang="en-US" dirty="0"/>
          </a:p>
        </p:txBody>
      </p:sp>
      <p:pic>
        <p:nvPicPr>
          <p:cNvPr id="46082" name="Picture 2"/>
          <p:cNvPicPr>
            <a:picLocks noChangeAspect="1" noChangeArrowheads="1"/>
          </p:cNvPicPr>
          <p:nvPr/>
        </p:nvPicPr>
        <p:blipFill>
          <a:blip r:embed="rId4" cstate="print"/>
          <a:srcRect/>
          <a:stretch>
            <a:fillRect/>
          </a:stretch>
        </p:blipFill>
        <p:spPr bwMode="auto">
          <a:xfrm>
            <a:off x="1142976" y="1500174"/>
            <a:ext cx="6715172" cy="4714875"/>
          </a:xfrm>
          <a:prstGeom prst="rect">
            <a:avLst/>
          </a:prstGeom>
          <a:noFill/>
          <a:ln w="9525">
            <a:noFill/>
            <a:miter lim="800000"/>
            <a:headEnd/>
            <a:tailEnd/>
          </a:ln>
          <a:effectLst/>
        </p:spPr>
      </p:pic>
    </p:spTree>
    <p:custDataLst>
      <p:tags r:id="rId1"/>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dirty="0">
                <a:effectLst>
                  <a:outerShdw blurRad="38100" dist="38100" dir="2700000" algn="tl">
                    <a:srgbClr val="C0C0C0"/>
                  </a:outerShdw>
                </a:effectLst>
              </a:rPr>
              <a:t>《</a:t>
            </a:r>
            <a:r>
              <a:rPr lang="zh-CN" altLang="en-US" dirty="0">
                <a:effectLst>
                  <a:outerShdw blurRad="38100" dist="38100" dir="2700000" algn="tl">
                    <a:srgbClr val="C0C0C0"/>
                  </a:outerShdw>
                </a:effectLst>
              </a:rPr>
              <a:t>营销之道</a:t>
            </a:r>
            <a:r>
              <a:rPr lang="en-US" altLang="zh-CN" dirty="0">
                <a:effectLst>
                  <a:outerShdw blurRad="38100" dist="38100" dir="2700000" algn="tl">
                    <a:srgbClr val="C0C0C0"/>
                  </a:outerShdw>
                </a:effectLst>
              </a:rPr>
              <a:t>》</a:t>
            </a:r>
            <a:r>
              <a:rPr lang="zh-CN" altLang="en-US" dirty="0">
                <a:effectLst>
                  <a:outerShdw blurRad="38100" dist="38100" dir="2700000" algn="tl">
                    <a:srgbClr val="C0C0C0"/>
                  </a:outerShdw>
                </a:effectLst>
              </a:rPr>
              <a:t>学生端</a:t>
            </a:r>
            <a:r>
              <a:rPr lang="en-US" altLang="zh-CN" dirty="0">
                <a:effectLst>
                  <a:outerShdw blurRad="38100" dist="38100" dir="2700000" algn="tl">
                    <a:srgbClr val="C0C0C0"/>
                  </a:outerShdw>
                </a:effectLst>
              </a:rPr>
              <a:t>—</a:t>
            </a:r>
            <a:r>
              <a:rPr lang="zh-CN" altLang="en-US" dirty="0">
                <a:effectLst>
                  <a:outerShdw blurRad="38100" dist="38100" dir="2700000" algn="tl">
                    <a:srgbClr val="C0C0C0"/>
                  </a:outerShdw>
                </a:effectLst>
              </a:rPr>
              <a:t>财务部</a:t>
            </a:r>
            <a:endParaRPr lang="zh-CN" altLang="en-US" dirty="0"/>
          </a:p>
        </p:txBody>
      </p:sp>
      <p:pic>
        <p:nvPicPr>
          <p:cNvPr id="47106" name="Picture 2"/>
          <p:cNvPicPr>
            <a:picLocks noChangeAspect="1" noChangeArrowheads="1"/>
          </p:cNvPicPr>
          <p:nvPr/>
        </p:nvPicPr>
        <p:blipFill>
          <a:blip r:embed="rId4" cstate="print"/>
          <a:srcRect/>
          <a:stretch>
            <a:fillRect/>
          </a:stretch>
        </p:blipFill>
        <p:spPr bwMode="auto">
          <a:xfrm>
            <a:off x="857224" y="1500174"/>
            <a:ext cx="7572428" cy="4776788"/>
          </a:xfrm>
          <a:prstGeom prst="rect">
            <a:avLst/>
          </a:prstGeom>
          <a:noFill/>
          <a:ln w="9525">
            <a:noFill/>
            <a:miter lim="800000"/>
            <a:headEnd/>
            <a:tailEnd/>
          </a:ln>
          <a:effectLst/>
        </p:spPr>
      </p:pic>
    </p:spTree>
    <p:custDataLst>
      <p:tags r:id="rId1"/>
    </p:custData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dirty="0"/>
              <a:t>《</a:t>
            </a:r>
            <a:r>
              <a:rPr lang="zh-CN" altLang="en-US" dirty="0"/>
              <a:t>营销之道</a:t>
            </a:r>
            <a:r>
              <a:rPr lang="en-US" altLang="zh-CN" dirty="0"/>
              <a:t>》</a:t>
            </a:r>
            <a:r>
              <a:rPr lang="zh-CN" altLang="en-US" dirty="0"/>
              <a:t>学生端</a:t>
            </a:r>
            <a:r>
              <a:rPr lang="en-US" altLang="zh-CN" dirty="0"/>
              <a:t>--</a:t>
            </a:r>
            <a:r>
              <a:rPr lang="zh-CN" altLang="en-US" dirty="0"/>
              <a:t>产品设计</a:t>
            </a:r>
          </a:p>
        </p:txBody>
      </p:sp>
      <p:pic>
        <p:nvPicPr>
          <p:cNvPr id="3" name="Picture 7" descr="87ENT]MA]8W(`TPJTB%H[{M"/>
          <p:cNvPicPr>
            <a:picLocks noChangeAspect="1" noChangeArrowheads="1"/>
          </p:cNvPicPr>
          <p:nvPr/>
        </p:nvPicPr>
        <p:blipFill>
          <a:blip r:embed="rId4" cstate="print"/>
          <a:srcRect/>
          <a:stretch>
            <a:fillRect/>
          </a:stretch>
        </p:blipFill>
        <p:spPr bwMode="auto">
          <a:xfrm>
            <a:off x="1071539" y="1428736"/>
            <a:ext cx="7454924" cy="4953014"/>
          </a:xfrm>
          <a:prstGeom prst="rect">
            <a:avLst/>
          </a:prstGeom>
          <a:noFill/>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dirty="0">
                <a:effectLst>
                  <a:outerShdw blurRad="38100" dist="38100" dir="2700000" algn="tl">
                    <a:srgbClr val="C0C0C0"/>
                  </a:outerShdw>
                </a:effectLst>
              </a:rPr>
              <a:t>《</a:t>
            </a:r>
            <a:r>
              <a:rPr lang="zh-CN" altLang="en-US" dirty="0">
                <a:effectLst>
                  <a:outerShdw blurRad="38100" dist="38100" dir="2700000" algn="tl">
                    <a:srgbClr val="C0C0C0"/>
                  </a:outerShdw>
                </a:effectLst>
              </a:rPr>
              <a:t>营销之道</a:t>
            </a:r>
            <a:r>
              <a:rPr lang="en-US" altLang="zh-CN" dirty="0">
                <a:effectLst>
                  <a:outerShdw blurRad="38100" dist="38100" dir="2700000" algn="tl">
                    <a:srgbClr val="C0C0C0"/>
                  </a:outerShdw>
                </a:effectLst>
              </a:rPr>
              <a:t>》</a:t>
            </a:r>
            <a:r>
              <a:rPr lang="zh-CN" altLang="en-US" dirty="0">
                <a:effectLst>
                  <a:outerShdw blurRad="38100" dist="38100" dir="2700000" algn="tl">
                    <a:srgbClr val="C0C0C0"/>
                  </a:outerShdw>
                </a:effectLst>
              </a:rPr>
              <a:t>学生端</a:t>
            </a:r>
            <a:r>
              <a:rPr lang="en-US" altLang="zh-CN" dirty="0">
                <a:effectLst>
                  <a:outerShdw blurRad="38100" dist="38100" dir="2700000" algn="tl">
                    <a:srgbClr val="C0C0C0"/>
                  </a:outerShdw>
                </a:effectLst>
              </a:rPr>
              <a:t>--</a:t>
            </a:r>
            <a:r>
              <a:rPr lang="zh-CN" altLang="en-US" dirty="0">
                <a:effectLst>
                  <a:outerShdw blurRad="38100" dist="38100" dir="2700000" algn="tl">
                    <a:srgbClr val="C0C0C0"/>
                  </a:outerShdw>
                </a:effectLst>
              </a:rPr>
              <a:t>生产制造</a:t>
            </a:r>
            <a:endParaRPr lang="zh-CN" altLang="en-US" dirty="0"/>
          </a:p>
        </p:txBody>
      </p:sp>
      <p:pic>
        <p:nvPicPr>
          <p:cNvPr id="3" name="Picture 5" descr="5OZAU@6M{%PDE~17HHN``_T"/>
          <p:cNvPicPr>
            <a:picLocks noChangeAspect="1" noChangeArrowheads="1"/>
          </p:cNvPicPr>
          <p:nvPr/>
        </p:nvPicPr>
        <p:blipFill>
          <a:blip r:embed="rId4" cstate="print"/>
          <a:srcRect/>
          <a:stretch>
            <a:fillRect/>
          </a:stretch>
        </p:blipFill>
        <p:spPr bwMode="auto">
          <a:xfrm>
            <a:off x="1071538" y="1571612"/>
            <a:ext cx="6958035" cy="4718062"/>
          </a:xfrm>
          <a:prstGeom prst="rect">
            <a:avLst/>
          </a:prstGeom>
          <a:noFill/>
        </p:spPr>
      </p:pic>
      <p:pic>
        <p:nvPicPr>
          <p:cNvPr id="4" name="Picture 6" descr="[SHO4UB~(`AJN~IV[ZTFM[D"/>
          <p:cNvPicPr>
            <a:picLocks noChangeAspect="1" noChangeArrowheads="1"/>
          </p:cNvPicPr>
          <p:nvPr/>
        </p:nvPicPr>
        <p:blipFill>
          <a:blip r:embed="rId5" cstate="print"/>
          <a:srcRect/>
          <a:stretch>
            <a:fillRect/>
          </a:stretch>
        </p:blipFill>
        <p:spPr bwMode="auto">
          <a:xfrm>
            <a:off x="1908175" y="1714488"/>
            <a:ext cx="5164155" cy="4451362"/>
          </a:xfrm>
          <a:prstGeom prst="rect">
            <a:avLst/>
          </a:prstGeom>
          <a:noFill/>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dirty="0"/>
              <a:t>《</a:t>
            </a:r>
            <a:r>
              <a:rPr lang="zh-CN" altLang="en-US" dirty="0"/>
              <a:t>营销之道</a:t>
            </a:r>
            <a:r>
              <a:rPr lang="en-US" altLang="zh-CN" dirty="0"/>
              <a:t>》</a:t>
            </a:r>
            <a:r>
              <a:rPr lang="zh-CN" altLang="en-US" dirty="0"/>
              <a:t>学生端</a:t>
            </a:r>
            <a:r>
              <a:rPr lang="en-US" altLang="zh-CN" dirty="0"/>
              <a:t>--</a:t>
            </a:r>
            <a:r>
              <a:rPr lang="zh-CN" altLang="en-US" dirty="0"/>
              <a:t>市场开发</a:t>
            </a:r>
          </a:p>
        </p:txBody>
      </p:sp>
      <p:pic>
        <p:nvPicPr>
          <p:cNvPr id="3" name="Picture 6" descr="TND%KHK`IBM1$J34Z72C{QG"/>
          <p:cNvPicPr>
            <a:picLocks noChangeAspect="1" noChangeArrowheads="1"/>
          </p:cNvPicPr>
          <p:nvPr/>
        </p:nvPicPr>
        <p:blipFill>
          <a:blip r:embed="rId4" cstate="print"/>
          <a:srcRect/>
          <a:stretch>
            <a:fillRect/>
          </a:stretch>
        </p:blipFill>
        <p:spPr bwMode="auto">
          <a:xfrm>
            <a:off x="857224" y="1428736"/>
            <a:ext cx="7848600" cy="5116510"/>
          </a:xfrm>
          <a:prstGeom prst="rect">
            <a:avLst/>
          </a:prstGeom>
          <a:noFill/>
        </p:spPr>
      </p:pic>
      <p:pic>
        <p:nvPicPr>
          <p:cNvPr id="4" name="Picture 7" descr="(`UE_AFGL4EZ7%I6UIMXG76"/>
          <p:cNvPicPr>
            <a:picLocks noChangeAspect="1" noChangeArrowheads="1"/>
          </p:cNvPicPr>
          <p:nvPr/>
        </p:nvPicPr>
        <p:blipFill>
          <a:blip r:embed="rId5" cstate="print"/>
          <a:srcRect/>
          <a:stretch>
            <a:fillRect/>
          </a:stretch>
        </p:blipFill>
        <p:spPr bwMode="auto">
          <a:xfrm>
            <a:off x="1785918" y="1571612"/>
            <a:ext cx="5957887" cy="4646626"/>
          </a:xfrm>
          <a:prstGeom prst="rect">
            <a:avLst/>
          </a:prstGeom>
          <a:noFill/>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dirty="0"/>
              <a:t>《</a:t>
            </a:r>
            <a:r>
              <a:rPr lang="zh-CN" altLang="en-US" dirty="0"/>
              <a:t>营销之道</a:t>
            </a:r>
            <a:r>
              <a:rPr lang="en-US" altLang="zh-CN" dirty="0"/>
              <a:t>》</a:t>
            </a:r>
            <a:r>
              <a:rPr lang="zh-CN" altLang="en-US" dirty="0"/>
              <a:t>界面：广告与促销策略</a:t>
            </a:r>
          </a:p>
        </p:txBody>
      </p:sp>
      <p:pic>
        <p:nvPicPr>
          <p:cNvPr id="3" name="Picture 7"/>
          <p:cNvPicPr>
            <a:picLocks noChangeAspect="1" noChangeArrowheads="1"/>
          </p:cNvPicPr>
          <p:nvPr/>
        </p:nvPicPr>
        <p:blipFill>
          <a:blip r:embed="rId4" cstate="print"/>
          <a:srcRect/>
          <a:stretch>
            <a:fillRect/>
          </a:stretch>
        </p:blipFill>
        <p:spPr bwMode="auto">
          <a:xfrm>
            <a:off x="1042988" y="1428736"/>
            <a:ext cx="7345362" cy="4999052"/>
          </a:xfrm>
          <a:prstGeom prst="rect">
            <a:avLst/>
          </a:prstGeom>
          <a:noFill/>
          <a:ln w="9525">
            <a:noFill/>
            <a:miter lim="800000"/>
            <a:headEnd/>
            <a:tailEnd/>
          </a:ln>
          <a:effec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dirty="0"/>
              <a:t>《</a:t>
            </a:r>
            <a:r>
              <a:rPr lang="zh-CN" altLang="en-US" dirty="0"/>
              <a:t>营销之道</a:t>
            </a:r>
            <a:r>
              <a:rPr lang="en-US" altLang="zh-CN" dirty="0"/>
              <a:t>》</a:t>
            </a:r>
            <a:r>
              <a:rPr lang="zh-CN" altLang="en-US" dirty="0"/>
              <a:t>界面：服务策略</a:t>
            </a:r>
          </a:p>
        </p:txBody>
      </p:sp>
      <p:pic>
        <p:nvPicPr>
          <p:cNvPr id="3" name="Picture 5"/>
          <p:cNvPicPr>
            <a:picLocks noChangeAspect="1" noChangeArrowheads="1"/>
          </p:cNvPicPr>
          <p:nvPr/>
        </p:nvPicPr>
        <p:blipFill>
          <a:blip r:embed="rId4" cstate="print"/>
          <a:srcRect/>
          <a:stretch>
            <a:fillRect/>
          </a:stretch>
        </p:blipFill>
        <p:spPr bwMode="auto">
          <a:xfrm>
            <a:off x="1142976" y="1357298"/>
            <a:ext cx="7151687" cy="4899038"/>
          </a:xfrm>
          <a:prstGeom prst="rect">
            <a:avLst/>
          </a:prstGeom>
          <a:noFill/>
          <a:ln w="9525">
            <a:noFill/>
            <a:miter lim="800000"/>
            <a:headEnd/>
            <a:tailEnd/>
          </a:ln>
          <a:effectLst/>
        </p:spPr>
      </p:pic>
    </p:spTree>
    <p:custDataLst>
      <p:tags r:id="rId1"/>
    </p:custData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dirty="0">
                <a:effectLst>
                  <a:outerShdw blurRad="38100" dist="38100" dir="2700000" algn="tl">
                    <a:srgbClr val="C0C0C0"/>
                  </a:outerShdw>
                </a:effectLst>
              </a:rPr>
              <a:t>《</a:t>
            </a:r>
            <a:r>
              <a:rPr lang="zh-CN" altLang="en-US" dirty="0">
                <a:effectLst>
                  <a:outerShdw blurRad="38100" dist="38100" dir="2700000" algn="tl">
                    <a:srgbClr val="C0C0C0"/>
                  </a:outerShdw>
                </a:effectLst>
              </a:rPr>
              <a:t>营销之道</a:t>
            </a:r>
            <a:r>
              <a:rPr lang="en-US" altLang="zh-CN" dirty="0">
                <a:effectLst>
                  <a:outerShdw blurRad="38100" dist="38100" dir="2700000" algn="tl">
                    <a:srgbClr val="C0C0C0"/>
                  </a:outerShdw>
                </a:effectLst>
              </a:rPr>
              <a:t>》</a:t>
            </a:r>
            <a:r>
              <a:rPr lang="zh-CN" altLang="en-US" dirty="0">
                <a:effectLst>
                  <a:outerShdw blurRad="38100" dist="38100" dir="2700000" algn="tl">
                    <a:srgbClr val="C0C0C0"/>
                  </a:outerShdw>
                </a:effectLst>
              </a:rPr>
              <a:t>界面：产品配送</a:t>
            </a:r>
            <a:endParaRPr lang="zh-CN" altLang="en-US" dirty="0"/>
          </a:p>
        </p:txBody>
      </p:sp>
      <p:pic>
        <p:nvPicPr>
          <p:cNvPr id="3" name="Picture 5" descr="93$~UZF]~~N8YJIE%PPS@44"/>
          <p:cNvPicPr>
            <a:picLocks noChangeAspect="1" noChangeArrowheads="1"/>
          </p:cNvPicPr>
          <p:nvPr/>
        </p:nvPicPr>
        <p:blipFill>
          <a:blip r:embed="rId4" cstate="print"/>
          <a:srcRect/>
          <a:stretch>
            <a:fillRect/>
          </a:stretch>
        </p:blipFill>
        <p:spPr bwMode="auto">
          <a:xfrm>
            <a:off x="684213" y="1357298"/>
            <a:ext cx="7743825" cy="5006990"/>
          </a:xfrm>
          <a:prstGeom prst="rect">
            <a:avLst/>
          </a:prstGeom>
          <a:noFill/>
        </p:spPr>
      </p:pic>
    </p:spTree>
    <p:custDataLst>
      <p:tags r:id="rId1"/>
    </p:custData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dirty="0"/>
              <a:t>《</a:t>
            </a:r>
            <a:r>
              <a:rPr lang="zh-CN" altLang="en-US" dirty="0"/>
              <a:t>营销之道</a:t>
            </a:r>
            <a:r>
              <a:rPr lang="en-US" altLang="zh-CN" dirty="0"/>
              <a:t>》</a:t>
            </a:r>
            <a:r>
              <a:rPr lang="zh-CN" altLang="en-US" dirty="0"/>
              <a:t>界面：经营绩效</a:t>
            </a:r>
          </a:p>
        </p:txBody>
      </p:sp>
      <p:pic>
        <p:nvPicPr>
          <p:cNvPr id="3" name="Picture 4" descr="8(`(CBO}$Z4SM]I%IG((3`3"/>
          <p:cNvPicPr>
            <a:picLocks noChangeAspect="1" noChangeArrowheads="1"/>
          </p:cNvPicPr>
          <p:nvPr/>
        </p:nvPicPr>
        <p:blipFill>
          <a:blip r:embed="rId4" cstate="print"/>
          <a:srcRect/>
          <a:stretch>
            <a:fillRect/>
          </a:stretch>
        </p:blipFill>
        <p:spPr bwMode="auto">
          <a:xfrm>
            <a:off x="714348" y="1428736"/>
            <a:ext cx="7675588" cy="4768864"/>
          </a:xfrm>
          <a:prstGeom prst="rect">
            <a:avLst/>
          </a:prstGeom>
          <a:noFill/>
        </p:spPr>
      </p:pic>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5"/>
          <p:cNvGrpSpPr>
            <a:grpSpLocks/>
          </p:cNvGrpSpPr>
          <p:nvPr/>
        </p:nvGrpSpPr>
        <p:grpSpPr bwMode="auto">
          <a:xfrm>
            <a:off x="214313" y="1571625"/>
            <a:ext cx="8572500" cy="4572000"/>
            <a:chOff x="214313" y="1571625"/>
            <a:chExt cx="8572529" cy="4572019"/>
          </a:xfrm>
        </p:grpSpPr>
        <p:sp>
          <p:nvSpPr>
            <p:cNvPr id="24" name="左右箭头 23"/>
            <p:cNvSpPr/>
            <p:nvPr/>
          </p:nvSpPr>
          <p:spPr>
            <a:xfrm>
              <a:off x="714348" y="5214950"/>
              <a:ext cx="7786710" cy="928694"/>
            </a:xfrm>
            <a:prstGeom prst="leftRightArrow">
              <a:avLst/>
            </a:prstGeom>
            <a:solidFill>
              <a:srgbClr val="FF9999"/>
            </a:solidFill>
            <a:ln w="25400" cap="flat" cmpd="sng" algn="ctr">
              <a:noFill/>
              <a:prstDash val="solid"/>
            </a:ln>
            <a:effectLst>
              <a:innerShdw blurRad="114300">
                <a:prstClr val="black"/>
              </a:innerShdw>
            </a:effectLst>
          </p:spPr>
          <p:txBody>
            <a:bodyPr anchor="ctr"/>
            <a:lstStyle/>
            <a:p>
              <a:pPr fontAlgn="auto" latinLnBrk="1">
                <a:spcBef>
                  <a:spcPts val="0"/>
                </a:spcBef>
                <a:spcAft>
                  <a:spcPts val="0"/>
                </a:spcAft>
                <a:defRPr/>
              </a:pPr>
              <a:r>
                <a:rPr lang="zh-CN" altLang="en-US" sz="2400" kern="0"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营销机会分析、营销战略规划、整合营销策略</a:t>
              </a:r>
            </a:p>
          </p:txBody>
        </p:sp>
        <p:grpSp>
          <p:nvGrpSpPr>
            <p:cNvPr id="3" name="组合 24"/>
            <p:cNvGrpSpPr>
              <a:grpSpLocks/>
            </p:cNvGrpSpPr>
            <p:nvPr/>
          </p:nvGrpSpPr>
          <p:grpSpPr bwMode="auto">
            <a:xfrm>
              <a:off x="214313" y="1571625"/>
              <a:ext cx="8572529" cy="3571875"/>
              <a:chOff x="214313" y="1571625"/>
              <a:chExt cx="8572529" cy="3571875"/>
            </a:xfrm>
          </p:grpSpPr>
          <p:sp>
            <p:nvSpPr>
              <p:cNvPr id="26" name="右箭头 25"/>
              <p:cNvSpPr/>
              <p:nvPr/>
            </p:nvSpPr>
            <p:spPr>
              <a:xfrm>
                <a:off x="1643068" y="3143257"/>
                <a:ext cx="500064" cy="571502"/>
              </a:xfrm>
              <a:prstGeom prst="rightArrow">
                <a:avLst/>
              </a:prstGeom>
              <a:solidFill>
                <a:srgbClr val="77B7E7"/>
              </a:solidFill>
              <a:ln w="25400" cap="flat" cmpd="sng" algn="ctr">
                <a:solidFill>
                  <a:srgbClr val="77B7E7">
                    <a:shade val="50000"/>
                  </a:srgbClr>
                </a:solidFill>
                <a:prstDash val="solid"/>
              </a:ln>
              <a:effectLst/>
            </p:spPr>
            <p:txBody>
              <a:bodyPr anchor="ctr"/>
              <a:lstStyle/>
              <a:p>
                <a:pPr fontAlgn="auto" latinLnBrk="1">
                  <a:spcBef>
                    <a:spcPts val="0"/>
                  </a:spcBef>
                  <a:spcAft>
                    <a:spcPts val="0"/>
                  </a:spcAft>
                  <a:defRPr/>
                </a:pPr>
                <a:endParaRPr lang="zh-CN" altLang="en-US" kern="0">
                  <a:solidFill>
                    <a:srgbClr val="FFFFFF"/>
                  </a:solidFill>
                  <a:latin typeface="华文楷体" pitchFamily="2" charset="-122"/>
                  <a:ea typeface="华文楷体" pitchFamily="2" charset="-122"/>
                </a:endParaRPr>
              </a:p>
            </p:txBody>
          </p:sp>
          <p:sp>
            <p:nvSpPr>
              <p:cNvPr id="27" name="圆角矩形 26"/>
              <p:cNvSpPr/>
              <p:nvPr/>
            </p:nvSpPr>
            <p:spPr>
              <a:xfrm>
                <a:off x="3500449" y="2857505"/>
                <a:ext cx="500064" cy="1000129"/>
              </a:xfrm>
              <a:prstGeom prst="roundRect">
                <a:avLst/>
              </a:prstGeom>
              <a:solidFill>
                <a:srgbClr val="77B7E7"/>
              </a:solidFill>
              <a:ln w="25400" cap="flat" cmpd="sng" algn="ctr">
                <a:solidFill>
                  <a:srgbClr val="77B7E7">
                    <a:shade val="50000"/>
                  </a:srgbClr>
                </a:solidFill>
                <a:prstDash val="solid"/>
              </a:ln>
              <a:effectLst/>
            </p:spPr>
            <p:txBody>
              <a:bodyPr anchor="ctr"/>
              <a:lstStyle/>
              <a:p>
                <a:pPr fontAlgn="auto" latinLnBrk="1">
                  <a:spcBef>
                    <a:spcPts val="0"/>
                  </a:spcBef>
                  <a:spcAft>
                    <a:spcPts val="0"/>
                  </a:spcAft>
                  <a:defRPr/>
                </a:pPr>
                <a:r>
                  <a:rPr lang="zh-CN" altLang="en-US" sz="2000" kern="0"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互联网</a:t>
                </a:r>
              </a:p>
            </p:txBody>
          </p:sp>
          <p:sp>
            <p:nvSpPr>
              <p:cNvPr id="28" name="圆角矩形 27"/>
              <p:cNvSpPr/>
              <p:nvPr/>
            </p:nvSpPr>
            <p:spPr>
              <a:xfrm>
                <a:off x="3500449" y="1571625"/>
                <a:ext cx="500064" cy="1214443"/>
              </a:xfrm>
              <a:prstGeom prst="roundRect">
                <a:avLst/>
              </a:prstGeom>
              <a:solidFill>
                <a:srgbClr val="77B7E7"/>
              </a:solidFill>
              <a:ln w="25400" cap="flat" cmpd="sng" algn="ctr">
                <a:solidFill>
                  <a:srgbClr val="77B7E7">
                    <a:shade val="50000"/>
                  </a:srgbClr>
                </a:solidFill>
                <a:prstDash val="solid"/>
              </a:ln>
              <a:effectLst/>
            </p:spPr>
            <p:txBody>
              <a:bodyPr anchor="ctr"/>
              <a:lstStyle/>
              <a:p>
                <a:pPr fontAlgn="auto" latinLnBrk="1">
                  <a:spcBef>
                    <a:spcPts val="0"/>
                  </a:spcBef>
                  <a:spcAft>
                    <a:spcPts val="0"/>
                  </a:spcAft>
                  <a:defRPr/>
                </a:pPr>
                <a:r>
                  <a:rPr lang="zh-CN" altLang="en-US" sz="2000" kern="0"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国内市场</a:t>
                </a:r>
              </a:p>
            </p:txBody>
          </p:sp>
          <p:sp>
            <p:nvSpPr>
              <p:cNvPr id="29" name="圆角矩形 28"/>
              <p:cNvSpPr/>
              <p:nvPr/>
            </p:nvSpPr>
            <p:spPr>
              <a:xfrm>
                <a:off x="3500449" y="3929073"/>
                <a:ext cx="500064" cy="1214442"/>
              </a:xfrm>
              <a:prstGeom prst="roundRect">
                <a:avLst/>
              </a:prstGeom>
              <a:solidFill>
                <a:srgbClr val="77B7E7"/>
              </a:solidFill>
              <a:ln w="25400" cap="flat" cmpd="sng" algn="ctr">
                <a:solidFill>
                  <a:srgbClr val="77B7E7">
                    <a:shade val="50000"/>
                  </a:srgbClr>
                </a:solidFill>
                <a:prstDash val="solid"/>
              </a:ln>
              <a:effectLst/>
            </p:spPr>
            <p:txBody>
              <a:bodyPr anchor="ctr"/>
              <a:lstStyle/>
              <a:p>
                <a:pPr fontAlgn="auto" latinLnBrk="1">
                  <a:spcBef>
                    <a:spcPts val="0"/>
                  </a:spcBef>
                  <a:spcAft>
                    <a:spcPts val="0"/>
                  </a:spcAft>
                  <a:defRPr/>
                </a:pPr>
                <a:r>
                  <a:rPr lang="zh-CN" altLang="en-US" sz="2000" kern="0"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国际市场</a:t>
                </a:r>
              </a:p>
            </p:txBody>
          </p:sp>
          <p:sp>
            <p:nvSpPr>
              <p:cNvPr id="30" name="圆角矩形 29"/>
              <p:cNvSpPr/>
              <p:nvPr/>
            </p:nvSpPr>
            <p:spPr>
              <a:xfrm>
                <a:off x="4572015" y="1928815"/>
                <a:ext cx="500065" cy="1214442"/>
              </a:xfrm>
              <a:prstGeom prst="roundRect">
                <a:avLst/>
              </a:prstGeom>
              <a:solidFill>
                <a:srgbClr val="77B7E7"/>
              </a:solidFill>
              <a:ln w="25400" cap="flat" cmpd="sng" algn="ctr">
                <a:solidFill>
                  <a:srgbClr val="77B7E7">
                    <a:shade val="50000"/>
                  </a:srgbClr>
                </a:solidFill>
                <a:prstDash val="solid"/>
              </a:ln>
              <a:effectLst/>
            </p:spPr>
            <p:txBody>
              <a:bodyPr anchor="ctr"/>
              <a:lstStyle/>
              <a:p>
                <a:pPr fontAlgn="auto" latinLnBrk="1">
                  <a:spcBef>
                    <a:spcPts val="0"/>
                  </a:spcBef>
                  <a:spcAft>
                    <a:spcPts val="0"/>
                  </a:spcAft>
                  <a:defRPr/>
                </a:pPr>
                <a:r>
                  <a:rPr lang="zh-CN" altLang="en-US" sz="2000" kern="0"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市场细分</a:t>
                </a:r>
              </a:p>
            </p:txBody>
          </p:sp>
          <p:sp>
            <p:nvSpPr>
              <p:cNvPr id="31" name="圆角矩形 30"/>
              <p:cNvSpPr/>
              <p:nvPr/>
            </p:nvSpPr>
            <p:spPr>
              <a:xfrm>
                <a:off x="4572015" y="3643322"/>
                <a:ext cx="500065" cy="1214442"/>
              </a:xfrm>
              <a:prstGeom prst="roundRect">
                <a:avLst/>
              </a:prstGeom>
              <a:solidFill>
                <a:srgbClr val="77B7E7"/>
              </a:solidFill>
              <a:ln w="25400" cap="flat" cmpd="sng" algn="ctr">
                <a:solidFill>
                  <a:srgbClr val="77B7E7">
                    <a:shade val="50000"/>
                  </a:srgbClr>
                </a:solidFill>
                <a:prstDash val="solid"/>
              </a:ln>
              <a:effectLst/>
            </p:spPr>
            <p:txBody>
              <a:bodyPr anchor="ctr"/>
              <a:lstStyle/>
              <a:p>
                <a:pPr fontAlgn="auto" latinLnBrk="1">
                  <a:spcBef>
                    <a:spcPts val="0"/>
                  </a:spcBef>
                  <a:spcAft>
                    <a:spcPts val="0"/>
                  </a:spcAft>
                  <a:defRPr/>
                </a:pPr>
                <a:r>
                  <a:rPr lang="zh-CN" altLang="en-US" sz="2000" kern="0"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产品定位</a:t>
                </a:r>
              </a:p>
            </p:txBody>
          </p:sp>
          <p:sp>
            <p:nvSpPr>
              <p:cNvPr id="32" name="椭圆 31"/>
              <p:cNvSpPr/>
              <p:nvPr/>
            </p:nvSpPr>
            <p:spPr>
              <a:xfrm>
                <a:off x="2143108" y="2571744"/>
                <a:ext cx="857256" cy="1714512"/>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fontAlgn="auto" latinLnBrk="1">
                  <a:spcBef>
                    <a:spcPts val="0"/>
                  </a:spcBef>
                  <a:spcAft>
                    <a:spcPts val="0"/>
                  </a:spcAft>
                  <a:defRPr/>
                </a:pPr>
                <a:r>
                  <a:rPr lang="zh-CN" altLang="en-US" sz="2800" kern="0"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企业</a:t>
                </a:r>
              </a:p>
            </p:txBody>
          </p:sp>
          <p:sp>
            <p:nvSpPr>
              <p:cNvPr id="33" name="圆角矩形 32"/>
              <p:cNvSpPr/>
              <p:nvPr/>
            </p:nvSpPr>
            <p:spPr>
              <a:xfrm>
                <a:off x="5715019" y="2571754"/>
                <a:ext cx="1571630" cy="428627"/>
              </a:xfrm>
              <a:prstGeom prst="roundRect">
                <a:avLst/>
              </a:prstGeom>
              <a:solidFill>
                <a:srgbClr val="45AB7D"/>
              </a:solidFill>
              <a:ln w="25400" cap="flat" cmpd="sng" algn="ctr">
                <a:solidFill>
                  <a:srgbClr val="77B7E7">
                    <a:shade val="50000"/>
                  </a:srgbClr>
                </a:solidFill>
                <a:prstDash val="solid"/>
              </a:ln>
              <a:effectLst/>
            </p:spPr>
            <p:txBody>
              <a:bodyPr anchor="ctr"/>
              <a:lstStyle/>
              <a:p>
                <a:pPr fontAlgn="auto" latinLnBrk="1">
                  <a:spcBef>
                    <a:spcPts val="0"/>
                  </a:spcBef>
                  <a:spcAft>
                    <a:spcPts val="0"/>
                  </a:spcAft>
                  <a:defRPr/>
                </a:pPr>
                <a:r>
                  <a:rPr lang="zh-CN" altLang="en-US" sz="2400" kern="0"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产品策略</a:t>
                </a:r>
              </a:p>
            </p:txBody>
          </p:sp>
          <p:sp>
            <p:nvSpPr>
              <p:cNvPr id="34" name="圆角矩形 33"/>
              <p:cNvSpPr/>
              <p:nvPr/>
            </p:nvSpPr>
            <p:spPr>
              <a:xfrm>
                <a:off x="5715019" y="3000381"/>
                <a:ext cx="1571630" cy="428627"/>
              </a:xfrm>
              <a:prstGeom prst="roundRect">
                <a:avLst/>
              </a:prstGeom>
              <a:solidFill>
                <a:srgbClr val="45AB7D"/>
              </a:solidFill>
              <a:ln w="25400" cap="flat" cmpd="sng" algn="ctr">
                <a:solidFill>
                  <a:srgbClr val="77B7E7">
                    <a:shade val="50000"/>
                  </a:srgbClr>
                </a:solidFill>
                <a:prstDash val="solid"/>
              </a:ln>
              <a:effectLst/>
            </p:spPr>
            <p:txBody>
              <a:bodyPr anchor="ctr"/>
              <a:lstStyle/>
              <a:p>
                <a:pPr fontAlgn="auto" latinLnBrk="1">
                  <a:spcBef>
                    <a:spcPts val="0"/>
                  </a:spcBef>
                  <a:spcAft>
                    <a:spcPts val="0"/>
                  </a:spcAft>
                  <a:defRPr/>
                </a:pPr>
                <a:r>
                  <a:rPr lang="zh-CN" altLang="en-US" sz="2400" kern="0"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定价策略</a:t>
                </a:r>
              </a:p>
            </p:txBody>
          </p:sp>
          <p:sp>
            <p:nvSpPr>
              <p:cNvPr id="35" name="圆角矩形 34"/>
              <p:cNvSpPr/>
              <p:nvPr/>
            </p:nvSpPr>
            <p:spPr>
              <a:xfrm>
                <a:off x="5715019" y="3429008"/>
                <a:ext cx="1571630" cy="428627"/>
              </a:xfrm>
              <a:prstGeom prst="roundRect">
                <a:avLst/>
              </a:prstGeom>
              <a:solidFill>
                <a:srgbClr val="45AB7D"/>
              </a:solidFill>
              <a:ln w="25400" cap="flat" cmpd="sng" algn="ctr">
                <a:solidFill>
                  <a:srgbClr val="77B7E7">
                    <a:shade val="50000"/>
                  </a:srgbClr>
                </a:solidFill>
                <a:prstDash val="solid"/>
              </a:ln>
              <a:effectLst/>
            </p:spPr>
            <p:txBody>
              <a:bodyPr anchor="ctr"/>
              <a:lstStyle/>
              <a:p>
                <a:pPr fontAlgn="auto" latinLnBrk="1">
                  <a:spcBef>
                    <a:spcPts val="0"/>
                  </a:spcBef>
                  <a:spcAft>
                    <a:spcPts val="0"/>
                  </a:spcAft>
                  <a:defRPr/>
                </a:pPr>
                <a:r>
                  <a:rPr lang="zh-CN" altLang="en-US" sz="2400" kern="0"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渠道策略</a:t>
                </a:r>
              </a:p>
            </p:txBody>
          </p:sp>
          <p:sp>
            <p:nvSpPr>
              <p:cNvPr id="36" name="圆角矩形 35"/>
              <p:cNvSpPr/>
              <p:nvPr/>
            </p:nvSpPr>
            <p:spPr>
              <a:xfrm>
                <a:off x="5715019" y="3857635"/>
                <a:ext cx="1571630" cy="428627"/>
              </a:xfrm>
              <a:prstGeom prst="roundRect">
                <a:avLst/>
              </a:prstGeom>
              <a:solidFill>
                <a:srgbClr val="45AB7D"/>
              </a:solidFill>
              <a:ln w="25400" cap="flat" cmpd="sng" algn="ctr">
                <a:solidFill>
                  <a:srgbClr val="77B7E7">
                    <a:shade val="50000"/>
                  </a:srgbClr>
                </a:solidFill>
                <a:prstDash val="solid"/>
              </a:ln>
              <a:effectLst/>
            </p:spPr>
            <p:txBody>
              <a:bodyPr anchor="ctr"/>
              <a:lstStyle/>
              <a:p>
                <a:pPr fontAlgn="auto" latinLnBrk="1">
                  <a:spcBef>
                    <a:spcPts val="0"/>
                  </a:spcBef>
                  <a:spcAft>
                    <a:spcPts val="0"/>
                  </a:spcAft>
                  <a:defRPr/>
                </a:pPr>
                <a:r>
                  <a:rPr lang="zh-CN" altLang="en-US" sz="2400" kern="0"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促销策略</a:t>
                </a:r>
              </a:p>
            </p:txBody>
          </p:sp>
          <p:sp>
            <p:nvSpPr>
              <p:cNvPr id="37" name="右箭头 36"/>
              <p:cNvSpPr/>
              <p:nvPr/>
            </p:nvSpPr>
            <p:spPr>
              <a:xfrm>
                <a:off x="3000384" y="3143257"/>
                <a:ext cx="500065" cy="571502"/>
              </a:xfrm>
              <a:prstGeom prst="rightArrow">
                <a:avLst/>
              </a:prstGeom>
              <a:solidFill>
                <a:srgbClr val="77B7E7"/>
              </a:solidFill>
              <a:ln w="25400" cap="flat" cmpd="sng" algn="ctr">
                <a:solidFill>
                  <a:srgbClr val="77B7E7">
                    <a:shade val="50000"/>
                  </a:srgbClr>
                </a:solidFill>
                <a:prstDash val="solid"/>
              </a:ln>
              <a:effectLst/>
            </p:spPr>
            <p:txBody>
              <a:bodyPr anchor="ctr"/>
              <a:lstStyle/>
              <a:p>
                <a:pPr fontAlgn="auto" latinLnBrk="1">
                  <a:spcBef>
                    <a:spcPts val="0"/>
                  </a:spcBef>
                  <a:spcAft>
                    <a:spcPts val="0"/>
                  </a:spcAft>
                  <a:defRPr/>
                </a:pPr>
                <a:endParaRPr lang="zh-CN" altLang="en-US" kern="0">
                  <a:solidFill>
                    <a:srgbClr val="FFFFFF"/>
                  </a:solidFill>
                  <a:latin typeface="华文楷体" pitchFamily="2" charset="-122"/>
                  <a:ea typeface="华文楷体" pitchFamily="2" charset="-122"/>
                </a:endParaRPr>
              </a:p>
            </p:txBody>
          </p:sp>
          <p:sp>
            <p:nvSpPr>
              <p:cNvPr id="38" name="右箭头 37"/>
              <p:cNvSpPr/>
              <p:nvPr/>
            </p:nvSpPr>
            <p:spPr>
              <a:xfrm>
                <a:off x="4071951" y="3143257"/>
                <a:ext cx="500064" cy="571502"/>
              </a:xfrm>
              <a:prstGeom prst="rightArrow">
                <a:avLst/>
              </a:prstGeom>
              <a:solidFill>
                <a:srgbClr val="77B7E7"/>
              </a:solidFill>
              <a:ln w="25400" cap="flat" cmpd="sng" algn="ctr">
                <a:solidFill>
                  <a:srgbClr val="77B7E7">
                    <a:shade val="50000"/>
                  </a:srgbClr>
                </a:solidFill>
                <a:prstDash val="solid"/>
              </a:ln>
              <a:effectLst/>
            </p:spPr>
            <p:txBody>
              <a:bodyPr anchor="ctr"/>
              <a:lstStyle/>
              <a:p>
                <a:pPr fontAlgn="auto" latinLnBrk="1">
                  <a:spcBef>
                    <a:spcPts val="0"/>
                  </a:spcBef>
                  <a:spcAft>
                    <a:spcPts val="0"/>
                  </a:spcAft>
                  <a:defRPr/>
                </a:pPr>
                <a:endParaRPr lang="zh-CN" altLang="en-US" kern="0">
                  <a:solidFill>
                    <a:srgbClr val="FFFFFF"/>
                  </a:solidFill>
                  <a:latin typeface="华文楷体" pitchFamily="2" charset="-122"/>
                  <a:ea typeface="华文楷体" pitchFamily="2" charset="-122"/>
                </a:endParaRPr>
              </a:p>
            </p:txBody>
          </p:sp>
          <p:sp>
            <p:nvSpPr>
              <p:cNvPr id="39" name="右箭头 38"/>
              <p:cNvSpPr/>
              <p:nvPr/>
            </p:nvSpPr>
            <p:spPr>
              <a:xfrm>
                <a:off x="5143517" y="3143257"/>
                <a:ext cx="500065" cy="571502"/>
              </a:xfrm>
              <a:prstGeom prst="rightArrow">
                <a:avLst/>
              </a:prstGeom>
              <a:solidFill>
                <a:srgbClr val="77B7E7"/>
              </a:solidFill>
              <a:ln w="25400" cap="flat" cmpd="sng" algn="ctr">
                <a:solidFill>
                  <a:srgbClr val="77B7E7">
                    <a:shade val="50000"/>
                  </a:srgbClr>
                </a:solidFill>
                <a:prstDash val="solid"/>
              </a:ln>
              <a:effectLst/>
            </p:spPr>
            <p:txBody>
              <a:bodyPr anchor="ctr"/>
              <a:lstStyle/>
              <a:p>
                <a:pPr fontAlgn="auto" latinLnBrk="1">
                  <a:spcBef>
                    <a:spcPts val="0"/>
                  </a:spcBef>
                  <a:spcAft>
                    <a:spcPts val="0"/>
                  </a:spcAft>
                  <a:defRPr/>
                </a:pPr>
                <a:endParaRPr lang="zh-CN" altLang="en-US" kern="0">
                  <a:solidFill>
                    <a:srgbClr val="FFFFFF"/>
                  </a:solidFill>
                  <a:latin typeface="华文楷体" pitchFamily="2" charset="-122"/>
                  <a:ea typeface="华文楷体" pitchFamily="2" charset="-122"/>
                </a:endParaRPr>
              </a:p>
            </p:txBody>
          </p:sp>
          <p:sp>
            <p:nvSpPr>
              <p:cNvPr id="40" name="右箭头 39"/>
              <p:cNvSpPr/>
              <p:nvPr/>
            </p:nvSpPr>
            <p:spPr>
              <a:xfrm>
                <a:off x="7358087" y="3143257"/>
                <a:ext cx="500064" cy="571502"/>
              </a:xfrm>
              <a:prstGeom prst="rightArrow">
                <a:avLst/>
              </a:prstGeom>
              <a:solidFill>
                <a:srgbClr val="77B7E7"/>
              </a:solidFill>
              <a:ln w="25400" cap="flat" cmpd="sng" algn="ctr">
                <a:solidFill>
                  <a:srgbClr val="77B7E7">
                    <a:shade val="50000"/>
                  </a:srgbClr>
                </a:solidFill>
                <a:prstDash val="solid"/>
              </a:ln>
              <a:effectLst/>
            </p:spPr>
            <p:txBody>
              <a:bodyPr anchor="ctr"/>
              <a:lstStyle/>
              <a:p>
                <a:pPr fontAlgn="auto" latinLnBrk="1">
                  <a:spcBef>
                    <a:spcPts val="0"/>
                  </a:spcBef>
                  <a:spcAft>
                    <a:spcPts val="0"/>
                  </a:spcAft>
                  <a:defRPr/>
                </a:pPr>
                <a:endParaRPr lang="zh-CN" altLang="en-US" kern="0">
                  <a:solidFill>
                    <a:srgbClr val="FFFFFF"/>
                  </a:solidFill>
                  <a:latin typeface="华文楷体" pitchFamily="2" charset="-122"/>
                  <a:ea typeface="华文楷体" pitchFamily="2" charset="-122"/>
                </a:endParaRPr>
              </a:p>
            </p:txBody>
          </p:sp>
          <p:sp>
            <p:nvSpPr>
              <p:cNvPr id="41" name="圆角矩形 40"/>
              <p:cNvSpPr/>
              <p:nvPr/>
            </p:nvSpPr>
            <p:spPr>
              <a:xfrm>
                <a:off x="214313" y="2571754"/>
                <a:ext cx="1428755" cy="428627"/>
              </a:xfrm>
              <a:prstGeom prst="roundRect">
                <a:avLst/>
              </a:prstGeom>
              <a:solidFill>
                <a:srgbClr val="77B7E7"/>
              </a:solidFill>
              <a:ln w="25400" cap="flat" cmpd="sng" algn="ctr">
                <a:solidFill>
                  <a:srgbClr val="77B7E7">
                    <a:shade val="50000"/>
                  </a:srgbClr>
                </a:solidFill>
                <a:prstDash val="solid"/>
              </a:ln>
              <a:effectLst/>
            </p:spPr>
            <p:txBody>
              <a:bodyPr anchor="ctr"/>
              <a:lstStyle/>
              <a:p>
                <a:pPr fontAlgn="auto" latinLnBrk="1">
                  <a:spcBef>
                    <a:spcPts val="0"/>
                  </a:spcBef>
                  <a:spcAft>
                    <a:spcPts val="0"/>
                  </a:spcAft>
                  <a:defRPr/>
                </a:pPr>
                <a:r>
                  <a:rPr lang="zh-CN" altLang="en-US" sz="2000" kern="0"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宏观环境</a:t>
                </a:r>
              </a:p>
            </p:txBody>
          </p:sp>
          <p:sp>
            <p:nvSpPr>
              <p:cNvPr id="42" name="圆角矩形 41"/>
              <p:cNvSpPr/>
              <p:nvPr/>
            </p:nvSpPr>
            <p:spPr>
              <a:xfrm>
                <a:off x="214313" y="3000381"/>
                <a:ext cx="1428755" cy="428627"/>
              </a:xfrm>
              <a:prstGeom prst="roundRect">
                <a:avLst/>
              </a:prstGeom>
              <a:solidFill>
                <a:srgbClr val="77B7E7"/>
              </a:solidFill>
              <a:ln w="25400" cap="flat" cmpd="sng" algn="ctr">
                <a:solidFill>
                  <a:srgbClr val="77B7E7">
                    <a:shade val="50000"/>
                  </a:srgbClr>
                </a:solidFill>
                <a:prstDash val="solid"/>
              </a:ln>
              <a:effectLst/>
            </p:spPr>
            <p:txBody>
              <a:bodyPr anchor="ctr"/>
              <a:lstStyle/>
              <a:p>
                <a:pPr fontAlgn="auto" latinLnBrk="1">
                  <a:spcBef>
                    <a:spcPts val="0"/>
                  </a:spcBef>
                  <a:spcAft>
                    <a:spcPts val="0"/>
                  </a:spcAft>
                  <a:defRPr/>
                </a:pPr>
                <a:r>
                  <a:rPr lang="zh-CN" altLang="en-US" sz="2000" kern="0"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市场环境</a:t>
                </a:r>
              </a:p>
            </p:txBody>
          </p:sp>
          <p:sp>
            <p:nvSpPr>
              <p:cNvPr id="43" name="圆角矩形 42"/>
              <p:cNvSpPr/>
              <p:nvPr/>
            </p:nvSpPr>
            <p:spPr>
              <a:xfrm>
                <a:off x="214313" y="3429008"/>
                <a:ext cx="1428755" cy="428627"/>
              </a:xfrm>
              <a:prstGeom prst="roundRect">
                <a:avLst/>
              </a:prstGeom>
              <a:solidFill>
                <a:srgbClr val="77B7E7"/>
              </a:solidFill>
              <a:ln w="25400" cap="flat" cmpd="sng" algn="ctr">
                <a:solidFill>
                  <a:srgbClr val="77B7E7">
                    <a:shade val="50000"/>
                  </a:srgbClr>
                </a:solidFill>
                <a:prstDash val="solid"/>
              </a:ln>
              <a:effectLst/>
            </p:spPr>
            <p:txBody>
              <a:bodyPr anchor="ctr"/>
              <a:lstStyle/>
              <a:p>
                <a:pPr fontAlgn="auto" latinLnBrk="1">
                  <a:spcBef>
                    <a:spcPts val="0"/>
                  </a:spcBef>
                  <a:spcAft>
                    <a:spcPts val="0"/>
                  </a:spcAft>
                  <a:defRPr/>
                </a:pPr>
                <a:r>
                  <a:rPr lang="zh-CN" altLang="en-US" sz="2000" kern="0"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竞争环境</a:t>
                </a:r>
              </a:p>
            </p:txBody>
          </p:sp>
          <p:sp>
            <p:nvSpPr>
              <p:cNvPr id="44" name="圆角矩形 43"/>
              <p:cNvSpPr/>
              <p:nvPr/>
            </p:nvSpPr>
            <p:spPr>
              <a:xfrm>
                <a:off x="214313" y="3857635"/>
                <a:ext cx="1428755" cy="428627"/>
              </a:xfrm>
              <a:prstGeom prst="roundRect">
                <a:avLst/>
              </a:prstGeom>
              <a:solidFill>
                <a:srgbClr val="77B7E7"/>
              </a:solidFill>
              <a:ln w="25400" cap="flat" cmpd="sng" algn="ctr">
                <a:solidFill>
                  <a:srgbClr val="77B7E7">
                    <a:shade val="50000"/>
                  </a:srgbClr>
                </a:solidFill>
                <a:prstDash val="solid"/>
              </a:ln>
              <a:effectLst/>
            </p:spPr>
            <p:txBody>
              <a:bodyPr anchor="ctr"/>
              <a:lstStyle/>
              <a:p>
                <a:pPr fontAlgn="auto" latinLnBrk="1">
                  <a:spcBef>
                    <a:spcPts val="0"/>
                  </a:spcBef>
                  <a:spcAft>
                    <a:spcPts val="0"/>
                  </a:spcAft>
                  <a:defRPr/>
                </a:pPr>
                <a:r>
                  <a:rPr lang="zh-CN" altLang="en-US" sz="2000" kern="0"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内部环境</a:t>
                </a:r>
              </a:p>
            </p:txBody>
          </p:sp>
          <p:sp>
            <p:nvSpPr>
              <p:cNvPr id="45" name="椭圆 44"/>
              <p:cNvSpPr/>
              <p:nvPr/>
            </p:nvSpPr>
            <p:spPr>
              <a:xfrm>
                <a:off x="7929586" y="2571744"/>
                <a:ext cx="857256" cy="1714512"/>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fontAlgn="auto" latinLnBrk="1">
                  <a:spcBef>
                    <a:spcPts val="0"/>
                  </a:spcBef>
                  <a:spcAft>
                    <a:spcPts val="0"/>
                  </a:spcAft>
                  <a:defRPr/>
                </a:pPr>
                <a:r>
                  <a:rPr lang="zh-CN" altLang="en-US" sz="2800" kern="0" dirty="0">
                    <a:solidFill>
                      <a:srgbClr val="000000"/>
                    </a:solidFill>
                    <a:effectLst>
                      <a:outerShdw blurRad="38100" dist="38100" dir="2700000" algn="tl">
                        <a:srgbClr val="000000">
                          <a:alpha val="43137"/>
                        </a:srgbClr>
                      </a:outerShdw>
                    </a:effectLst>
                    <a:latin typeface="华文楷体" pitchFamily="2" charset="-122"/>
                    <a:ea typeface="华文楷体" pitchFamily="2" charset="-122"/>
                  </a:rPr>
                  <a:t>客户</a:t>
                </a:r>
              </a:p>
            </p:txBody>
          </p:sp>
        </p:grpSp>
      </p:grpSp>
      <p:sp>
        <p:nvSpPr>
          <p:cNvPr id="47" name="矩形 46"/>
          <p:cNvSpPr/>
          <p:nvPr/>
        </p:nvSpPr>
        <p:spPr>
          <a:xfrm>
            <a:off x="642910" y="642918"/>
            <a:ext cx="5329237" cy="708025"/>
          </a:xfrm>
          <a:prstGeom prst="rect">
            <a:avLst/>
          </a:prstGeom>
        </p:spPr>
        <p:txBody>
          <a:bodyPr wrap="none">
            <a:spAutoFit/>
          </a:bodyPr>
          <a:lstStyle/>
          <a:p>
            <a:pPr>
              <a:defRPr/>
            </a:pPr>
            <a:r>
              <a:rPr lang="en-US" altLang="zh-CN" sz="4000" dirty="0">
                <a:solidFill>
                  <a:schemeClr val="bg1"/>
                </a:solidFill>
                <a:latin typeface="华文楷体" pitchFamily="2" charset="-122"/>
                <a:ea typeface="华文楷体" pitchFamily="2" charset="-122"/>
                <a:cs typeface="+mj-cs"/>
              </a:rPr>
              <a:t>《</a:t>
            </a:r>
            <a:r>
              <a:rPr lang="zh-CN" altLang="en-US" sz="4000" dirty="0">
                <a:solidFill>
                  <a:schemeClr val="bg1"/>
                </a:solidFill>
                <a:latin typeface="华文楷体" pitchFamily="2" charset="-122"/>
                <a:ea typeface="华文楷体" pitchFamily="2" charset="-122"/>
                <a:cs typeface="+mj-cs"/>
              </a:rPr>
              <a:t>营销之道</a:t>
            </a:r>
            <a:r>
              <a:rPr lang="en-US" altLang="zh-CN" sz="4000" dirty="0">
                <a:solidFill>
                  <a:schemeClr val="bg1"/>
                </a:solidFill>
                <a:latin typeface="华文楷体" pitchFamily="2" charset="-122"/>
                <a:ea typeface="华文楷体" pitchFamily="2" charset="-122"/>
                <a:cs typeface="+mj-cs"/>
              </a:rPr>
              <a:t>》</a:t>
            </a:r>
            <a:r>
              <a:rPr lang="zh-CN" altLang="en-US" sz="4000" dirty="0">
                <a:solidFill>
                  <a:schemeClr val="bg1"/>
                </a:solidFill>
                <a:latin typeface="华文楷体" pitchFamily="2" charset="-122"/>
                <a:ea typeface="华文楷体" pitchFamily="2" charset="-122"/>
                <a:cs typeface="+mj-cs"/>
              </a:rPr>
              <a:t>知识架构</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zh-CN" altLang="en-US" dirty="0"/>
              <a:t>大纲</a:t>
            </a:r>
          </a:p>
        </p:txBody>
      </p:sp>
      <p:grpSp>
        <p:nvGrpSpPr>
          <p:cNvPr id="3" name="Group 41"/>
          <p:cNvGrpSpPr>
            <a:grpSpLocks/>
          </p:cNvGrpSpPr>
          <p:nvPr/>
        </p:nvGrpSpPr>
        <p:grpSpPr bwMode="auto">
          <a:xfrm>
            <a:off x="2143108" y="1643050"/>
            <a:ext cx="4724400" cy="685800"/>
            <a:chOff x="1296" y="1824"/>
            <a:chExt cx="2976" cy="432"/>
          </a:xfrm>
        </p:grpSpPr>
        <p:sp>
          <p:nvSpPr>
            <p:cNvPr id="7" name="AutoShape 42"/>
            <p:cNvSpPr>
              <a:spLocks noChangeArrowheads="1"/>
            </p:cNvSpPr>
            <p:nvPr/>
          </p:nvSpPr>
          <p:spPr bwMode="gray">
            <a:xfrm>
              <a:off x="1536" y="1899"/>
              <a:ext cx="2736" cy="288"/>
            </a:xfrm>
            <a:prstGeom prst="roundRect">
              <a:avLst>
                <a:gd name="adj" fmla="val 16667"/>
              </a:avLst>
            </a:prstGeom>
            <a:noFill/>
            <a:ln w="28575" algn="ctr">
              <a:solidFill>
                <a:schemeClr val="accent2"/>
              </a:solidFill>
              <a:round/>
              <a:headEnd/>
              <a:tailEnd/>
            </a:ln>
            <a:effectLst>
              <a:outerShdw dist="99190" dir="2388334" algn="ctr" rotWithShape="0">
                <a:schemeClr val="bg2">
                  <a:alpha val="50000"/>
                </a:schemeClr>
              </a:outerShdw>
            </a:effectLst>
          </p:spPr>
          <p:txBody>
            <a:bodyPr wrap="none" anchor="ctr"/>
            <a:lstStyle/>
            <a:p>
              <a:pPr>
                <a:defRPr/>
              </a:pPr>
              <a:endParaRPr lang="zh-CN" altLang="en-US" sz="2800">
                <a:effectLst>
                  <a:outerShdw blurRad="38100" dist="38100" dir="2700000" algn="tl">
                    <a:srgbClr val="C0C0C0"/>
                  </a:outerShdw>
                </a:effectLst>
                <a:latin typeface="Arial" pitchFamily="34" charset="0"/>
              </a:endParaRPr>
            </a:p>
          </p:txBody>
        </p:sp>
        <p:sp>
          <p:nvSpPr>
            <p:cNvPr id="8" name="AutoShape 43"/>
            <p:cNvSpPr>
              <a:spLocks noChangeArrowheads="1"/>
            </p:cNvSpPr>
            <p:nvPr/>
          </p:nvSpPr>
          <p:spPr bwMode="gray">
            <a:xfrm>
              <a:off x="1296" y="1824"/>
              <a:ext cx="432" cy="432"/>
            </a:xfrm>
            <a:prstGeom prst="diamond">
              <a:avLst/>
            </a:prstGeom>
            <a:solidFill>
              <a:schemeClr val="accent2"/>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9" name="Text Box 44"/>
            <p:cNvSpPr txBox="1">
              <a:spLocks noChangeArrowheads="1"/>
            </p:cNvSpPr>
            <p:nvPr/>
          </p:nvSpPr>
          <p:spPr bwMode="gray">
            <a:xfrm>
              <a:off x="1680" y="1881"/>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认识营销之道</a:t>
              </a:r>
              <a:endParaRPr lang="en-US" altLang="zh-CN" sz="2800" b="1"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p:txBody>
        </p:sp>
        <p:sp>
          <p:nvSpPr>
            <p:cNvPr id="10" name="Text Box 45"/>
            <p:cNvSpPr txBox="1">
              <a:spLocks noChangeArrowheads="1"/>
            </p:cNvSpPr>
            <p:nvPr/>
          </p:nvSpPr>
          <p:spPr bwMode="gray">
            <a:xfrm>
              <a:off x="1402" y="1861"/>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1</a:t>
              </a:r>
            </a:p>
          </p:txBody>
        </p:sp>
      </p:grpSp>
      <p:grpSp>
        <p:nvGrpSpPr>
          <p:cNvPr id="4" name="Group 46"/>
          <p:cNvGrpSpPr>
            <a:grpSpLocks/>
          </p:cNvGrpSpPr>
          <p:nvPr/>
        </p:nvGrpSpPr>
        <p:grpSpPr bwMode="auto">
          <a:xfrm>
            <a:off x="2214546" y="2428868"/>
            <a:ext cx="4724400" cy="685800"/>
            <a:chOff x="1296" y="1824"/>
            <a:chExt cx="2976" cy="432"/>
          </a:xfrm>
        </p:grpSpPr>
        <p:sp>
          <p:nvSpPr>
            <p:cNvPr id="12" name="AutoShape 47"/>
            <p:cNvSpPr>
              <a:spLocks noChangeArrowheads="1"/>
            </p:cNvSpPr>
            <p:nvPr/>
          </p:nvSpPr>
          <p:spPr bwMode="gray">
            <a:xfrm>
              <a:off x="1536" y="1899"/>
              <a:ext cx="2736" cy="288"/>
            </a:xfrm>
            <a:prstGeom prst="roundRect">
              <a:avLst>
                <a:gd name="adj" fmla="val 16667"/>
              </a:avLst>
            </a:prstGeom>
            <a:noFill/>
            <a:ln w="28575" algn="ctr">
              <a:solidFill>
                <a:srgbClr val="FF0000"/>
              </a:solidFill>
              <a:round/>
              <a:headEnd/>
              <a:tailEnd/>
            </a:ln>
            <a:effectLst>
              <a:outerShdw dist="99190" dir="2388334" algn="ctr" rotWithShape="0">
                <a:schemeClr val="bg2">
                  <a:alpha val="50000"/>
                </a:schemeClr>
              </a:outerShdw>
            </a:effectLst>
          </p:spPr>
          <p:txBody>
            <a:bodyPr wrap="none" anchor="ctr"/>
            <a:lstStyle/>
            <a:p>
              <a:pPr>
                <a:defRPr/>
              </a:pPr>
              <a:endParaRPr lang="zh-CN" altLang="en-US" sz="2800">
                <a:effectLst>
                  <a:outerShdw blurRad="38100" dist="38100" dir="2700000" algn="tl">
                    <a:srgbClr val="C0C0C0"/>
                  </a:outerShdw>
                </a:effectLst>
                <a:latin typeface="Arial" pitchFamily="34" charset="0"/>
              </a:endParaRPr>
            </a:p>
          </p:txBody>
        </p:sp>
        <p:sp>
          <p:nvSpPr>
            <p:cNvPr id="13" name="AutoShape 48"/>
            <p:cNvSpPr>
              <a:spLocks noChangeArrowheads="1"/>
            </p:cNvSpPr>
            <p:nvPr/>
          </p:nvSpPr>
          <p:spPr bwMode="gray">
            <a:xfrm>
              <a:off x="1296" y="1824"/>
              <a:ext cx="432" cy="432"/>
            </a:xfrm>
            <a:prstGeom prst="diamond">
              <a:avLst/>
            </a:prstGeom>
            <a:solidFill>
              <a:srgbClr val="FF0000"/>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14" name="Text Box 49"/>
            <p:cNvSpPr txBox="1">
              <a:spLocks noChangeArrowheads="1"/>
            </p:cNvSpPr>
            <p:nvPr/>
          </p:nvSpPr>
          <p:spPr bwMode="gray">
            <a:xfrm>
              <a:off x="1680" y="1873"/>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主要功能模块</a:t>
              </a: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15" name="Text Box 50"/>
            <p:cNvSpPr txBox="1">
              <a:spLocks noChangeArrowheads="1"/>
            </p:cNvSpPr>
            <p:nvPr/>
          </p:nvSpPr>
          <p:spPr bwMode="gray">
            <a:xfrm>
              <a:off x="1402" y="1869"/>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2</a:t>
              </a:r>
            </a:p>
          </p:txBody>
        </p:sp>
      </p:grpSp>
      <p:grpSp>
        <p:nvGrpSpPr>
          <p:cNvPr id="5" name="Group 51"/>
          <p:cNvGrpSpPr>
            <a:grpSpLocks/>
          </p:cNvGrpSpPr>
          <p:nvPr/>
        </p:nvGrpSpPr>
        <p:grpSpPr bwMode="auto">
          <a:xfrm>
            <a:off x="2285984" y="3286124"/>
            <a:ext cx="4724400" cy="685800"/>
            <a:chOff x="1296" y="1824"/>
            <a:chExt cx="2976" cy="432"/>
          </a:xfrm>
        </p:grpSpPr>
        <p:sp>
          <p:nvSpPr>
            <p:cNvPr id="17" name="AutoShape 52"/>
            <p:cNvSpPr>
              <a:spLocks noChangeArrowheads="1"/>
            </p:cNvSpPr>
            <p:nvPr/>
          </p:nvSpPr>
          <p:spPr bwMode="gray">
            <a:xfrm>
              <a:off x="1536" y="1899"/>
              <a:ext cx="2736" cy="288"/>
            </a:xfrm>
            <a:prstGeom prst="roundRect">
              <a:avLst>
                <a:gd name="adj" fmla="val 16667"/>
              </a:avLst>
            </a:prstGeom>
            <a:noFill/>
            <a:ln w="28575" algn="ctr">
              <a:solidFill>
                <a:schemeClr val="hlink"/>
              </a:solidFill>
              <a:round/>
              <a:headEnd/>
              <a:tailEnd/>
            </a:ln>
            <a:effectLst>
              <a:outerShdw dist="99190" dir="2388334" algn="ctr" rotWithShape="0">
                <a:schemeClr val="bg2">
                  <a:alpha val="50000"/>
                </a:schemeClr>
              </a:outerShdw>
            </a:effectLst>
          </p:spPr>
          <p:txBody>
            <a:bodyPr wrap="none" anchor="ctr"/>
            <a:lstStyle/>
            <a:p>
              <a:pPr>
                <a:defRPr/>
              </a:pPr>
              <a:r>
                <a:rPr lang="zh-CN" altLang="en-US" sz="2800" b="1" dirty="0">
                  <a:effectLst>
                    <a:outerShdw blurRad="38100" dist="38100" dir="2700000" algn="tl">
                      <a:srgbClr val="C0C0C0"/>
                    </a:outerShdw>
                  </a:effectLst>
                  <a:latin typeface="黑体" pitchFamily="2" charset="-122"/>
                  <a:ea typeface="黑体" pitchFamily="2" charset="-122"/>
                </a:rPr>
                <a:t>    主要数据规则</a:t>
              </a:r>
            </a:p>
          </p:txBody>
        </p:sp>
        <p:sp>
          <p:nvSpPr>
            <p:cNvPr id="18" name="AutoShape 53"/>
            <p:cNvSpPr>
              <a:spLocks noChangeArrowheads="1"/>
            </p:cNvSpPr>
            <p:nvPr/>
          </p:nvSpPr>
          <p:spPr bwMode="gray">
            <a:xfrm>
              <a:off x="1296" y="1824"/>
              <a:ext cx="432" cy="432"/>
            </a:xfrm>
            <a:prstGeom prst="diamond">
              <a:avLst/>
            </a:prstGeom>
            <a:solidFill>
              <a:schemeClr va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19" name="Text Box 54"/>
            <p:cNvSpPr txBox="1">
              <a:spLocks noChangeArrowheads="1"/>
            </p:cNvSpPr>
            <p:nvPr/>
          </p:nvSpPr>
          <p:spPr bwMode="gray">
            <a:xfrm>
              <a:off x="1680" y="1885"/>
              <a:ext cx="2160" cy="330"/>
            </a:xfrm>
            <a:prstGeom prst="rect">
              <a:avLst/>
            </a:prstGeom>
            <a:noFill/>
            <a:ln w="9525" algn="ctr">
              <a:noFill/>
              <a:miter lim="800000"/>
              <a:headEnd/>
              <a:tailEnd/>
            </a:ln>
            <a:effectLst/>
          </p:spPr>
          <p:txBody>
            <a:bodyPr>
              <a:spAutoFit/>
            </a:bodyPr>
            <a:lstStyle/>
            <a:p>
              <a:pPr algn="ctr" eaLnBrk="0" hangingPunct="0">
                <a:defRPr/>
              </a:pP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20" name="Text Box 55"/>
            <p:cNvSpPr txBox="1">
              <a:spLocks noChangeArrowheads="1"/>
            </p:cNvSpPr>
            <p:nvPr/>
          </p:nvSpPr>
          <p:spPr bwMode="gray">
            <a:xfrm>
              <a:off x="1402" y="1869"/>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3</a:t>
              </a:r>
            </a:p>
          </p:txBody>
        </p:sp>
      </p:grpSp>
      <p:grpSp>
        <p:nvGrpSpPr>
          <p:cNvPr id="6" name="Group 56"/>
          <p:cNvGrpSpPr>
            <a:grpSpLocks/>
          </p:cNvGrpSpPr>
          <p:nvPr/>
        </p:nvGrpSpPr>
        <p:grpSpPr bwMode="auto">
          <a:xfrm>
            <a:off x="2285984" y="4143380"/>
            <a:ext cx="4724400" cy="685800"/>
            <a:chOff x="1296" y="1824"/>
            <a:chExt cx="2976" cy="432"/>
          </a:xfrm>
        </p:grpSpPr>
        <p:sp>
          <p:nvSpPr>
            <p:cNvPr id="22" name="AutoShape 57"/>
            <p:cNvSpPr>
              <a:spLocks noChangeArrowheads="1"/>
            </p:cNvSpPr>
            <p:nvPr/>
          </p:nvSpPr>
          <p:spPr bwMode="gray">
            <a:xfrm>
              <a:off x="1536" y="1899"/>
              <a:ext cx="2736" cy="288"/>
            </a:xfrm>
            <a:prstGeom prst="roundRect">
              <a:avLst>
                <a:gd name="adj" fmla="val 16667"/>
              </a:avLst>
            </a:prstGeom>
            <a:noFill/>
            <a:ln w="28575" algn="ctr">
              <a:solidFill>
                <a:srgbClr val="FFC000"/>
              </a:solidFill>
              <a:round/>
              <a:headEnd/>
              <a:tailEnd/>
            </a:ln>
            <a:effectLst>
              <a:outerShdw dist="99190" dir="2388334" algn="ctr" rotWithShape="0">
                <a:schemeClr val="bg2">
                  <a:alpha val="50000"/>
                </a:schemeClr>
              </a:outerShdw>
            </a:effectLst>
          </p:spPr>
          <p:txBody>
            <a:bodyPr wrap="none" anchor="ctr"/>
            <a:lstStyle/>
            <a:p>
              <a:pPr algn="ctr">
                <a:defRPr/>
              </a:pPr>
              <a:endParaRPr lang="zh-CN" altLang="zh-CN" sz="2800">
                <a:effectLst>
                  <a:outerShdw blurRad="38100" dist="38100" dir="2700000" algn="tl">
                    <a:srgbClr val="C0C0C0"/>
                  </a:outerShdw>
                </a:effectLst>
                <a:latin typeface="Arial" pitchFamily="34" charset="0"/>
              </a:endParaRPr>
            </a:p>
          </p:txBody>
        </p:sp>
        <p:sp>
          <p:nvSpPr>
            <p:cNvPr id="23" name="AutoShape 58"/>
            <p:cNvSpPr>
              <a:spLocks noChangeArrowheads="1"/>
            </p:cNvSpPr>
            <p:nvPr/>
          </p:nvSpPr>
          <p:spPr bwMode="gray">
            <a:xfrm>
              <a:off x="1296" y="1824"/>
              <a:ext cx="432" cy="432"/>
            </a:xfrm>
            <a:prstGeom prst="diamond">
              <a:avLst/>
            </a:prstGeom>
            <a:solidFill>
              <a:srgbClr val="FFC000"/>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24" name="Text Box 59"/>
            <p:cNvSpPr txBox="1">
              <a:spLocks noChangeArrowheads="1"/>
            </p:cNvSpPr>
            <p:nvPr/>
          </p:nvSpPr>
          <p:spPr bwMode="gray">
            <a:xfrm>
              <a:off x="1680" y="1869"/>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  各阶段授课重点</a:t>
              </a: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25" name="Text Box 60"/>
            <p:cNvSpPr txBox="1">
              <a:spLocks noChangeArrowheads="1"/>
            </p:cNvSpPr>
            <p:nvPr/>
          </p:nvSpPr>
          <p:spPr bwMode="gray">
            <a:xfrm>
              <a:off x="1402" y="1864"/>
              <a:ext cx="260" cy="368"/>
            </a:xfrm>
            <a:prstGeom prst="rect">
              <a:avLst/>
            </a:prstGeom>
            <a:noFill/>
            <a:ln w="9525" algn="ctr">
              <a:noFill/>
              <a:miter lim="800000"/>
              <a:headEnd/>
              <a:tailEnd/>
            </a:ln>
            <a:effectLst/>
          </p:spPr>
          <p:txBody>
            <a:bodyPr wrap="non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4</a:t>
              </a:r>
            </a:p>
          </p:txBody>
        </p:sp>
      </p:grpSp>
      <p:grpSp>
        <p:nvGrpSpPr>
          <p:cNvPr id="11" name="Group 41"/>
          <p:cNvGrpSpPr>
            <a:grpSpLocks/>
          </p:cNvGrpSpPr>
          <p:nvPr/>
        </p:nvGrpSpPr>
        <p:grpSpPr bwMode="auto">
          <a:xfrm>
            <a:off x="2285984" y="5072074"/>
            <a:ext cx="4724400" cy="685800"/>
            <a:chOff x="1296" y="1824"/>
            <a:chExt cx="2976" cy="432"/>
          </a:xfrm>
        </p:grpSpPr>
        <p:sp>
          <p:nvSpPr>
            <p:cNvPr id="32" name="AutoShape 42"/>
            <p:cNvSpPr>
              <a:spLocks noChangeArrowheads="1"/>
            </p:cNvSpPr>
            <p:nvPr/>
          </p:nvSpPr>
          <p:spPr bwMode="gray">
            <a:xfrm>
              <a:off x="1536" y="1899"/>
              <a:ext cx="2736" cy="288"/>
            </a:xfrm>
            <a:prstGeom prst="roundRect">
              <a:avLst>
                <a:gd name="adj" fmla="val 16667"/>
              </a:avLst>
            </a:prstGeom>
            <a:noFill/>
            <a:ln w="28575" algn="ctr">
              <a:solidFill>
                <a:schemeClr val="accent2"/>
              </a:solidFill>
              <a:round/>
              <a:headEnd/>
              <a:tailEnd/>
            </a:ln>
            <a:effectLst>
              <a:outerShdw dist="99190" dir="2388334" algn="ctr" rotWithShape="0">
                <a:schemeClr val="bg2">
                  <a:alpha val="50000"/>
                </a:schemeClr>
              </a:outerShdw>
            </a:effectLst>
          </p:spPr>
          <p:txBody>
            <a:bodyPr wrap="none" anchor="ctr"/>
            <a:lstStyle/>
            <a:p>
              <a:pPr>
                <a:defRPr/>
              </a:pPr>
              <a:endParaRPr lang="zh-CN" altLang="en-US" sz="2800">
                <a:effectLst>
                  <a:outerShdw blurRad="38100" dist="38100" dir="2700000" algn="tl">
                    <a:srgbClr val="C0C0C0"/>
                  </a:outerShdw>
                </a:effectLst>
                <a:latin typeface="Arial" pitchFamily="34" charset="0"/>
              </a:endParaRPr>
            </a:p>
          </p:txBody>
        </p:sp>
        <p:sp>
          <p:nvSpPr>
            <p:cNvPr id="33" name="AutoShape 43"/>
            <p:cNvSpPr>
              <a:spLocks noChangeArrowheads="1"/>
            </p:cNvSpPr>
            <p:nvPr/>
          </p:nvSpPr>
          <p:spPr bwMode="gray">
            <a:xfrm>
              <a:off x="1296" y="1824"/>
              <a:ext cx="432" cy="432"/>
            </a:xfrm>
            <a:prstGeom prst="diamond">
              <a:avLst/>
            </a:prstGeom>
            <a:solidFill>
              <a:schemeClr val="accent2"/>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sz="2800">
                <a:effectLst>
                  <a:outerShdw blurRad="38100" dist="38100" dir="2700000" algn="tl">
                    <a:srgbClr val="000000"/>
                  </a:outerShdw>
                </a:effectLst>
                <a:latin typeface="Arial" pitchFamily="34" charset="0"/>
              </a:endParaRPr>
            </a:p>
          </p:txBody>
        </p:sp>
        <p:sp>
          <p:nvSpPr>
            <p:cNvPr id="34" name="Text Box 44"/>
            <p:cNvSpPr txBox="1">
              <a:spLocks noChangeArrowheads="1"/>
            </p:cNvSpPr>
            <p:nvPr/>
          </p:nvSpPr>
          <p:spPr bwMode="gray">
            <a:xfrm>
              <a:off x="1680" y="1881"/>
              <a:ext cx="2160" cy="330"/>
            </a:xfrm>
            <a:prstGeom prst="rect">
              <a:avLst/>
            </a:prstGeom>
            <a:noFill/>
            <a:ln w="9525" algn="ctr">
              <a:noFill/>
              <a:miter lim="800000"/>
              <a:headEnd/>
              <a:tailEnd/>
            </a:ln>
            <a:effectLst/>
          </p:spPr>
          <p:txBody>
            <a:bodyPr>
              <a:spAutoFit/>
            </a:bodyPr>
            <a:lstStyle/>
            <a:p>
              <a:pPr algn="ctr" eaLnBrk="0" hangingPunct="0">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分析点评举例</a:t>
              </a: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p:txBody>
        </p:sp>
        <p:sp>
          <p:nvSpPr>
            <p:cNvPr id="35" name="Text Box 45"/>
            <p:cNvSpPr txBox="1">
              <a:spLocks noChangeArrowheads="1"/>
            </p:cNvSpPr>
            <p:nvPr/>
          </p:nvSpPr>
          <p:spPr bwMode="gray">
            <a:xfrm>
              <a:off x="1296" y="1861"/>
              <a:ext cx="408" cy="368"/>
            </a:xfrm>
            <a:prstGeom prst="rect">
              <a:avLst/>
            </a:prstGeom>
            <a:noFill/>
            <a:ln w="9525" algn="ctr">
              <a:noFill/>
              <a:miter lim="800000"/>
              <a:headEnd/>
              <a:tailEnd/>
            </a:ln>
            <a:effectLst/>
          </p:spPr>
          <p:txBody>
            <a:bodyPr wrap="square">
              <a:spAutoFit/>
            </a:bodyPr>
            <a:lstStyle/>
            <a:p>
              <a:pPr algn="ctr" eaLnBrk="0" hangingPunct="0">
                <a:defRPr/>
              </a:pPr>
              <a:r>
                <a:rPr lang="en-US" altLang="zh-CN" sz="3200" dirty="0">
                  <a:solidFill>
                    <a:schemeClr val="bg1"/>
                  </a:solidFill>
                  <a:effectLst>
                    <a:outerShdw blurRad="38100" dist="38100" dir="2700000" algn="tl">
                      <a:srgbClr val="C0C0C0"/>
                    </a:outerShdw>
                  </a:effectLst>
                  <a:latin typeface="Arial" pitchFamily="34" charset="0"/>
                </a:rPr>
                <a:t>5</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ssolv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各季度学习训练的重点参考</a:t>
            </a:r>
          </a:p>
        </p:txBody>
      </p:sp>
      <p:sp>
        <p:nvSpPr>
          <p:cNvPr id="3" name="内容占位符 2"/>
          <p:cNvSpPr>
            <a:spLocks noGrp="1"/>
          </p:cNvSpPr>
          <p:nvPr>
            <p:ph idx="1"/>
          </p:nvPr>
        </p:nvSpPr>
        <p:spPr>
          <a:xfrm>
            <a:off x="642910" y="1428736"/>
            <a:ext cx="7329510" cy="4879975"/>
          </a:xfrm>
        </p:spPr>
        <p:txBody>
          <a:bodyPr/>
          <a:lstStyle/>
          <a:p>
            <a:pPr>
              <a:lnSpc>
                <a:spcPts val="3600"/>
              </a:lnSpc>
              <a:spcBef>
                <a:spcPts val="600"/>
              </a:spcBef>
              <a:spcAft>
                <a:spcPts val="600"/>
              </a:spcAft>
              <a:buFont typeface="Wingdings" pitchFamily="2" charset="2"/>
              <a:buChar char="l"/>
            </a:pPr>
            <a:r>
              <a:rPr lang="zh-CN" altLang="en-US" sz="2400" dirty="0"/>
              <a:t>第一季：认识企业，组织架构与分工</a:t>
            </a:r>
            <a:endParaRPr lang="en-US" altLang="zh-CN" sz="2400" dirty="0"/>
          </a:p>
          <a:p>
            <a:pPr>
              <a:lnSpc>
                <a:spcPts val="3600"/>
              </a:lnSpc>
              <a:spcBef>
                <a:spcPts val="600"/>
              </a:spcBef>
              <a:spcAft>
                <a:spcPts val="600"/>
              </a:spcAft>
              <a:buFont typeface="Wingdings" pitchFamily="2" charset="2"/>
              <a:buChar char="l"/>
            </a:pPr>
            <a:r>
              <a:rPr lang="zh-CN" altLang="en-US" sz="2400" dirty="0"/>
              <a:t>第二季：</a:t>
            </a:r>
            <a:r>
              <a:rPr lang="en-US" sz="2400" dirty="0"/>
              <a:t> SWOT</a:t>
            </a:r>
            <a:r>
              <a:rPr lang="zh-CN" altLang="en-US" sz="2400" dirty="0"/>
              <a:t>分析，市场细分，目标市场选择</a:t>
            </a:r>
            <a:endParaRPr lang="en-US" altLang="zh-CN" sz="2400" dirty="0"/>
          </a:p>
          <a:p>
            <a:pPr>
              <a:lnSpc>
                <a:spcPts val="3600"/>
              </a:lnSpc>
              <a:spcBef>
                <a:spcPts val="600"/>
              </a:spcBef>
              <a:spcAft>
                <a:spcPts val="600"/>
              </a:spcAft>
              <a:buFont typeface="Wingdings" pitchFamily="2" charset="2"/>
              <a:buChar char="l"/>
            </a:pPr>
            <a:r>
              <a:rPr lang="zh-CN" altLang="en-US" sz="2400" dirty="0"/>
              <a:t>第三季：营销策略组合</a:t>
            </a:r>
            <a:endParaRPr lang="en-US" altLang="zh-CN" sz="2400" dirty="0"/>
          </a:p>
          <a:p>
            <a:pPr>
              <a:lnSpc>
                <a:spcPts val="3600"/>
              </a:lnSpc>
              <a:spcBef>
                <a:spcPts val="600"/>
              </a:spcBef>
              <a:spcAft>
                <a:spcPts val="600"/>
              </a:spcAft>
              <a:buFont typeface="Wingdings" pitchFamily="2" charset="2"/>
              <a:buChar char="l"/>
            </a:pPr>
            <a:r>
              <a:rPr lang="zh-CN" altLang="en-US" sz="2400" dirty="0"/>
              <a:t>第四季：国际市场营销，互联网营销，服务营销</a:t>
            </a:r>
            <a:endParaRPr lang="en-US" altLang="zh-CN" sz="2400" dirty="0"/>
          </a:p>
          <a:p>
            <a:pPr>
              <a:lnSpc>
                <a:spcPts val="3600"/>
              </a:lnSpc>
              <a:spcBef>
                <a:spcPts val="600"/>
              </a:spcBef>
              <a:spcAft>
                <a:spcPts val="600"/>
              </a:spcAft>
              <a:buFont typeface="Wingdings" pitchFamily="2" charset="2"/>
              <a:buChar char="l"/>
            </a:pPr>
            <a:r>
              <a:rPr lang="zh-CN" altLang="en-US" sz="2400" dirty="0"/>
              <a:t>第五季：波士顿矩阵分析，产品生命周期</a:t>
            </a:r>
            <a:endParaRPr lang="en-US" altLang="zh-CN" sz="2400" dirty="0"/>
          </a:p>
          <a:p>
            <a:pPr>
              <a:lnSpc>
                <a:spcPts val="3600"/>
              </a:lnSpc>
              <a:spcBef>
                <a:spcPts val="600"/>
              </a:spcBef>
              <a:spcAft>
                <a:spcPts val="600"/>
              </a:spcAft>
              <a:buFont typeface="Wingdings" pitchFamily="2" charset="2"/>
              <a:buChar char="l"/>
            </a:pPr>
            <a:r>
              <a:rPr lang="zh-CN" altLang="en-US" sz="2400" dirty="0"/>
              <a:t>第六季：品牌策略</a:t>
            </a:r>
            <a:endParaRPr lang="en-US" altLang="zh-CN" sz="2400" dirty="0"/>
          </a:p>
          <a:p>
            <a:pPr>
              <a:lnSpc>
                <a:spcPts val="3600"/>
              </a:lnSpc>
              <a:spcBef>
                <a:spcPts val="600"/>
              </a:spcBef>
              <a:spcAft>
                <a:spcPts val="600"/>
              </a:spcAft>
              <a:buFont typeface="Wingdings" pitchFamily="2" charset="2"/>
              <a:buChar char="l"/>
            </a:pPr>
            <a:r>
              <a:rPr lang="zh-CN" altLang="en-US" sz="2400" dirty="0"/>
              <a:t>第七季：全面预算管理，财务分析</a:t>
            </a:r>
            <a:endParaRPr lang="en-US" altLang="zh-CN" sz="2400" dirty="0"/>
          </a:p>
          <a:p>
            <a:pPr>
              <a:lnSpc>
                <a:spcPts val="3600"/>
              </a:lnSpc>
              <a:spcBef>
                <a:spcPts val="600"/>
              </a:spcBef>
              <a:spcAft>
                <a:spcPts val="600"/>
              </a:spcAft>
              <a:buFont typeface="Wingdings" pitchFamily="2" charset="2"/>
              <a:buChar char="l"/>
            </a:pPr>
            <a:r>
              <a:rPr lang="zh-CN" altLang="en-US" sz="2400" dirty="0"/>
              <a:t>第八季：团队沟通与协作，授权，执行力</a:t>
            </a:r>
          </a:p>
        </p:txBody>
      </p:sp>
    </p:spTree>
    <p:custDataLst>
      <p:tags r:id="rId1"/>
    </p:custData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学生讨论：筹建公司</a:t>
            </a:r>
          </a:p>
        </p:txBody>
      </p:sp>
      <p:sp>
        <p:nvSpPr>
          <p:cNvPr id="3" name="内容占位符 2"/>
          <p:cNvSpPr>
            <a:spLocks noGrp="1"/>
          </p:cNvSpPr>
          <p:nvPr>
            <p:ph idx="1"/>
          </p:nvPr>
        </p:nvSpPr>
        <p:spPr>
          <a:xfrm>
            <a:off x="514350" y="1357298"/>
            <a:ext cx="8415338" cy="5000640"/>
          </a:xfrm>
        </p:spPr>
        <p:txBody>
          <a:bodyPr>
            <a:normAutofit/>
          </a:bodyPr>
          <a:lstStyle/>
          <a:p>
            <a:pPr marL="411480" fontAlgn="auto">
              <a:spcBef>
                <a:spcPts val="600"/>
              </a:spcBef>
              <a:spcAft>
                <a:spcPts val="0"/>
              </a:spcAft>
              <a:buFont typeface="Wingdings" pitchFamily="2" charset="2"/>
              <a:buChar char="l"/>
              <a:defRPr/>
            </a:pPr>
            <a:r>
              <a:rPr lang="zh-CN" altLang="en-US" sz="2400" dirty="0">
                <a:latin typeface="楷体_GB2312" pitchFamily="49" charset="-122"/>
                <a:ea typeface="楷体_GB2312" pitchFamily="49" charset="-122"/>
              </a:rPr>
              <a:t>记录讨论的结果：</a:t>
            </a:r>
            <a:endParaRPr lang="en-US" sz="2400" dirty="0">
              <a:latin typeface="楷体_GB2312" pitchFamily="49" charset="-122"/>
              <a:ea typeface="楷体_GB2312" pitchFamily="49" charset="-122"/>
            </a:endParaRPr>
          </a:p>
          <a:p>
            <a:pPr marL="740664" lvl="1" fontAlgn="auto">
              <a:spcBef>
                <a:spcPts val="600"/>
              </a:spcBef>
              <a:spcAft>
                <a:spcPts val="0"/>
              </a:spcAft>
              <a:buFont typeface="Wingdings" pitchFamily="2" charset="2"/>
              <a:buChar char="l"/>
              <a:defRPr/>
            </a:pPr>
            <a:r>
              <a:rPr lang="zh-CN" altLang="en-US" sz="2000" dirty="0">
                <a:latin typeface="楷体_GB2312" pitchFamily="49" charset="-122"/>
                <a:ea typeface="楷体_GB2312" pitchFamily="49" charset="-122"/>
              </a:rPr>
              <a:t>公司名称</a:t>
            </a:r>
            <a:endParaRPr lang="en-US" altLang="zh-CN" sz="2000" dirty="0">
              <a:latin typeface="楷体_GB2312" pitchFamily="49" charset="-122"/>
              <a:ea typeface="楷体_GB2312" pitchFamily="49" charset="-122"/>
            </a:endParaRPr>
          </a:p>
          <a:p>
            <a:pPr marL="740664" lvl="1" fontAlgn="auto">
              <a:spcBef>
                <a:spcPts val="600"/>
              </a:spcBef>
              <a:spcAft>
                <a:spcPts val="0"/>
              </a:spcAft>
              <a:buFont typeface="Wingdings" pitchFamily="2" charset="2"/>
              <a:buChar char="l"/>
              <a:defRPr/>
            </a:pPr>
            <a:r>
              <a:rPr lang="zh-CN" altLang="en-US" sz="2000" dirty="0">
                <a:latin typeface="楷体_GB2312" pitchFamily="49" charset="-122"/>
                <a:ea typeface="楷体_GB2312" pitchFamily="49" charset="-122"/>
              </a:rPr>
              <a:t>经营目标</a:t>
            </a:r>
            <a:endParaRPr lang="en-US" altLang="zh-CN" sz="2000" dirty="0">
              <a:latin typeface="楷体_GB2312" pitchFamily="49" charset="-122"/>
              <a:ea typeface="楷体_GB2312" pitchFamily="49" charset="-122"/>
            </a:endParaRPr>
          </a:p>
          <a:p>
            <a:pPr marL="411480" fontAlgn="auto">
              <a:spcBef>
                <a:spcPts val="600"/>
              </a:spcBef>
              <a:spcAft>
                <a:spcPts val="0"/>
              </a:spcAft>
              <a:buFont typeface="Wingdings" pitchFamily="2" charset="2"/>
              <a:buChar char="l"/>
              <a:defRPr/>
            </a:pPr>
            <a:r>
              <a:rPr lang="zh-CN" altLang="en-US" sz="2400" dirty="0">
                <a:latin typeface="楷体_GB2312" pitchFamily="49" charset="-122"/>
                <a:ea typeface="楷体_GB2312" pitchFamily="49" charset="-122"/>
              </a:rPr>
              <a:t>团队分工及职责：</a:t>
            </a:r>
            <a:endParaRPr lang="en-US" altLang="zh-CN" sz="2400" dirty="0">
              <a:latin typeface="楷体_GB2312" pitchFamily="49" charset="-122"/>
              <a:ea typeface="楷体_GB2312" pitchFamily="49" charset="-122"/>
            </a:endParaRPr>
          </a:p>
          <a:p>
            <a:pPr marL="740664" lvl="1" fontAlgn="auto">
              <a:spcBef>
                <a:spcPts val="600"/>
              </a:spcBef>
              <a:spcAft>
                <a:spcPts val="0"/>
              </a:spcAft>
              <a:buFont typeface="Wingdings" pitchFamily="2" charset="2"/>
              <a:buChar char="l"/>
              <a:defRPr/>
            </a:pPr>
            <a:r>
              <a:rPr lang="zh-CN" altLang="en-US" sz="2000" dirty="0">
                <a:latin typeface="楷体_GB2312" pitchFamily="49" charset="-122"/>
                <a:ea typeface="楷体_GB2312" pitchFamily="49" charset="-122"/>
              </a:rPr>
              <a:t>总经理</a:t>
            </a:r>
            <a:endParaRPr lang="en-US" altLang="zh-CN" sz="2000" dirty="0">
              <a:latin typeface="楷体_GB2312" pitchFamily="49" charset="-122"/>
              <a:ea typeface="楷体_GB2312" pitchFamily="49" charset="-122"/>
            </a:endParaRPr>
          </a:p>
          <a:p>
            <a:pPr marL="740664" lvl="1" fontAlgn="auto">
              <a:spcBef>
                <a:spcPts val="600"/>
              </a:spcBef>
              <a:spcAft>
                <a:spcPts val="0"/>
              </a:spcAft>
              <a:buFont typeface="Wingdings" pitchFamily="2" charset="2"/>
              <a:buChar char="l"/>
              <a:defRPr/>
            </a:pPr>
            <a:r>
              <a:rPr lang="zh-CN" altLang="en-US" sz="2000" dirty="0">
                <a:latin typeface="楷体_GB2312" pitchFamily="49" charset="-122"/>
                <a:ea typeface="楷体_GB2312" pitchFamily="49" charset="-122"/>
              </a:rPr>
              <a:t>直销总监</a:t>
            </a:r>
            <a:endParaRPr lang="en-US" altLang="zh-CN" sz="2000" dirty="0">
              <a:latin typeface="楷体_GB2312" pitchFamily="49" charset="-122"/>
              <a:ea typeface="楷体_GB2312" pitchFamily="49" charset="-122"/>
            </a:endParaRPr>
          </a:p>
          <a:p>
            <a:pPr marL="740664" lvl="1" fontAlgn="auto">
              <a:spcBef>
                <a:spcPts val="600"/>
              </a:spcBef>
              <a:spcAft>
                <a:spcPts val="0"/>
              </a:spcAft>
              <a:buFont typeface="Wingdings" pitchFamily="2" charset="2"/>
              <a:buChar char="l"/>
              <a:defRPr/>
            </a:pPr>
            <a:r>
              <a:rPr lang="zh-CN" altLang="en-US" sz="2000" dirty="0">
                <a:latin typeface="楷体_GB2312" pitchFamily="49" charset="-122"/>
                <a:ea typeface="楷体_GB2312" pitchFamily="49" charset="-122"/>
              </a:rPr>
              <a:t>技术总监</a:t>
            </a:r>
            <a:endParaRPr lang="en-US" altLang="zh-CN" sz="2000" dirty="0">
              <a:latin typeface="楷体_GB2312" pitchFamily="49" charset="-122"/>
              <a:ea typeface="楷体_GB2312" pitchFamily="49" charset="-122"/>
            </a:endParaRPr>
          </a:p>
          <a:p>
            <a:pPr marL="740664" lvl="1" fontAlgn="auto">
              <a:spcBef>
                <a:spcPts val="600"/>
              </a:spcBef>
              <a:spcAft>
                <a:spcPts val="0"/>
              </a:spcAft>
              <a:buFont typeface="Wingdings" pitchFamily="2" charset="2"/>
              <a:buChar char="l"/>
              <a:defRPr/>
            </a:pPr>
            <a:r>
              <a:rPr lang="zh-CN" altLang="en-US" sz="2000" dirty="0">
                <a:latin typeface="楷体_GB2312" pitchFamily="49" charset="-122"/>
                <a:ea typeface="楷体_GB2312" pitchFamily="49" charset="-122"/>
              </a:rPr>
              <a:t>市场总监</a:t>
            </a:r>
            <a:endParaRPr lang="en-US" altLang="zh-CN" sz="2000" dirty="0">
              <a:latin typeface="楷体_GB2312" pitchFamily="49" charset="-122"/>
              <a:ea typeface="楷体_GB2312" pitchFamily="49" charset="-122"/>
            </a:endParaRPr>
          </a:p>
          <a:p>
            <a:pPr marL="740664" lvl="1" fontAlgn="auto">
              <a:spcBef>
                <a:spcPts val="600"/>
              </a:spcBef>
              <a:spcAft>
                <a:spcPts val="0"/>
              </a:spcAft>
              <a:buFont typeface="Wingdings" pitchFamily="2" charset="2"/>
              <a:buChar char="l"/>
              <a:defRPr/>
            </a:pPr>
            <a:r>
              <a:rPr lang="zh-CN" altLang="en-US" sz="2000" dirty="0">
                <a:latin typeface="楷体_GB2312" pitchFamily="49" charset="-122"/>
                <a:ea typeface="楷体_GB2312" pitchFamily="49" charset="-122"/>
              </a:rPr>
              <a:t>生产总监</a:t>
            </a:r>
            <a:endParaRPr lang="en-US" altLang="zh-CN" sz="2000" dirty="0">
              <a:latin typeface="楷体_GB2312" pitchFamily="49" charset="-122"/>
              <a:ea typeface="楷体_GB2312" pitchFamily="49" charset="-122"/>
            </a:endParaRPr>
          </a:p>
          <a:p>
            <a:pPr marL="740664" lvl="1" fontAlgn="auto">
              <a:spcBef>
                <a:spcPts val="600"/>
              </a:spcBef>
              <a:spcAft>
                <a:spcPts val="0"/>
              </a:spcAft>
              <a:buFont typeface="Wingdings" pitchFamily="2" charset="2"/>
              <a:buChar char="l"/>
              <a:defRPr/>
            </a:pPr>
            <a:r>
              <a:rPr lang="zh-CN" altLang="en-US" sz="2000" dirty="0">
                <a:latin typeface="楷体_GB2312" pitchFamily="49" charset="-122"/>
                <a:ea typeface="楷体_GB2312" pitchFamily="49" charset="-122"/>
              </a:rPr>
              <a:t>渠道总监</a:t>
            </a:r>
            <a:endParaRPr lang="en-US" altLang="zh-CN" sz="2000" dirty="0">
              <a:latin typeface="楷体_GB2312" pitchFamily="49" charset="-122"/>
              <a:ea typeface="楷体_GB2312" pitchFamily="49" charset="-122"/>
            </a:endParaRPr>
          </a:p>
          <a:p>
            <a:pPr marL="740664" lvl="1" fontAlgn="auto">
              <a:spcBef>
                <a:spcPts val="600"/>
              </a:spcBef>
              <a:spcAft>
                <a:spcPts val="0"/>
              </a:spcAft>
              <a:buFont typeface="Wingdings" pitchFamily="2" charset="2"/>
              <a:buChar char="l"/>
              <a:defRPr/>
            </a:pPr>
            <a:r>
              <a:rPr lang="zh-CN" altLang="en-US" sz="2000" dirty="0">
                <a:latin typeface="楷体_GB2312" pitchFamily="49" charset="-122"/>
                <a:ea typeface="楷体_GB2312" pitchFamily="49" charset="-122"/>
              </a:rPr>
              <a:t>财务总监</a:t>
            </a:r>
            <a:r>
              <a:rPr lang="en-US" altLang="zh-CN" sz="2000" dirty="0">
                <a:latin typeface="楷体_GB2312" pitchFamily="49" charset="-122"/>
                <a:ea typeface="楷体_GB2312" pitchFamily="49" charset="-122"/>
              </a:rPr>
              <a:t>    </a:t>
            </a:r>
          </a:p>
          <a:p>
            <a:pPr marL="740664" lvl="1" fontAlgn="auto">
              <a:spcBef>
                <a:spcPts val="600"/>
              </a:spcBef>
              <a:spcAft>
                <a:spcPts val="0"/>
              </a:spcAft>
              <a:buFont typeface="Wingdings" pitchFamily="2" charset="2"/>
              <a:buChar char="l"/>
              <a:defRPr/>
            </a:pPr>
            <a:r>
              <a:rPr lang="zh-CN" altLang="en-US" sz="2000" dirty="0">
                <a:latin typeface="楷体_GB2312" pitchFamily="49" charset="-122"/>
                <a:ea typeface="楷体_GB2312" pitchFamily="49" charset="-122"/>
              </a:rPr>
              <a:t>国际总监</a:t>
            </a:r>
            <a:endParaRPr lang="en-US" altLang="zh-CN" sz="2000" dirty="0">
              <a:latin typeface="楷体_GB2312" pitchFamily="49" charset="-122"/>
              <a:ea typeface="楷体_GB2312" pitchFamily="49" charset="-122"/>
            </a:endParaRPr>
          </a:p>
        </p:txBody>
      </p:sp>
      <p:pic>
        <p:nvPicPr>
          <p:cNvPr id="41988" name="图片 3" descr="j0280507.wmf"/>
          <p:cNvPicPr>
            <a:picLocks noChangeAspect="1"/>
          </p:cNvPicPr>
          <p:nvPr/>
        </p:nvPicPr>
        <p:blipFill>
          <a:blip r:embed="rId3" cstate="print"/>
          <a:srcRect/>
          <a:stretch>
            <a:fillRect/>
          </a:stretch>
        </p:blipFill>
        <p:spPr bwMode="auto">
          <a:xfrm>
            <a:off x="4429124" y="2714620"/>
            <a:ext cx="3929061" cy="3506488"/>
          </a:xfrm>
          <a:prstGeom prst="rect">
            <a:avLst/>
          </a:prstGeom>
          <a:noFill/>
          <a:ln w="9525">
            <a:noFill/>
            <a:miter lim="800000"/>
            <a:headEnd/>
            <a:tailEnd/>
          </a:ln>
        </p:spPr>
      </p:pic>
    </p:spTree>
    <p:custDataLst>
      <p:tags r:id="rId1"/>
    </p:custData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第一季模拟经营实战</a:t>
            </a:r>
          </a:p>
        </p:txBody>
      </p:sp>
      <p:pic>
        <p:nvPicPr>
          <p:cNvPr id="51203" name="图片 4" descr="BD05451_.wmf"/>
          <p:cNvPicPr>
            <a:picLocks noChangeAspect="1"/>
          </p:cNvPicPr>
          <p:nvPr/>
        </p:nvPicPr>
        <p:blipFill>
          <a:blip r:embed="rId3" cstate="print"/>
          <a:srcRect/>
          <a:stretch>
            <a:fillRect/>
          </a:stretch>
        </p:blipFill>
        <p:spPr bwMode="auto">
          <a:xfrm>
            <a:off x="1428750" y="2071688"/>
            <a:ext cx="6346825" cy="3511550"/>
          </a:xfrm>
          <a:prstGeom prst="rect">
            <a:avLst/>
          </a:prstGeom>
          <a:noFill/>
          <a:ln w="9525">
            <a:noFill/>
            <a:miter lim="800000"/>
            <a:headEnd/>
            <a:tailEnd/>
          </a:ln>
        </p:spPr>
      </p:pic>
    </p:spTree>
    <p:custDataLst>
      <p:tags r:id="rId1"/>
    </p:custData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第一季时间安排</a:t>
            </a:r>
          </a:p>
        </p:txBody>
      </p:sp>
      <p:sp>
        <p:nvSpPr>
          <p:cNvPr id="3" name="内容占位符 2"/>
          <p:cNvSpPr>
            <a:spLocks noGrp="1"/>
          </p:cNvSpPr>
          <p:nvPr>
            <p:ph idx="1"/>
          </p:nvPr>
        </p:nvSpPr>
        <p:spPr>
          <a:xfrm>
            <a:off x="642910" y="1571612"/>
            <a:ext cx="6615130" cy="4224353"/>
          </a:xfrm>
        </p:spPr>
        <p:txBody>
          <a:bodyPr/>
          <a:lstStyle/>
          <a:p>
            <a:pPr>
              <a:buFont typeface="Wingdings" pitchFamily="2" charset="2"/>
              <a:buChar char="l"/>
            </a:pPr>
            <a:r>
              <a:rPr lang="zh-CN" altLang="en-US" dirty="0">
                <a:latin typeface="楷体_GB2312" pitchFamily="49" charset="-122"/>
                <a:ea typeface="楷体_GB2312" pitchFamily="49" charset="-122"/>
              </a:rPr>
              <a:t>总体时间安排：</a:t>
            </a:r>
            <a:r>
              <a:rPr lang="en-US" altLang="zh-CN" dirty="0">
                <a:latin typeface="楷体_GB2312" pitchFamily="49" charset="-122"/>
                <a:ea typeface="楷体_GB2312" pitchFamily="49" charset="-122"/>
              </a:rPr>
              <a:t>2</a:t>
            </a:r>
            <a:r>
              <a:rPr lang="zh-CN" altLang="en-US" dirty="0">
                <a:latin typeface="楷体_GB2312" pitchFamily="49" charset="-122"/>
                <a:ea typeface="楷体_GB2312" pitchFamily="49" charset="-122"/>
              </a:rPr>
              <a:t>－</a:t>
            </a:r>
            <a:r>
              <a:rPr lang="en-US" altLang="zh-CN" dirty="0">
                <a:latin typeface="楷体_GB2312" pitchFamily="49" charset="-122"/>
                <a:ea typeface="楷体_GB2312" pitchFamily="49" charset="-122"/>
              </a:rPr>
              <a:t>3</a:t>
            </a:r>
            <a:r>
              <a:rPr lang="zh-CN" altLang="en-US" dirty="0">
                <a:latin typeface="楷体_GB2312" pitchFamily="49" charset="-122"/>
                <a:ea typeface="楷体_GB2312" pitchFamily="49" charset="-122"/>
              </a:rPr>
              <a:t>小时</a:t>
            </a:r>
            <a:endParaRPr lang="en-US" altLang="zh-CN" dirty="0">
              <a:latin typeface="楷体_GB2312" pitchFamily="49" charset="-122"/>
              <a:ea typeface="楷体_GB2312" pitchFamily="49" charset="-122"/>
            </a:endParaRPr>
          </a:p>
          <a:p>
            <a:pPr lvl="1">
              <a:lnSpc>
                <a:spcPts val="3500"/>
              </a:lnSpc>
              <a:buFont typeface="Wingdings" pitchFamily="2" charset="2"/>
              <a:buChar char="l"/>
            </a:pPr>
            <a:r>
              <a:rPr lang="zh-CN" altLang="en-US" sz="2400" dirty="0">
                <a:latin typeface="楷体_GB2312" pitchFamily="49" charset="-122"/>
                <a:ea typeface="楷体_GB2312" pitchFamily="49" charset="-122"/>
              </a:rPr>
              <a:t>经营会议，</a:t>
            </a:r>
            <a:r>
              <a:rPr lang="en-US" altLang="zh-CN" sz="2400" dirty="0">
                <a:latin typeface="楷体_GB2312" pitchFamily="49" charset="-122"/>
                <a:ea typeface="楷体_GB2312" pitchFamily="49" charset="-122"/>
              </a:rPr>
              <a:t>30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lvl="1">
              <a:lnSpc>
                <a:spcPts val="3500"/>
              </a:lnSpc>
              <a:buFont typeface="Wingdings" pitchFamily="2" charset="2"/>
              <a:buChar char="l"/>
            </a:pPr>
            <a:r>
              <a:rPr lang="zh-CN" altLang="en-US" sz="2400" dirty="0">
                <a:latin typeface="楷体_GB2312" pitchFamily="49" charset="-122"/>
                <a:ea typeface="楷体_GB2312" pitchFamily="49" charset="-122"/>
              </a:rPr>
              <a:t>模拟实战，</a:t>
            </a:r>
            <a:r>
              <a:rPr lang="en-US" altLang="zh-CN" sz="2400" dirty="0">
                <a:latin typeface="楷体_GB2312" pitchFamily="49" charset="-122"/>
                <a:ea typeface="楷体_GB2312" pitchFamily="49" charset="-122"/>
              </a:rPr>
              <a:t>60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lvl="1">
              <a:lnSpc>
                <a:spcPts val="3500"/>
              </a:lnSpc>
              <a:buFont typeface="Wingdings" pitchFamily="2" charset="2"/>
              <a:buChar char="l"/>
            </a:pPr>
            <a:r>
              <a:rPr lang="zh-CN" altLang="en-US" sz="2400" dirty="0">
                <a:latin typeface="楷体_GB2312" pitchFamily="49" charset="-122"/>
                <a:ea typeface="楷体_GB2312" pitchFamily="49" charset="-122"/>
              </a:rPr>
              <a:t>讨论总结，</a:t>
            </a:r>
            <a:r>
              <a:rPr lang="en-US" altLang="zh-CN" sz="2400" dirty="0">
                <a:latin typeface="楷体_GB2312" pitchFamily="49" charset="-122"/>
                <a:ea typeface="楷体_GB2312" pitchFamily="49" charset="-122"/>
              </a:rPr>
              <a:t>30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lvl="1">
              <a:lnSpc>
                <a:spcPts val="3500"/>
              </a:lnSpc>
              <a:buFont typeface="Wingdings" pitchFamily="2" charset="2"/>
              <a:buChar char="l"/>
            </a:pPr>
            <a:r>
              <a:rPr lang="zh-CN" altLang="en-US" sz="2400" dirty="0">
                <a:latin typeface="楷体_GB2312" pitchFamily="49" charset="-122"/>
                <a:ea typeface="楷体_GB2312" pitchFamily="49" charset="-122"/>
              </a:rPr>
              <a:t>分析点评，</a:t>
            </a:r>
            <a:r>
              <a:rPr lang="en-US" altLang="zh-CN" sz="2400" dirty="0">
                <a:latin typeface="楷体_GB2312" pitchFamily="49" charset="-122"/>
                <a:ea typeface="楷体_GB2312" pitchFamily="49" charset="-122"/>
              </a:rPr>
              <a:t>30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a:buFont typeface="Wingdings" pitchFamily="2" charset="2"/>
              <a:buChar char="l"/>
            </a:pPr>
            <a:r>
              <a:rPr lang="zh-CN" altLang="en-US" dirty="0">
                <a:latin typeface="楷体_GB2312" pitchFamily="49" charset="-122"/>
                <a:ea typeface="楷体_GB2312" pitchFamily="49" charset="-122"/>
              </a:rPr>
              <a:t>第一季重点：</a:t>
            </a:r>
            <a:endParaRPr lang="en-US" altLang="zh-CN" dirty="0">
              <a:latin typeface="楷体_GB2312" pitchFamily="49" charset="-122"/>
              <a:ea typeface="楷体_GB2312" pitchFamily="49" charset="-122"/>
            </a:endParaRPr>
          </a:p>
          <a:p>
            <a:pPr lvl="1">
              <a:lnSpc>
                <a:spcPts val="3500"/>
              </a:lnSpc>
              <a:buFont typeface="Wingdings" pitchFamily="2" charset="2"/>
              <a:buChar char="l"/>
            </a:pPr>
            <a:r>
              <a:rPr lang="zh-CN" altLang="en-US" sz="2400" dirty="0">
                <a:latin typeface="楷体_GB2312" pitchFamily="49" charset="-122"/>
                <a:ea typeface="楷体_GB2312" pitchFamily="49" charset="-122"/>
              </a:rPr>
              <a:t>熟悉数据规则与基本操作</a:t>
            </a:r>
            <a:endParaRPr lang="en-US" altLang="zh-CN" sz="2400" dirty="0">
              <a:latin typeface="楷体_GB2312" pitchFamily="49" charset="-122"/>
              <a:ea typeface="楷体_GB2312" pitchFamily="49" charset="-122"/>
            </a:endParaRPr>
          </a:p>
          <a:p>
            <a:pPr lvl="1">
              <a:lnSpc>
                <a:spcPts val="3500"/>
              </a:lnSpc>
              <a:buFont typeface="Wingdings" pitchFamily="2" charset="2"/>
              <a:buChar char="l"/>
            </a:pPr>
            <a:r>
              <a:rPr lang="zh-CN" altLang="en-US" sz="2400" dirty="0">
                <a:latin typeface="楷体_GB2312" pitchFamily="49" charset="-122"/>
                <a:ea typeface="楷体_GB2312" pitchFamily="49" charset="-122"/>
              </a:rPr>
              <a:t>制订企业发展战略与经营目标</a:t>
            </a:r>
          </a:p>
        </p:txBody>
      </p:sp>
    </p:spTree>
    <p:custDataLst>
      <p:tags r:id="rId1"/>
    </p:custData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第一季</a:t>
            </a:r>
            <a:r>
              <a:rPr lang="en-US" altLang="zh-CN" dirty="0"/>
              <a:t>:</a:t>
            </a:r>
            <a:r>
              <a:rPr lang="zh-CN" altLang="en-US" dirty="0"/>
              <a:t>战略规划</a:t>
            </a:r>
          </a:p>
        </p:txBody>
      </p:sp>
      <p:sp>
        <p:nvSpPr>
          <p:cNvPr id="3" name="内容占位符 2"/>
          <p:cNvSpPr>
            <a:spLocks noGrp="1"/>
          </p:cNvSpPr>
          <p:nvPr>
            <p:ph idx="1"/>
          </p:nvPr>
        </p:nvSpPr>
        <p:spPr/>
        <p:txBody>
          <a:bodyPr>
            <a:normAutofit/>
          </a:bodyPr>
          <a:lstStyle/>
          <a:p>
            <a:pPr>
              <a:spcBef>
                <a:spcPts val="600"/>
              </a:spcBef>
              <a:spcAft>
                <a:spcPts val="600"/>
              </a:spcAft>
              <a:buFont typeface="Wingdings" pitchFamily="2" charset="2"/>
              <a:buChar char="l"/>
            </a:pPr>
            <a:r>
              <a:rPr lang="zh-CN" altLang="en-US" sz="2800" dirty="0"/>
              <a:t>团队分工</a:t>
            </a:r>
            <a:endParaRPr lang="en-US" altLang="zh-CN" sz="2800" dirty="0"/>
          </a:p>
          <a:p>
            <a:pPr lvl="1">
              <a:spcBef>
                <a:spcPts val="600"/>
              </a:spcBef>
              <a:spcAft>
                <a:spcPts val="600"/>
              </a:spcAft>
              <a:buFont typeface="Wingdings" pitchFamily="2" charset="2"/>
              <a:buChar char="l"/>
            </a:pPr>
            <a:r>
              <a:rPr lang="zh-CN" altLang="en-US" sz="2400" dirty="0"/>
              <a:t>组建公司，公司命名，分配职责</a:t>
            </a:r>
            <a:endParaRPr lang="en-US" altLang="zh-CN" sz="2400" dirty="0"/>
          </a:p>
          <a:p>
            <a:pPr>
              <a:spcBef>
                <a:spcPts val="600"/>
              </a:spcBef>
              <a:spcAft>
                <a:spcPts val="600"/>
              </a:spcAft>
              <a:buFont typeface="Wingdings" pitchFamily="2" charset="2"/>
              <a:buChar char="l"/>
            </a:pPr>
            <a:r>
              <a:rPr lang="zh-CN" altLang="en-US" sz="2800" dirty="0"/>
              <a:t>市场分析</a:t>
            </a:r>
            <a:endParaRPr lang="en-US" altLang="zh-CN" sz="2800" dirty="0"/>
          </a:p>
          <a:p>
            <a:pPr lvl="1">
              <a:spcBef>
                <a:spcPts val="600"/>
              </a:spcBef>
              <a:spcAft>
                <a:spcPts val="600"/>
              </a:spcAft>
              <a:buFont typeface="Wingdings" pitchFamily="2" charset="2"/>
              <a:buChar char="l"/>
            </a:pPr>
            <a:r>
              <a:rPr lang="zh-CN" altLang="en-US" sz="2400" dirty="0"/>
              <a:t>分析市场研究报告，分析客户需求</a:t>
            </a:r>
            <a:endParaRPr lang="en-US" altLang="zh-CN" sz="2400" dirty="0"/>
          </a:p>
          <a:p>
            <a:pPr>
              <a:spcBef>
                <a:spcPts val="600"/>
              </a:spcBef>
              <a:spcAft>
                <a:spcPts val="600"/>
              </a:spcAft>
              <a:buFont typeface="Wingdings" pitchFamily="2" charset="2"/>
              <a:buChar char="l"/>
            </a:pPr>
            <a:r>
              <a:rPr lang="zh-CN" altLang="en-US" sz="2800" dirty="0"/>
              <a:t>战略制订</a:t>
            </a:r>
            <a:endParaRPr lang="en-US" altLang="zh-CN" sz="2800" dirty="0"/>
          </a:p>
          <a:p>
            <a:pPr lvl="1">
              <a:spcBef>
                <a:spcPts val="600"/>
              </a:spcBef>
              <a:spcAft>
                <a:spcPts val="600"/>
              </a:spcAft>
              <a:buFont typeface="Wingdings" pitchFamily="2" charset="2"/>
              <a:buChar char="l"/>
            </a:pPr>
            <a:r>
              <a:rPr lang="zh-CN" altLang="en-US" sz="2400" dirty="0"/>
              <a:t>讨论并制订企业经营战略与经营目标</a:t>
            </a:r>
            <a:endParaRPr lang="en-US" altLang="zh-CN" sz="2400" dirty="0"/>
          </a:p>
          <a:p>
            <a:pPr>
              <a:spcBef>
                <a:spcPts val="600"/>
              </a:spcBef>
              <a:spcAft>
                <a:spcPts val="600"/>
              </a:spcAft>
              <a:buFont typeface="Wingdings" pitchFamily="2" charset="2"/>
              <a:buChar char="l"/>
            </a:pPr>
            <a:r>
              <a:rPr lang="zh-CN" altLang="en-US" sz="2800" dirty="0"/>
              <a:t>编制预算</a:t>
            </a:r>
            <a:endParaRPr lang="en-US" altLang="zh-CN" sz="2800" dirty="0"/>
          </a:p>
          <a:p>
            <a:pPr lvl="1">
              <a:spcBef>
                <a:spcPts val="600"/>
              </a:spcBef>
              <a:spcAft>
                <a:spcPts val="600"/>
              </a:spcAft>
              <a:buFont typeface="Wingdings" pitchFamily="2" charset="2"/>
              <a:buChar char="l"/>
            </a:pPr>
            <a:r>
              <a:rPr lang="zh-CN" altLang="en-US" sz="2400" dirty="0"/>
              <a:t>全面预算，现金预算，盈利预测</a:t>
            </a:r>
            <a:endParaRPr lang="en-US" altLang="zh-CN" sz="2400" dirty="0"/>
          </a:p>
        </p:txBody>
      </p:sp>
    </p:spTree>
    <p:custDataLst>
      <p:tags r:id="rId1"/>
    </p:custData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z="4000" b="1" kern="1200" cap="none" spc="0" baseline="0" dirty="0">
                <a:ln/>
                <a:solidFill>
                  <a:schemeClr val="accent3"/>
                </a:solidFill>
                <a:effectLst/>
                <a:latin typeface="+mj-lt"/>
                <a:ea typeface="+mj-ea"/>
                <a:cs typeface="+mj-cs"/>
              </a:rPr>
              <a:t>第一季度</a:t>
            </a:r>
            <a:r>
              <a:rPr lang="zh-CN" altLang="en-US" dirty="0"/>
              <a:t>授课要点</a:t>
            </a:r>
          </a:p>
        </p:txBody>
      </p:sp>
      <p:sp>
        <p:nvSpPr>
          <p:cNvPr id="3" name="内容占位符 2"/>
          <p:cNvSpPr>
            <a:spLocks noGrp="1"/>
          </p:cNvSpPr>
          <p:nvPr>
            <p:ph idx="1"/>
          </p:nvPr>
        </p:nvSpPr>
        <p:spPr>
          <a:xfrm>
            <a:off x="857224" y="1714488"/>
            <a:ext cx="5357850" cy="2938469"/>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企业运作原理</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组织设计与分工</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战略制定与战略执行</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现金预算管理的基本方法</a:t>
            </a:r>
          </a:p>
        </p:txBody>
      </p:sp>
    </p:spTree>
    <p:custDataLst>
      <p:tags r:id="rId1"/>
    </p:custData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a:xfrm>
            <a:off x="428596" y="357166"/>
            <a:ext cx="6491288" cy="1143000"/>
          </a:xfrm>
        </p:spPr>
        <p:txBody>
          <a:bodyPr/>
          <a:lstStyle/>
          <a:p>
            <a:pPr fontAlgn="auto">
              <a:spcAft>
                <a:spcPts val="0"/>
              </a:spcAft>
              <a:defRPr/>
            </a:pPr>
            <a:r>
              <a:rPr lang="zh-CN" altLang="en-US" dirty="0"/>
              <a:t>怎样制定公司战略？</a:t>
            </a:r>
          </a:p>
        </p:txBody>
      </p:sp>
      <p:sp>
        <p:nvSpPr>
          <p:cNvPr id="256005" name="Rectangle 5"/>
          <p:cNvSpPr>
            <a:spLocks noChangeArrowheads="1"/>
          </p:cNvSpPr>
          <p:nvPr/>
        </p:nvSpPr>
        <p:spPr bwMode="auto">
          <a:xfrm>
            <a:off x="179388" y="3055938"/>
            <a:ext cx="1079500" cy="1095375"/>
          </a:xfrm>
          <a:prstGeom prst="rect">
            <a:avLst/>
          </a:prstGeom>
          <a:gradFill rotWithShape="1">
            <a:gsLst>
              <a:gs pos="0">
                <a:srgbClr val="023768"/>
              </a:gs>
              <a:gs pos="50000">
                <a:srgbClr val="0477E0"/>
              </a:gs>
              <a:gs pos="100000">
                <a:srgbClr val="023768"/>
              </a:gs>
            </a:gsLst>
            <a:lin ang="5400000" scaled="1"/>
          </a:gradFill>
          <a:ln w="25400" algn="ctr">
            <a:solidFill>
              <a:srgbClr val="3366FF"/>
            </a:solidFill>
            <a:miter lim="800000"/>
            <a:headEnd/>
            <a:tailEnd/>
          </a:ln>
        </p:spPr>
        <p:txBody>
          <a:bodyPr anchor="ctr">
            <a:spAutoFit/>
          </a:bodyPr>
          <a:lstStyle/>
          <a:p>
            <a:pPr algn="ctr">
              <a:spcBef>
                <a:spcPct val="50000"/>
              </a:spcBef>
            </a:pPr>
            <a:r>
              <a:rPr lang="en-US" altLang="zh-CN" sz="1600" b="1" dirty="0">
                <a:solidFill>
                  <a:srgbClr val="000000"/>
                </a:solidFill>
                <a:latin typeface="黑体" pitchFamily="2" charset="-122"/>
                <a:ea typeface="黑体" pitchFamily="2" charset="-122"/>
              </a:rPr>
              <a:t>1.</a:t>
            </a:r>
            <a:r>
              <a:rPr lang="zh-CN" altLang="en-US" sz="1600" b="1" dirty="0">
                <a:solidFill>
                  <a:srgbClr val="000000"/>
                </a:solidFill>
                <a:latin typeface="黑体" pitchFamily="2" charset="-122"/>
                <a:ea typeface="黑体" pitchFamily="2" charset="-122"/>
              </a:rPr>
              <a:t>确定组织当前的愿景、目标和战略</a:t>
            </a:r>
          </a:p>
        </p:txBody>
      </p:sp>
      <p:sp>
        <p:nvSpPr>
          <p:cNvPr id="256014" name="Rectangle 14"/>
          <p:cNvSpPr>
            <a:spLocks noChangeArrowheads="1"/>
          </p:cNvSpPr>
          <p:nvPr/>
        </p:nvSpPr>
        <p:spPr bwMode="auto">
          <a:xfrm>
            <a:off x="4143372" y="3214686"/>
            <a:ext cx="1079500" cy="850900"/>
          </a:xfrm>
          <a:prstGeom prst="rect">
            <a:avLst/>
          </a:prstGeom>
          <a:gradFill rotWithShape="1">
            <a:gsLst>
              <a:gs pos="0">
                <a:srgbClr val="023768"/>
              </a:gs>
              <a:gs pos="50000">
                <a:srgbClr val="0477E0"/>
              </a:gs>
              <a:gs pos="100000">
                <a:srgbClr val="023768"/>
              </a:gs>
            </a:gsLst>
            <a:lin ang="5400000" scaled="1"/>
          </a:gradFill>
          <a:ln w="25400" algn="ctr">
            <a:solidFill>
              <a:srgbClr val="3366FF"/>
            </a:solidFill>
            <a:miter lim="800000"/>
            <a:headEnd/>
            <a:tailEnd/>
          </a:ln>
        </p:spPr>
        <p:txBody>
          <a:bodyPr anchor="ctr">
            <a:spAutoFit/>
          </a:bodyPr>
          <a:lstStyle/>
          <a:p>
            <a:pPr algn="ctr">
              <a:spcBef>
                <a:spcPct val="50000"/>
              </a:spcBef>
            </a:pPr>
            <a:r>
              <a:rPr lang="en-US" altLang="zh-CN" sz="1600" b="1" dirty="0">
                <a:solidFill>
                  <a:srgbClr val="000000"/>
                </a:solidFill>
                <a:latin typeface="黑体" pitchFamily="2" charset="-122"/>
                <a:ea typeface="黑体" pitchFamily="2" charset="-122"/>
              </a:rPr>
              <a:t>3.</a:t>
            </a:r>
            <a:r>
              <a:rPr lang="zh-CN" altLang="en-US" sz="1600" b="1" dirty="0">
                <a:solidFill>
                  <a:srgbClr val="000000"/>
                </a:solidFill>
                <a:latin typeface="黑体" pitchFamily="2" charset="-122"/>
                <a:ea typeface="黑体" pitchFamily="2" charset="-122"/>
              </a:rPr>
              <a:t>重新评价组织愿景和目标</a:t>
            </a:r>
          </a:p>
        </p:txBody>
      </p:sp>
      <p:sp>
        <p:nvSpPr>
          <p:cNvPr id="256016" name="Rectangle 16"/>
          <p:cNvSpPr>
            <a:spLocks noChangeArrowheads="1"/>
          </p:cNvSpPr>
          <p:nvPr/>
        </p:nvSpPr>
        <p:spPr bwMode="auto">
          <a:xfrm>
            <a:off x="6853238" y="3205163"/>
            <a:ext cx="863600" cy="809625"/>
          </a:xfrm>
          <a:prstGeom prst="rect">
            <a:avLst/>
          </a:prstGeom>
          <a:gradFill rotWithShape="1">
            <a:gsLst>
              <a:gs pos="0">
                <a:srgbClr val="023768"/>
              </a:gs>
              <a:gs pos="50000">
                <a:srgbClr val="0477E0"/>
              </a:gs>
              <a:gs pos="100000">
                <a:srgbClr val="023768"/>
              </a:gs>
            </a:gsLst>
            <a:lin ang="5400000" scaled="1"/>
          </a:gradFill>
          <a:ln w="25400" algn="ctr">
            <a:solidFill>
              <a:srgbClr val="3366FF"/>
            </a:solidFill>
            <a:miter lim="800000"/>
            <a:headEnd/>
            <a:tailEnd/>
          </a:ln>
        </p:spPr>
        <p:txBody>
          <a:bodyPr anchor="ctr">
            <a:spAutoFit/>
          </a:bodyPr>
          <a:lstStyle/>
          <a:p>
            <a:pPr algn="ctr">
              <a:lnSpc>
                <a:spcPct val="130000"/>
              </a:lnSpc>
              <a:spcBef>
                <a:spcPct val="50000"/>
              </a:spcBef>
            </a:pPr>
            <a:r>
              <a:rPr lang="en-US" altLang="zh-CN" sz="1600" b="1" dirty="0">
                <a:solidFill>
                  <a:srgbClr val="000000"/>
                </a:solidFill>
                <a:latin typeface="黑体" pitchFamily="2" charset="-122"/>
                <a:ea typeface="黑体" pitchFamily="2" charset="-122"/>
              </a:rPr>
              <a:t>5.</a:t>
            </a:r>
            <a:r>
              <a:rPr lang="zh-CN" altLang="en-US" sz="1600" b="1" dirty="0">
                <a:solidFill>
                  <a:srgbClr val="000000"/>
                </a:solidFill>
                <a:latin typeface="黑体" pitchFamily="2" charset="-122"/>
                <a:ea typeface="黑体" pitchFamily="2" charset="-122"/>
              </a:rPr>
              <a:t>实施</a:t>
            </a:r>
          </a:p>
          <a:p>
            <a:pPr algn="ctr">
              <a:lnSpc>
                <a:spcPct val="130000"/>
              </a:lnSpc>
              <a:spcBef>
                <a:spcPct val="50000"/>
              </a:spcBef>
            </a:pPr>
            <a:r>
              <a:rPr lang="zh-CN" altLang="en-US" sz="1600" b="1" dirty="0">
                <a:solidFill>
                  <a:srgbClr val="000000"/>
                </a:solidFill>
                <a:latin typeface="黑体" pitchFamily="2" charset="-122"/>
                <a:ea typeface="黑体" pitchFamily="2" charset="-122"/>
              </a:rPr>
              <a:t>战略</a:t>
            </a:r>
          </a:p>
        </p:txBody>
      </p:sp>
      <p:grpSp>
        <p:nvGrpSpPr>
          <p:cNvPr id="2" name="Group 25"/>
          <p:cNvGrpSpPr>
            <a:grpSpLocks/>
          </p:cNvGrpSpPr>
          <p:nvPr/>
        </p:nvGrpSpPr>
        <p:grpSpPr bwMode="auto">
          <a:xfrm>
            <a:off x="5222875" y="3205163"/>
            <a:ext cx="1630363" cy="809625"/>
            <a:chOff x="3290" y="2019"/>
            <a:chExt cx="1027" cy="510"/>
          </a:xfrm>
        </p:grpSpPr>
        <p:sp>
          <p:nvSpPr>
            <p:cNvPr id="144406" name="Rectangle 15"/>
            <p:cNvSpPr>
              <a:spLocks noChangeArrowheads="1"/>
            </p:cNvSpPr>
            <p:nvPr/>
          </p:nvSpPr>
          <p:spPr bwMode="auto">
            <a:xfrm>
              <a:off x="3485" y="2019"/>
              <a:ext cx="635" cy="510"/>
            </a:xfrm>
            <a:prstGeom prst="rect">
              <a:avLst/>
            </a:prstGeom>
            <a:gradFill rotWithShape="1">
              <a:gsLst>
                <a:gs pos="0">
                  <a:srgbClr val="023768"/>
                </a:gs>
                <a:gs pos="50000">
                  <a:srgbClr val="0477E0"/>
                </a:gs>
                <a:gs pos="100000">
                  <a:srgbClr val="023768"/>
                </a:gs>
              </a:gsLst>
              <a:lin ang="5400000" scaled="1"/>
            </a:gradFill>
            <a:ln w="25400" algn="ctr">
              <a:solidFill>
                <a:srgbClr val="3366FF"/>
              </a:solidFill>
              <a:miter lim="800000"/>
              <a:headEnd/>
              <a:tailEnd/>
            </a:ln>
          </p:spPr>
          <p:txBody>
            <a:bodyPr anchor="ctr">
              <a:spAutoFit/>
            </a:bodyPr>
            <a:lstStyle/>
            <a:p>
              <a:pPr algn="ctr">
                <a:lnSpc>
                  <a:spcPct val="130000"/>
                </a:lnSpc>
                <a:spcBef>
                  <a:spcPct val="50000"/>
                </a:spcBef>
              </a:pPr>
              <a:r>
                <a:rPr lang="en-US" altLang="zh-CN" sz="1600" b="1" dirty="0">
                  <a:solidFill>
                    <a:srgbClr val="000000"/>
                  </a:solidFill>
                  <a:latin typeface="黑体" pitchFamily="2" charset="-122"/>
                  <a:ea typeface="黑体" pitchFamily="2" charset="-122"/>
                </a:rPr>
                <a:t>4.</a:t>
              </a:r>
              <a:r>
                <a:rPr lang="zh-CN" altLang="en-US" sz="1600" b="1" dirty="0">
                  <a:solidFill>
                    <a:srgbClr val="000000"/>
                  </a:solidFill>
                  <a:latin typeface="黑体" pitchFamily="2" charset="-122"/>
                  <a:ea typeface="黑体" pitchFamily="2" charset="-122"/>
                </a:rPr>
                <a:t>制定</a:t>
              </a:r>
            </a:p>
            <a:p>
              <a:pPr algn="ctr">
                <a:lnSpc>
                  <a:spcPct val="130000"/>
                </a:lnSpc>
                <a:spcBef>
                  <a:spcPct val="50000"/>
                </a:spcBef>
              </a:pPr>
              <a:r>
                <a:rPr lang="zh-CN" altLang="en-US" sz="1600" b="1" dirty="0">
                  <a:solidFill>
                    <a:srgbClr val="000000"/>
                  </a:solidFill>
                  <a:latin typeface="黑体" pitchFamily="2" charset="-122"/>
                  <a:ea typeface="黑体" pitchFamily="2" charset="-122"/>
                </a:rPr>
                <a:t>战略</a:t>
              </a:r>
            </a:p>
          </p:txBody>
        </p:sp>
        <p:cxnSp>
          <p:nvCxnSpPr>
            <p:cNvPr id="144407" name="AutoShape 20"/>
            <p:cNvCxnSpPr>
              <a:cxnSpLocks noChangeShapeType="1"/>
              <a:stCxn id="256014" idx="3"/>
              <a:endCxn id="144406" idx="1"/>
            </p:cNvCxnSpPr>
            <p:nvPr/>
          </p:nvCxnSpPr>
          <p:spPr bwMode="auto">
            <a:xfrm flipV="1">
              <a:off x="3290" y="2274"/>
              <a:ext cx="195" cy="19"/>
            </a:xfrm>
            <a:prstGeom prst="straightConnector1">
              <a:avLst/>
            </a:prstGeom>
            <a:noFill/>
            <a:ln w="25400">
              <a:solidFill>
                <a:srgbClr val="3366FF"/>
              </a:solidFill>
              <a:round/>
              <a:headEnd/>
              <a:tailEnd type="triangle" w="med" len="med"/>
            </a:ln>
          </p:spPr>
        </p:cxnSp>
        <p:cxnSp>
          <p:nvCxnSpPr>
            <p:cNvPr id="144408" name="AutoShape 21"/>
            <p:cNvCxnSpPr>
              <a:cxnSpLocks noChangeShapeType="1"/>
              <a:stCxn id="144406" idx="3"/>
              <a:endCxn id="256016" idx="1"/>
            </p:cNvCxnSpPr>
            <p:nvPr/>
          </p:nvCxnSpPr>
          <p:spPr bwMode="auto">
            <a:xfrm>
              <a:off x="4120" y="2274"/>
              <a:ext cx="197" cy="1"/>
            </a:xfrm>
            <a:prstGeom prst="straightConnector1">
              <a:avLst/>
            </a:prstGeom>
            <a:noFill/>
            <a:ln w="25400">
              <a:solidFill>
                <a:srgbClr val="3366FF"/>
              </a:solidFill>
              <a:round/>
              <a:headEnd/>
              <a:tailEnd type="triangle" w="med" len="med"/>
            </a:ln>
          </p:spPr>
        </p:cxnSp>
      </p:grpSp>
      <p:grpSp>
        <p:nvGrpSpPr>
          <p:cNvPr id="3" name="Group 26"/>
          <p:cNvGrpSpPr>
            <a:grpSpLocks/>
          </p:cNvGrpSpPr>
          <p:nvPr/>
        </p:nvGrpSpPr>
        <p:grpSpPr bwMode="auto">
          <a:xfrm>
            <a:off x="7716838" y="3201988"/>
            <a:ext cx="1176337" cy="809625"/>
            <a:chOff x="4861" y="2017"/>
            <a:chExt cx="741" cy="510"/>
          </a:xfrm>
        </p:grpSpPr>
        <p:sp>
          <p:nvSpPr>
            <p:cNvPr id="144404" name="Rectangle 17"/>
            <p:cNvSpPr>
              <a:spLocks noChangeArrowheads="1"/>
            </p:cNvSpPr>
            <p:nvPr/>
          </p:nvSpPr>
          <p:spPr bwMode="auto">
            <a:xfrm>
              <a:off x="5058" y="2017"/>
              <a:ext cx="544" cy="510"/>
            </a:xfrm>
            <a:prstGeom prst="rect">
              <a:avLst/>
            </a:prstGeom>
            <a:gradFill rotWithShape="1">
              <a:gsLst>
                <a:gs pos="0">
                  <a:srgbClr val="023768"/>
                </a:gs>
                <a:gs pos="50000">
                  <a:srgbClr val="0477E0"/>
                </a:gs>
                <a:gs pos="100000">
                  <a:srgbClr val="023768"/>
                </a:gs>
              </a:gsLst>
              <a:lin ang="5400000" scaled="1"/>
            </a:gradFill>
            <a:ln w="25400" algn="ctr">
              <a:solidFill>
                <a:srgbClr val="3366FF"/>
              </a:solidFill>
              <a:miter lim="800000"/>
              <a:headEnd/>
              <a:tailEnd/>
            </a:ln>
          </p:spPr>
          <p:txBody>
            <a:bodyPr anchor="ctr">
              <a:spAutoFit/>
            </a:bodyPr>
            <a:lstStyle/>
            <a:p>
              <a:pPr algn="ctr">
                <a:lnSpc>
                  <a:spcPct val="130000"/>
                </a:lnSpc>
                <a:spcBef>
                  <a:spcPct val="50000"/>
                </a:spcBef>
              </a:pPr>
              <a:r>
                <a:rPr lang="en-US" altLang="zh-CN" sz="1600" b="1" dirty="0">
                  <a:solidFill>
                    <a:srgbClr val="000000"/>
                  </a:solidFill>
                  <a:latin typeface="黑体" pitchFamily="2" charset="-122"/>
                  <a:ea typeface="黑体" pitchFamily="2" charset="-122"/>
                </a:rPr>
                <a:t>6.</a:t>
              </a:r>
              <a:r>
                <a:rPr lang="zh-CN" altLang="en-US" sz="1600" b="1" dirty="0">
                  <a:solidFill>
                    <a:srgbClr val="000000"/>
                  </a:solidFill>
                  <a:latin typeface="黑体" pitchFamily="2" charset="-122"/>
                  <a:ea typeface="黑体" pitchFamily="2" charset="-122"/>
                </a:rPr>
                <a:t>评价</a:t>
              </a:r>
            </a:p>
            <a:p>
              <a:pPr algn="ctr">
                <a:lnSpc>
                  <a:spcPct val="130000"/>
                </a:lnSpc>
                <a:spcBef>
                  <a:spcPct val="50000"/>
                </a:spcBef>
              </a:pPr>
              <a:r>
                <a:rPr lang="zh-CN" altLang="en-US" sz="1600" b="1" dirty="0">
                  <a:solidFill>
                    <a:srgbClr val="000000"/>
                  </a:solidFill>
                  <a:latin typeface="黑体" pitchFamily="2" charset="-122"/>
                  <a:ea typeface="黑体" pitchFamily="2" charset="-122"/>
                </a:rPr>
                <a:t>结果</a:t>
              </a:r>
            </a:p>
          </p:txBody>
        </p:sp>
        <p:cxnSp>
          <p:nvCxnSpPr>
            <p:cNvPr id="144405" name="AutoShape 22"/>
            <p:cNvCxnSpPr>
              <a:cxnSpLocks noChangeShapeType="1"/>
              <a:stCxn id="256016" idx="3"/>
              <a:endCxn id="144404" idx="1"/>
            </p:cNvCxnSpPr>
            <p:nvPr/>
          </p:nvCxnSpPr>
          <p:spPr bwMode="auto">
            <a:xfrm flipV="1">
              <a:off x="4861" y="2272"/>
              <a:ext cx="197" cy="2"/>
            </a:xfrm>
            <a:prstGeom prst="straightConnector1">
              <a:avLst/>
            </a:prstGeom>
            <a:noFill/>
            <a:ln w="25400">
              <a:solidFill>
                <a:srgbClr val="3366FF"/>
              </a:solidFill>
              <a:round/>
              <a:headEnd/>
              <a:tailEnd type="triangle" w="med" len="med"/>
            </a:ln>
          </p:spPr>
        </p:cxnSp>
      </p:grpSp>
      <p:grpSp>
        <p:nvGrpSpPr>
          <p:cNvPr id="4" name="Group 24"/>
          <p:cNvGrpSpPr>
            <a:grpSpLocks/>
          </p:cNvGrpSpPr>
          <p:nvPr/>
        </p:nvGrpSpPr>
        <p:grpSpPr bwMode="auto">
          <a:xfrm>
            <a:off x="1271588" y="1989138"/>
            <a:ext cx="2871787" cy="3305175"/>
            <a:chOff x="801" y="1253"/>
            <a:chExt cx="1809" cy="2082"/>
          </a:xfrm>
        </p:grpSpPr>
        <p:sp>
          <p:nvSpPr>
            <p:cNvPr id="144393" name="Rectangle 6"/>
            <p:cNvSpPr>
              <a:spLocks noChangeArrowheads="1"/>
            </p:cNvSpPr>
            <p:nvPr/>
          </p:nvSpPr>
          <p:spPr bwMode="auto">
            <a:xfrm>
              <a:off x="975" y="1264"/>
              <a:ext cx="680" cy="459"/>
            </a:xfrm>
            <a:prstGeom prst="rect">
              <a:avLst/>
            </a:prstGeom>
            <a:gradFill rotWithShape="1">
              <a:gsLst>
                <a:gs pos="0">
                  <a:srgbClr val="023768"/>
                </a:gs>
                <a:gs pos="50000">
                  <a:srgbClr val="0477E0"/>
                </a:gs>
                <a:gs pos="100000">
                  <a:srgbClr val="023768"/>
                </a:gs>
              </a:gsLst>
              <a:lin ang="5400000" scaled="1"/>
            </a:gradFill>
            <a:ln w="25400" algn="ctr">
              <a:solidFill>
                <a:srgbClr val="3366FF"/>
              </a:solidFill>
              <a:miter lim="800000"/>
              <a:headEnd/>
              <a:tailEnd/>
            </a:ln>
          </p:spPr>
          <p:txBody>
            <a:bodyPr anchor="ctr">
              <a:spAutoFit/>
            </a:bodyPr>
            <a:lstStyle/>
            <a:p>
              <a:pPr algn="ctr">
                <a:spcBef>
                  <a:spcPct val="50000"/>
                </a:spcBef>
              </a:pPr>
              <a:r>
                <a:rPr lang="zh-CN" altLang="en-US" sz="1600" b="1" dirty="0">
                  <a:solidFill>
                    <a:srgbClr val="000000"/>
                  </a:solidFill>
                  <a:latin typeface="黑体" pitchFamily="2" charset="-122"/>
                  <a:ea typeface="黑体" pitchFamily="2" charset="-122"/>
                </a:rPr>
                <a:t>分析</a:t>
              </a:r>
            </a:p>
            <a:p>
              <a:pPr algn="ctr">
                <a:spcBef>
                  <a:spcPct val="50000"/>
                </a:spcBef>
              </a:pPr>
              <a:r>
                <a:rPr lang="zh-CN" altLang="en-US" sz="1600" b="1" dirty="0">
                  <a:solidFill>
                    <a:srgbClr val="000000"/>
                  </a:solidFill>
                  <a:latin typeface="黑体" pitchFamily="2" charset="-122"/>
                  <a:ea typeface="黑体" pitchFamily="2" charset="-122"/>
                </a:rPr>
                <a:t>环境</a:t>
              </a:r>
            </a:p>
          </p:txBody>
        </p:sp>
        <p:sp>
          <p:nvSpPr>
            <p:cNvPr id="144394" name="Rectangle 7"/>
            <p:cNvSpPr>
              <a:spLocks noChangeArrowheads="1"/>
            </p:cNvSpPr>
            <p:nvPr/>
          </p:nvSpPr>
          <p:spPr bwMode="auto">
            <a:xfrm>
              <a:off x="1746" y="1253"/>
              <a:ext cx="680" cy="433"/>
            </a:xfrm>
            <a:prstGeom prst="rect">
              <a:avLst/>
            </a:prstGeom>
            <a:gradFill rotWithShape="1">
              <a:gsLst>
                <a:gs pos="0">
                  <a:srgbClr val="023768"/>
                </a:gs>
                <a:gs pos="50000">
                  <a:srgbClr val="0477E0"/>
                </a:gs>
                <a:gs pos="100000">
                  <a:srgbClr val="023768"/>
                </a:gs>
              </a:gsLst>
              <a:lin ang="5400000" scaled="1"/>
            </a:gradFill>
            <a:ln w="25400" algn="ctr">
              <a:solidFill>
                <a:srgbClr val="3366FF"/>
              </a:solidFill>
              <a:miter lim="800000"/>
              <a:headEnd/>
              <a:tailEnd/>
            </a:ln>
          </p:spPr>
          <p:txBody>
            <a:bodyPr anchor="ctr">
              <a:spAutoFit/>
            </a:bodyPr>
            <a:lstStyle/>
            <a:p>
              <a:pPr algn="ctr">
                <a:lnSpc>
                  <a:spcPct val="130000"/>
                </a:lnSpc>
                <a:spcBef>
                  <a:spcPct val="50000"/>
                </a:spcBef>
              </a:pPr>
              <a:r>
                <a:rPr lang="zh-CN" altLang="en-US" sz="1600" b="1" dirty="0">
                  <a:solidFill>
                    <a:srgbClr val="000000"/>
                  </a:solidFill>
                  <a:latin typeface="黑体" pitchFamily="2" charset="-122"/>
                  <a:ea typeface="黑体" pitchFamily="2" charset="-122"/>
                </a:rPr>
                <a:t>分析机会和威胁</a:t>
              </a:r>
            </a:p>
          </p:txBody>
        </p:sp>
        <p:sp>
          <p:nvSpPr>
            <p:cNvPr id="144395" name="Rectangle 8"/>
            <p:cNvSpPr>
              <a:spLocks noChangeArrowheads="1"/>
            </p:cNvSpPr>
            <p:nvPr/>
          </p:nvSpPr>
          <p:spPr bwMode="auto">
            <a:xfrm>
              <a:off x="1746" y="2883"/>
              <a:ext cx="680" cy="406"/>
            </a:xfrm>
            <a:prstGeom prst="rect">
              <a:avLst/>
            </a:prstGeom>
            <a:gradFill rotWithShape="1">
              <a:gsLst>
                <a:gs pos="0">
                  <a:srgbClr val="023768"/>
                </a:gs>
                <a:gs pos="50000">
                  <a:srgbClr val="0477E0"/>
                </a:gs>
                <a:gs pos="100000">
                  <a:srgbClr val="023768"/>
                </a:gs>
              </a:gsLst>
              <a:lin ang="5400000" scaled="1"/>
            </a:gradFill>
            <a:ln w="25400" algn="ctr">
              <a:solidFill>
                <a:srgbClr val="3366FF"/>
              </a:solidFill>
              <a:miter lim="800000"/>
              <a:headEnd/>
              <a:tailEnd/>
            </a:ln>
          </p:spPr>
          <p:txBody>
            <a:bodyPr anchor="ctr">
              <a:spAutoFit/>
            </a:bodyPr>
            <a:lstStyle/>
            <a:p>
              <a:pPr algn="ctr">
                <a:lnSpc>
                  <a:spcPct val="120000"/>
                </a:lnSpc>
                <a:spcBef>
                  <a:spcPct val="50000"/>
                </a:spcBef>
              </a:pPr>
              <a:r>
                <a:rPr lang="zh-CN" altLang="en-US" sz="1600" b="1" dirty="0">
                  <a:solidFill>
                    <a:srgbClr val="000000"/>
                  </a:solidFill>
                  <a:latin typeface="黑体" pitchFamily="2" charset="-122"/>
                  <a:ea typeface="黑体" pitchFamily="2" charset="-122"/>
                </a:rPr>
                <a:t>识别优势与劣势</a:t>
              </a:r>
            </a:p>
          </p:txBody>
        </p:sp>
        <p:sp>
          <p:nvSpPr>
            <p:cNvPr id="144396" name="Rectangle 9"/>
            <p:cNvSpPr>
              <a:spLocks noChangeArrowheads="1"/>
            </p:cNvSpPr>
            <p:nvPr/>
          </p:nvSpPr>
          <p:spPr bwMode="auto">
            <a:xfrm>
              <a:off x="975" y="2876"/>
              <a:ext cx="680" cy="459"/>
            </a:xfrm>
            <a:prstGeom prst="rect">
              <a:avLst/>
            </a:prstGeom>
            <a:gradFill rotWithShape="1">
              <a:gsLst>
                <a:gs pos="0">
                  <a:srgbClr val="023768"/>
                </a:gs>
                <a:gs pos="50000">
                  <a:srgbClr val="0477E0"/>
                </a:gs>
                <a:gs pos="100000">
                  <a:srgbClr val="023768"/>
                </a:gs>
              </a:gsLst>
              <a:lin ang="5400000" scaled="1"/>
            </a:gradFill>
            <a:ln w="25400" algn="ctr">
              <a:solidFill>
                <a:srgbClr val="3366FF"/>
              </a:solidFill>
              <a:miter lim="800000"/>
              <a:headEnd/>
              <a:tailEnd/>
            </a:ln>
          </p:spPr>
          <p:txBody>
            <a:bodyPr anchor="ctr">
              <a:spAutoFit/>
            </a:bodyPr>
            <a:lstStyle/>
            <a:p>
              <a:pPr algn="ctr">
                <a:lnSpc>
                  <a:spcPct val="50000"/>
                </a:lnSpc>
                <a:spcBef>
                  <a:spcPct val="50000"/>
                </a:spcBef>
              </a:pPr>
              <a:r>
                <a:rPr lang="zh-CN" altLang="en-US" sz="1600" b="1" dirty="0">
                  <a:solidFill>
                    <a:srgbClr val="000000"/>
                  </a:solidFill>
                  <a:latin typeface="黑体" pitchFamily="2" charset="-122"/>
                  <a:ea typeface="黑体" pitchFamily="2" charset="-122"/>
                </a:rPr>
                <a:t>分析</a:t>
              </a:r>
            </a:p>
            <a:p>
              <a:pPr algn="ctr">
                <a:lnSpc>
                  <a:spcPct val="50000"/>
                </a:lnSpc>
                <a:spcBef>
                  <a:spcPct val="50000"/>
                </a:spcBef>
              </a:pPr>
              <a:r>
                <a:rPr lang="zh-CN" altLang="en-US" sz="1600" b="1" dirty="0">
                  <a:solidFill>
                    <a:srgbClr val="000000"/>
                  </a:solidFill>
                  <a:latin typeface="黑体" pitchFamily="2" charset="-122"/>
                  <a:ea typeface="黑体" pitchFamily="2" charset="-122"/>
                </a:rPr>
                <a:t>组织</a:t>
              </a:r>
            </a:p>
            <a:p>
              <a:pPr algn="ctr">
                <a:lnSpc>
                  <a:spcPct val="50000"/>
                </a:lnSpc>
                <a:spcBef>
                  <a:spcPct val="50000"/>
                </a:spcBef>
              </a:pPr>
              <a:r>
                <a:rPr lang="zh-CN" altLang="en-US" sz="1600" b="1" dirty="0">
                  <a:solidFill>
                    <a:srgbClr val="000000"/>
                  </a:solidFill>
                  <a:latin typeface="黑体" pitchFamily="2" charset="-122"/>
                  <a:ea typeface="黑体" pitchFamily="2" charset="-122"/>
                </a:rPr>
                <a:t>资源</a:t>
              </a:r>
            </a:p>
          </p:txBody>
        </p:sp>
        <p:cxnSp>
          <p:nvCxnSpPr>
            <p:cNvPr id="144397" name="AutoShape 10"/>
            <p:cNvCxnSpPr>
              <a:cxnSpLocks noChangeShapeType="1"/>
              <a:stCxn id="256005" idx="3"/>
              <a:endCxn id="144393" idx="1"/>
            </p:cNvCxnSpPr>
            <p:nvPr/>
          </p:nvCxnSpPr>
          <p:spPr bwMode="auto">
            <a:xfrm flipV="1">
              <a:off x="801" y="1494"/>
              <a:ext cx="166" cy="776"/>
            </a:xfrm>
            <a:prstGeom prst="bentConnector3">
              <a:avLst>
                <a:gd name="adj1" fmla="val 50000"/>
              </a:avLst>
            </a:prstGeom>
            <a:noFill/>
            <a:ln w="25400">
              <a:solidFill>
                <a:srgbClr val="3366FF"/>
              </a:solidFill>
              <a:miter lim="800000"/>
              <a:headEnd/>
              <a:tailEnd type="triangle" w="med" len="med"/>
            </a:ln>
          </p:spPr>
        </p:cxnSp>
        <p:cxnSp>
          <p:nvCxnSpPr>
            <p:cNvPr id="144398" name="AutoShape 11"/>
            <p:cNvCxnSpPr>
              <a:cxnSpLocks noChangeShapeType="1"/>
              <a:stCxn id="256005" idx="3"/>
              <a:endCxn id="144396" idx="1"/>
            </p:cNvCxnSpPr>
            <p:nvPr/>
          </p:nvCxnSpPr>
          <p:spPr bwMode="auto">
            <a:xfrm>
              <a:off x="801" y="2270"/>
              <a:ext cx="166" cy="836"/>
            </a:xfrm>
            <a:prstGeom prst="bentConnector3">
              <a:avLst>
                <a:gd name="adj1" fmla="val 50000"/>
              </a:avLst>
            </a:prstGeom>
            <a:noFill/>
            <a:ln w="25400">
              <a:solidFill>
                <a:srgbClr val="3366FF"/>
              </a:solidFill>
              <a:miter lim="800000"/>
              <a:headEnd/>
              <a:tailEnd type="triangle" w="med" len="med"/>
            </a:ln>
          </p:spPr>
        </p:cxnSp>
        <p:cxnSp>
          <p:nvCxnSpPr>
            <p:cNvPr id="144399" name="AutoShape 12"/>
            <p:cNvCxnSpPr>
              <a:cxnSpLocks noChangeShapeType="1"/>
              <a:stCxn id="144393" idx="3"/>
              <a:endCxn id="144394" idx="1"/>
            </p:cNvCxnSpPr>
            <p:nvPr/>
          </p:nvCxnSpPr>
          <p:spPr bwMode="auto">
            <a:xfrm flipV="1">
              <a:off x="1655" y="1469"/>
              <a:ext cx="91" cy="24"/>
            </a:xfrm>
            <a:prstGeom prst="straightConnector1">
              <a:avLst/>
            </a:prstGeom>
            <a:noFill/>
            <a:ln w="25400">
              <a:solidFill>
                <a:srgbClr val="3366FF"/>
              </a:solidFill>
              <a:round/>
              <a:headEnd/>
              <a:tailEnd type="triangle" w="med" len="med"/>
            </a:ln>
          </p:spPr>
        </p:cxnSp>
        <p:cxnSp>
          <p:nvCxnSpPr>
            <p:cNvPr id="144400" name="AutoShape 13"/>
            <p:cNvCxnSpPr>
              <a:cxnSpLocks noChangeShapeType="1"/>
              <a:stCxn id="144396" idx="3"/>
              <a:endCxn id="144395" idx="1"/>
            </p:cNvCxnSpPr>
            <p:nvPr/>
          </p:nvCxnSpPr>
          <p:spPr bwMode="auto">
            <a:xfrm flipV="1">
              <a:off x="1655" y="3086"/>
              <a:ext cx="91" cy="20"/>
            </a:xfrm>
            <a:prstGeom prst="straightConnector1">
              <a:avLst/>
            </a:prstGeom>
            <a:noFill/>
            <a:ln w="25400">
              <a:solidFill>
                <a:srgbClr val="3366FF"/>
              </a:solidFill>
              <a:round/>
              <a:headEnd/>
              <a:tailEnd type="triangle" w="med" len="med"/>
            </a:ln>
          </p:spPr>
        </p:cxnSp>
        <p:cxnSp>
          <p:nvCxnSpPr>
            <p:cNvPr id="144401" name="AutoShape 18"/>
            <p:cNvCxnSpPr>
              <a:cxnSpLocks noChangeShapeType="1"/>
              <a:stCxn id="144395" idx="3"/>
              <a:endCxn id="256014" idx="1"/>
            </p:cNvCxnSpPr>
            <p:nvPr/>
          </p:nvCxnSpPr>
          <p:spPr bwMode="auto">
            <a:xfrm flipV="1">
              <a:off x="2426" y="2293"/>
              <a:ext cx="184" cy="793"/>
            </a:xfrm>
            <a:prstGeom prst="bentConnector3">
              <a:avLst>
                <a:gd name="adj1" fmla="val 50000"/>
              </a:avLst>
            </a:prstGeom>
            <a:noFill/>
            <a:ln w="25400">
              <a:solidFill>
                <a:srgbClr val="3366FF"/>
              </a:solidFill>
              <a:miter lim="800000"/>
              <a:headEnd/>
              <a:tailEnd type="triangle" w="med" len="med"/>
            </a:ln>
          </p:spPr>
        </p:cxnSp>
        <p:cxnSp>
          <p:nvCxnSpPr>
            <p:cNvPr id="144402" name="AutoShape 19"/>
            <p:cNvCxnSpPr>
              <a:cxnSpLocks noChangeShapeType="1"/>
              <a:stCxn id="144394" idx="3"/>
              <a:endCxn id="256014" idx="1"/>
            </p:cNvCxnSpPr>
            <p:nvPr/>
          </p:nvCxnSpPr>
          <p:spPr bwMode="auto">
            <a:xfrm>
              <a:off x="2426" y="1470"/>
              <a:ext cx="184" cy="823"/>
            </a:xfrm>
            <a:prstGeom prst="bentConnector3">
              <a:avLst>
                <a:gd name="adj1" fmla="val 50000"/>
              </a:avLst>
            </a:prstGeom>
            <a:noFill/>
            <a:ln w="25400">
              <a:solidFill>
                <a:srgbClr val="3366FF"/>
              </a:solidFill>
              <a:miter lim="800000"/>
              <a:headEnd/>
              <a:tailEnd type="triangle" w="med" len="med"/>
            </a:ln>
          </p:spPr>
        </p:cxnSp>
        <p:sp>
          <p:nvSpPr>
            <p:cNvPr id="144403" name="Oval 23"/>
            <p:cNvSpPr>
              <a:spLocks noChangeArrowheads="1"/>
            </p:cNvSpPr>
            <p:nvPr/>
          </p:nvSpPr>
          <p:spPr bwMode="auto">
            <a:xfrm>
              <a:off x="1111" y="2018"/>
              <a:ext cx="1134" cy="627"/>
            </a:xfrm>
            <a:prstGeom prst="ellipse">
              <a:avLst/>
            </a:prstGeom>
            <a:noFill/>
            <a:ln w="25400" algn="ctr">
              <a:solidFill>
                <a:srgbClr val="3366FF"/>
              </a:solidFill>
              <a:round/>
              <a:headEnd/>
              <a:tailEnd/>
            </a:ln>
          </p:spPr>
          <p:txBody>
            <a:bodyPr anchor="ctr">
              <a:spAutoFit/>
            </a:bodyPr>
            <a:lstStyle/>
            <a:p>
              <a:pPr algn="ctr">
                <a:spcBef>
                  <a:spcPct val="50000"/>
                </a:spcBef>
              </a:pPr>
              <a:r>
                <a:rPr lang="en-US" altLang="zh-CN" sz="1600" b="1">
                  <a:latin typeface="黑体" pitchFamily="2" charset="-122"/>
                  <a:ea typeface="黑体" pitchFamily="2" charset="-122"/>
                </a:rPr>
                <a:t>2.</a:t>
              </a:r>
              <a:r>
                <a:rPr lang="en-US" altLang="zh-CN" sz="2000" b="1">
                  <a:latin typeface="黑体" pitchFamily="2" charset="-122"/>
                  <a:ea typeface="黑体" pitchFamily="2" charset="-122"/>
                </a:rPr>
                <a:t> SWOT </a:t>
              </a:r>
              <a:r>
                <a:rPr lang="zh-CN" altLang="en-US" sz="2000" b="1">
                  <a:latin typeface="黑体" pitchFamily="2" charset="-122"/>
                  <a:ea typeface="黑体" pitchFamily="2" charset="-122"/>
                </a:rPr>
                <a:t>分析</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05"/>
                                        </p:tgtEl>
                                        <p:attrNameLst>
                                          <p:attrName>style.visibility</p:attrName>
                                        </p:attrNameLst>
                                      </p:cBhvr>
                                      <p:to>
                                        <p:strVal val="visible"/>
                                      </p:to>
                                    </p:set>
                                    <p:anim calcmode="lin" valueType="num">
                                      <p:cBhvr additive="base">
                                        <p:cTn id="7" dur="500" fill="hold"/>
                                        <p:tgtEl>
                                          <p:spTgt spid="256005"/>
                                        </p:tgtEl>
                                        <p:attrNameLst>
                                          <p:attrName>ppt_x</p:attrName>
                                        </p:attrNameLst>
                                      </p:cBhvr>
                                      <p:tavLst>
                                        <p:tav tm="0">
                                          <p:val>
                                            <p:strVal val="#ppt_x"/>
                                          </p:val>
                                        </p:tav>
                                        <p:tav tm="100000">
                                          <p:val>
                                            <p:strVal val="#ppt_x"/>
                                          </p:val>
                                        </p:tav>
                                      </p:tavLst>
                                    </p:anim>
                                    <p:anim calcmode="lin" valueType="num">
                                      <p:cBhvr additive="base">
                                        <p:cTn id="8" dur="500" fill="hold"/>
                                        <p:tgtEl>
                                          <p:spTgt spid="25600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56014"/>
                                        </p:tgtEl>
                                        <p:attrNameLst>
                                          <p:attrName>style.visibility</p:attrName>
                                        </p:attrNameLst>
                                      </p:cBhvr>
                                      <p:to>
                                        <p:strVal val="visible"/>
                                      </p:to>
                                    </p:set>
                                    <p:anim calcmode="lin" valueType="num">
                                      <p:cBhvr additive="base">
                                        <p:cTn id="18" dur="500" fill="hold"/>
                                        <p:tgtEl>
                                          <p:spTgt spid="256014"/>
                                        </p:tgtEl>
                                        <p:attrNameLst>
                                          <p:attrName>ppt_x</p:attrName>
                                        </p:attrNameLst>
                                      </p:cBhvr>
                                      <p:tavLst>
                                        <p:tav tm="0">
                                          <p:val>
                                            <p:strVal val="#ppt_x"/>
                                          </p:val>
                                        </p:tav>
                                        <p:tav tm="100000">
                                          <p:val>
                                            <p:strVal val="#ppt_x"/>
                                          </p:val>
                                        </p:tav>
                                      </p:tavLst>
                                    </p:anim>
                                    <p:anim calcmode="lin" valueType="num">
                                      <p:cBhvr additive="base">
                                        <p:cTn id="19" dur="500" fill="hold"/>
                                        <p:tgtEl>
                                          <p:spTgt spid="25601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56016"/>
                                        </p:tgtEl>
                                        <p:attrNameLst>
                                          <p:attrName>style.visibility</p:attrName>
                                        </p:attrNameLst>
                                      </p:cBhvr>
                                      <p:to>
                                        <p:strVal val="visible"/>
                                      </p:to>
                                    </p:set>
                                    <p:anim calcmode="lin" valueType="num">
                                      <p:cBhvr additive="base">
                                        <p:cTn id="30" dur="500" fill="hold"/>
                                        <p:tgtEl>
                                          <p:spTgt spid="256016"/>
                                        </p:tgtEl>
                                        <p:attrNameLst>
                                          <p:attrName>ppt_x</p:attrName>
                                        </p:attrNameLst>
                                      </p:cBhvr>
                                      <p:tavLst>
                                        <p:tav tm="0">
                                          <p:val>
                                            <p:strVal val="#ppt_x"/>
                                          </p:val>
                                        </p:tav>
                                        <p:tav tm="100000">
                                          <p:val>
                                            <p:strVal val="#ppt_x"/>
                                          </p:val>
                                        </p:tav>
                                      </p:tavLst>
                                    </p:anim>
                                    <p:anim calcmode="lin" valueType="num">
                                      <p:cBhvr additive="base">
                                        <p:cTn id="31" dur="500" fill="hold"/>
                                        <p:tgtEl>
                                          <p:spTgt spid="25601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ppt_x"/>
                                          </p:val>
                                        </p:tav>
                                        <p:tav tm="100000">
                                          <p:val>
                                            <p:strVal val="#ppt_x"/>
                                          </p:val>
                                        </p:tav>
                                      </p:tavLst>
                                    </p:anim>
                                    <p:anim calcmode="lin" valueType="num">
                                      <p:cBhvr additive="base">
                                        <p:cTn id="3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05" grpId="0" animBg="1"/>
      <p:bldP spid="256014" grpId="0" animBg="1"/>
      <p:bldP spid="25601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4"/>
          <p:cNvSpPr>
            <a:spLocks noGrp="1" noChangeArrowheads="1"/>
          </p:cNvSpPr>
          <p:nvPr>
            <p:ph type="title"/>
          </p:nvPr>
        </p:nvSpPr>
        <p:spPr>
          <a:xfrm>
            <a:off x="571472" y="500042"/>
            <a:ext cx="8115328" cy="917596"/>
          </a:xfrm>
        </p:spPr>
        <p:txBody>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fontAlgn="auto">
              <a:spcAft>
                <a:spcPts val="0"/>
              </a:spcAft>
              <a:defRPr/>
            </a:pPr>
            <a:r>
              <a:rPr lang="zh-CN" altLang="en-US" b="1" spc="0" dirty="0">
                <a:ln/>
                <a:solidFill>
                  <a:schemeClr val="accent3"/>
                </a:solidFill>
              </a:rPr>
              <a:t>制定明确有效的公司使命</a:t>
            </a:r>
          </a:p>
        </p:txBody>
      </p:sp>
      <p:sp>
        <p:nvSpPr>
          <p:cNvPr id="145411" name="Rectangle 21"/>
          <p:cNvSpPr>
            <a:spLocks noChangeArrowheads="1"/>
          </p:cNvSpPr>
          <p:nvPr/>
        </p:nvSpPr>
        <p:spPr bwMode="blackWhite">
          <a:xfrm>
            <a:off x="3286125" y="3286125"/>
            <a:ext cx="2363788" cy="549275"/>
          </a:xfrm>
          <a:prstGeom prst="rect">
            <a:avLst/>
          </a:prstGeom>
          <a:noFill/>
          <a:ln w="9525">
            <a:noFill/>
            <a:miter lim="800000"/>
            <a:headEnd/>
            <a:tailEnd/>
          </a:ln>
        </p:spPr>
        <p:txBody>
          <a:bodyPr lIns="0" tIns="0" rIns="0" bIns="0">
            <a:spAutoFit/>
          </a:bodyPr>
          <a:lstStyle/>
          <a:p>
            <a:pPr algn="ctr" defTabSz="804863" eaLnBrk="0" hangingPunct="0"/>
            <a:r>
              <a:rPr lang="en-US" altLang="zh-CN" sz="3600" b="1">
                <a:latin typeface="黑体" pitchFamily="2" charset="-122"/>
                <a:ea typeface="黑体" pitchFamily="2" charset="-122"/>
              </a:rPr>
              <a:t>5</a:t>
            </a:r>
            <a:r>
              <a:rPr lang="zh-CN" altLang="en-US" sz="3600" b="1">
                <a:latin typeface="黑体" pitchFamily="2" charset="-122"/>
                <a:ea typeface="黑体" pitchFamily="2" charset="-122"/>
              </a:rPr>
              <a:t>个问题</a:t>
            </a:r>
          </a:p>
        </p:txBody>
      </p:sp>
      <p:sp>
        <p:nvSpPr>
          <p:cNvPr id="145412" name="Oval 22"/>
          <p:cNvSpPr>
            <a:spLocks noChangeArrowheads="1"/>
          </p:cNvSpPr>
          <p:nvPr/>
        </p:nvSpPr>
        <p:spPr bwMode="blackWhite">
          <a:xfrm>
            <a:off x="4286248" y="2143116"/>
            <a:ext cx="458787" cy="389513"/>
          </a:xfrm>
          <a:prstGeom prst="ellipse">
            <a:avLst/>
          </a:prstGeom>
          <a:solidFill>
            <a:srgbClr val="6598FF"/>
          </a:solidFill>
          <a:ln w="12700">
            <a:solidFill>
              <a:srgbClr val="FFFFFF"/>
            </a:solidFill>
            <a:round/>
            <a:headEnd/>
            <a:tailEnd/>
          </a:ln>
        </p:spPr>
        <p:txBody>
          <a:bodyPr wrap="square" lIns="0" tIns="0" rIns="0" bIns="0">
            <a:spAutoFit/>
          </a:bodyPr>
          <a:lstStyle/>
          <a:p>
            <a:endParaRPr lang="zh-CN" altLang="en-US">
              <a:latin typeface="Corbel" pitchFamily="34" charset="0"/>
            </a:endParaRPr>
          </a:p>
        </p:txBody>
      </p:sp>
      <p:sp>
        <p:nvSpPr>
          <p:cNvPr id="145413" name="Rectangle 23"/>
          <p:cNvSpPr>
            <a:spLocks noChangeArrowheads="1"/>
          </p:cNvSpPr>
          <p:nvPr/>
        </p:nvSpPr>
        <p:spPr bwMode="blackWhite">
          <a:xfrm>
            <a:off x="4357686" y="2214554"/>
            <a:ext cx="260350" cy="244475"/>
          </a:xfrm>
          <a:prstGeom prst="rect">
            <a:avLst/>
          </a:prstGeom>
          <a:noFill/>
          <a:ln w="9525">
            <a:noFill/>
            <a:miter lim="800000"/>
            <a:headEnd/>
            <a:tailEnd/>
          </a:ln>
        </p:spPr>
        <p:txBody>
          <a:bodyPr lIns="0" tIns="0" rIns="0" bIns="0">
            <a:spAutoFit/>
          </a:bodyPr>
          <a:lstStyle/>
          <a:p>
            <a:pPr algn="ctr" defTabSz="804863" eaLnBrk="0" hangingPunct="0"/>
            <a:r>
              <a:rPr lang="en-US" altLang="zh-CN" sz="1600">
                <a:latin typeface="黑体" pitchFamily="2" charset="-122"/>
                <a:ea typeface="黑体" pitchFamily="2" charset="-122"/>
              </a:rPr>
              <a:t>1 </a:t>
            </a:r>
          </a:p>
        </p:txBody>
      </p:sp>
      <p:sp>
        <p:nvSpPr>
          <p:cNvPr id="145414" name="Oval 24"/>
          <p:cNvSpPr>
            <a:spLocks noChangeArrowheads="1"/>
          </p:cNvSpPr>
          <p:nvPr/>
        </p:nvSpPr>
        <p:spPr bwMode="blackWhite">
          <a:xfrm>
            <a:off x="5929322" y="3286124"/>
            <a:ext cx="458788" cy="388937"/>
          </a:xfrm>
          <a:prstGeom prst="ellipse">
            <a:avLst/>
          </a:prstGeom>
          <a:solidFill>
            <a:srgbClr val="6598FF"/>
          </a:solidFill>
          <a:ln w="12700">
            <a:solidFill>
              <a:srgbClr val="FFFFFF"/>
            </a:solidFill>
            <a:round/>
            <a:headEnd/>
            <a:tailEnd/>
          </a:ln>
        </p:spPr>
        <p:txBody>
          <a:bodyPr lIns="0" tIns="0" rIns="0" bIns="0">
            <a:spAutoFit/>
          </a:bodyPr>
          <a:lstStyle/>
          <a:p>
            <a:endParaRPr lang="zh-CN" altLang="en-US">
              <a:latin typeface="Corbel" pitchFamily="34" charset="0"/>
            </a:endParaRPr>
          </a:p>
        </p:txBody>
      </p:sp>
      <p:sp>
        <p:nvSpPr>
          <p:cNvPr id="145415" name="Rectangle 25"/>
          <p:cNvSpPr>
            <a:spLocks noChangeArrowheads="1"/>
          </p:cNvSpPr>
          <p:nvPr/>
        </p:nvSpPr>
        <p:spPr bwMode="blackWhite">
          <a:xfrm>
            <a:off x="6000760" y="3357562"/>
            <a:ext cx="257175" cy="244475"/>
          </a:xfrm>
          <a:prstGeom prst="rect">
            <a:avLst/>
          </a:prstGeom>
          <a:noFill/>
          <a:ln w="9525">
            <a:noFill/>
            <a:miter lim="800000"/>
            <a:headEnd/>
            <a:tailEnd/>
          </a:ln>
        </p:spPr>
        <p:txBody>
          <a:bodyPr lIns="0" tIns="0" rIns="0" bIns="0">
            <a:spAutoFit/>
          </a:bodyPr>
          <a:lstStyle/>
          <a:p>
            <a:pPr algn="ctr" defTabSz="804863" eaLnBrk="0" hangingPunct="0"/>
            <a:r>
              <a:rPr lang="en-US" altLang="zh-CN" sz="1600" dirty="0">
                <a:latin typeface="黑体" pitchFamily="2" charset="-122"/>
                <a:ea typeface="黑体" pitchFamily="2" charset="-122"/>
              </a:rPr>
              <a:t>5 </a:t>
            </a:r>
          </a:p>
        </p:txBody>
      </p:sp>
      <p:sp>
        <p:nvSpPr>
          <p:cNvPr id="145416" name="Oval 26"/>
          <p:cNvSpPr>
            <a:spLocks noChangeArrowheads="1"/>
          </p:cNvSpPr>
          <p:nvPr/>
        </p:nvSpPr>
        <p:spPr bwMode="blackWhite">
          <a:xfrm>
            <a:off x="5357818" y="4929198"/>
            <a:ext cx="458787" cy="388937"/>
          </a:xfrm>
          <a:prstGeom prst="ellipse">
            <a:avLst/>
          </a:prstGeom>
          <a:solidFill>
            <a:srgbClr val="6598FF"/>
          </a:solidFill>
          <a:ln w="12700">
            <a:solidFill>
              <a:srgbClr val="FFFFFF"/>
            </a:solidFill>
            <a:round/>
            <a:headEnd/>
            <a:tailEnd/>
          </a:ln>
        </p:spPr>
        <p:txBody>
          <a:bodyPr lIns="0" tIns="0" rIns="0" bIns="0">
            <a:spAutoFit/>
          </a:bodyPr>
          <a:lstStyle/>
          <a:p>
            <a:endParaRPr lang="zh-CN" altLang="en-US">
              <a:latin typeface="Corbel" pitchFamily="34" charset="0"/>
            </a:endParaRPr>
          </a:p>
        </p:txBody>
      </p:sp>
      <p:sp>
        <p:nvSpPr>
          <p:cNvPr id="145417" name="Rectangle 27"/>
          <p:cNvSpPr>
            <a:spLocks noChangeArrowheads="1"/>
          </p:cNvSpPr>
          <p:nvPr/>
        </p:nvSpPr>
        <p:spPr bwMode="blackWhite">
          <a:xfrm>
            <a:off x="5429256" y="5000636"/>
            <a:ext cx="260350" cy="244475"/>
          </a:xfrm>
          <a:prstGeom prst="rect">
            <a:avLst/>
          </a:prstGeom>
          <a:noFill/>
          <a:ln w="9525">
            <a:noFill/>
            <a:miter lim="800000"/>
            <a:headEnd/>
            <a:tailEnd/>
          </a:ln>
        </p:spPr>
        <p:txBody>
          <a:bodyPr lIns="0" tIns="0" rIns="0" bIns="0">
            <a:spAutoFit/>
          </a:bodyPr>
          <a:lstStyle/>
          <a:p>
            <a:pPr algn="ctr" defTabSz="804863" eaLnBrk="0" hangingPunct="0"/>
            <a:r>
              <a:rPr lang="en-US" altLang="zh-CN" sz="1600" dirty="0">
                <a:latin typeface="黑体" pitchFamily="2" charset="-122"/>
                <a:ea typeface="黑体" pitchFamily="2" charset="-122"/>
              </a:rPr>
              <a:t>4 </a:t>
            </a:r>
          </a:p>
        </p:txBody>
      </p:sp>
      <p:sp>
        <p:nvSpPr>
          <p:cNvPr id="145418" name="Oval 28"/>
          <p:cNvSpPr>
            <a:spLocks noChangeArrowheads="1"/>
          </p:cNvSpPr>
          <p:nvPr/>
        </p:nvSpPr>
        <p:spPr bwMode="blackWhite">
          <a:xfrm>
            <a:off x="3500430" y="4929198"/>
            <a:ext cx="388937" cy="388937"/>
          </a:xfrm>
          <a:prstGeom prst="ellipse">
            <a:avLst/>
          </a:prstGeom>
          <a:solidFill>
            <a:srgbClr val="6598FF"/>
          </a:solidFill>
          <a:ln w="12700">
            <a:solidFill>
              <a:srgbClr val="FFFFFF"/>
            </a:solidFill>
            <a:round/>
            <a:headEnd/>
            <a:tailEnd/>
          </a:ln>
        </p:spPr>
        <p:txBody>
          <a:bodyPr wrap="square" lIns="0" tIns="0" rIns="0" bIns="0">
            <a:spAutoFit/>
          </a:bodyPr>
          <a:lstStyle/>
          <a:p>
            <a:endParaRPr lang="zh-CN" altLang="en-US">
              <a:latin typeface="Corbel" pitchFamily="34" charset="0"/>
            </a:endParaRPr>
          </a:p>
        </p:txBody>
      </p:sp>
      <p:sp>
        <p:nvSpPr>
          <p:cNvPr id="145419" name="Rectangle 29"/>
          <p:cNvSpPr>
            <a:spLocks noChangeArrowheads="1"/>
          </p:cNvSpPr>
          <p:nvPr/>
        </p:nvSpPr>
        <p:spPr bwMode="blackWhite">
          <a:xfrm>
            <a:off x="3571868" y="5000636"/>
            <a:ext cx="258763" cy="244475"/>
          </a:xfrm>
          <a:prstGeom prst="rect">
            <a:avLst/>
          </a:prstGeom>
          <a:noFill/>
          <a:ln w="9525">
            <a:noFill/>
            <a:miter lim="800000"/>
            <a:headEnd/>
            <a:tailEnd/>
          </a:ln>
        </p:spPr>
        <p:txBody>
          <a:bodyPr lIns="0" tIns="0" rIns="0" bIns="0">
            <a:spAutoFit/>
          </a:bodyPr>
          <a:lstStyle/>
          <a:p>
            <a:pPr algn="ctr" defTabSz="804863" eaLnBrk="0" hangingPunct="0"/>
            <a:r>
              <a:rPr lang="en-US" altLang="zh-CN" sz="1600" dirty="0">
                <a:latin typeface="黑体" pitchFamily="2" charset="-122"/>
                <a:ea typeface="黑体" pitchFamily="2" charset="-122"/>
              </a:rPr>
              <a:t>3 </a:t>
            </a:r>
          </a:p>
        </p:txBody>
      </p:sp>
      <p:sp>
        <p:nvSpPr>
          <p:cNvPr id="145420" name="Oval 30"/>
          <p:cNvSpPr>
            <a:spLocks noChangeArrowheads="1"/>
          </p:cNvSpPr>
          <p:nvPr/>
        </p:nvSpPr>
        <p:spPr bwMode="blackWhite">
          <a:xfrm>
            <a:off x="2566988" y="3227388"/>
            <a:ext cx="458787" cy="388937"/>
          </a:xfrm>
          <a:prstGeom prst="ellipse">
            <a:avLst/>
          </a:prstGeom>
          <a:solidFill>
            <a:srgbClr val="6598FF"/>
          </a:solidFill>
          <a:ln w="12700">
            <a:solidFill>
              <a:srgbClr val="FFFFFF"/>
            </a:solidFill>
            <a:round/>
            <a:headEnd/>
            <a:tailEnd/>
          </a:ln>
        </p:spPr>
        <p:txBody>
          <a:bodyPr lIns="0" tIns="0" rIns="0" bIns="0">
            <a:spAutoFit/>
          </a:bodyPr>
          <a:lstStyle/>
          <a:p>
            <a:endParaRPr lang="zh-CN" altLang="en-US">
              <a:latin typeface="Corbel" pitchFamily="34" charset="0"/>
            </a:endParaRPr>
          </a:p>
        </p:txBody>
      </p:sp>
      <p:sp>
        <p:nvSpPr>
          <p:cNvPr id="145421" name="Rectangle 31"/>
          <p:cNvSpPr>
            <a:spLocks noChangeArrowheads="1"/>
          </p:cNvSpPr>
          <p:nvPr/>
        </p:nvSpPr>
        <p:spPr bwMode="blackWhite">
          <a:xfrm>
            <a:off x="2668588" y="3327400"/>
            <a:ext cx="257175" cy="244475"/>
          </a:xfrm>
          <a:prstGeom prst="rect">
            <a:avLst/>
          </a:prstGeom>
          <a:noFill/>
          <a:ln w="9525">
            <a:noFill/>
            <a:miter lim="800000"/>
            <a:headEnd/>
            <a:tailEnd/>
          </a:ln>
        </p:spPr>
        <p:txBody>
          <a:bodyPr lIns="0" tIns="0" rIns="0" bIns="0">
            <a:spAutoFit/>
          </a:bodyPr>
          <a:lstStyle/>
          <a:p>
            <a:pPr algn="ctr" defTabSz="804863" eaLnBrk="0" hangingPunct="0"/>
            <a:r>
              <a:rPr lang="en-US" altLang="zh-CN" sz="1600">
                <a:latin typeface="黑体" pitchFamily="2" charset="-122"/>
                <a:ea typeface="黑体" pitchFamily="2" charset="-122"/>
              </a:rPr>
              <a:t>2 </a:t>
            </a:r>
          </a:p>
        </p:txBody>
      </p:sp>
      <p:sp>
        <p:nvSpPr>
          <p:cNvPr id="246817" name="Text Box 33"/>
          <p:cNvSpPr txBox="1">
            <a:spLocks noChangeArrowheads="1"/>
          </p:cNvSpPr>
          <p:nvPr/>
        </p:nvSpPr>
        <p:spPr bwMode="auto">
          <a:xfrm>
            <a:off x="2771775" y="1700213"/>
            <a:ext cx="3455988" cy="366712"/>
          </a:xfrm>
          <a:prstGeom prst="rect">
            <a:avLst/>
          </a:prstGeom>
          <a:noFill/>
          <a:ln w="9525" algn="ctr">
            <a:noFill/>
            <a:miter lim="800000"/>
            <a:headEnd/>
            <a:tailEnd/>
          </a:ln>
        </p:spPr>
        <p:txBody>
          <a:bodyPr>
            <a:spAutoFit/>
          </a:bodyPr>
          <a:lstStyle/>
          <a:p>
            <a:pPr algn="ctr">
              <a:spcBef>
                <a:spcPct val="50000"/>
              </a:spcBef>
            </a:pPr>
            <a:r>
              <a:rPr lang="zh-CN" altLang="en-US" b="1" dirty="0">
                <a:latin typeface="楷体_GB2312" pitchFamily="49" charset="-122"/>
                <a:ea typeface="楷体_GB2312" pitchFamily="49" charset="-122"/>
              </a:rPr>
              <a:t>我们的企业是干什么的？</a:t>
            </a:r>
          </a:p>
        </p:txBody>
      </p:sp>
      <p:sp>
        <p:nvSpPr>
          <p:cNvPr id="246818" name="Text Box 34"/>
          <p:cNvSpPr txBox="1">
            <a:spLocks noChangeArrowheads="1"/>
          </p:cNvSpPr>
          <p:nvPr/>
        </p:nvSpPr>
        <p:spPr bwMode="auto">
          <a:xfrm>
            <a:off x="1258888" y="3213100"/>
            <a:ext cx="1441450" cy="366713"/>
          </a:xfrm>
          <a:prstGeom prst="rect">
            <a:avLst/>
          </a:prstGeom>
          <a:noFill/>
          <a:ln w="9525" algn="ctr">
            <a:noFill/>
            <a:miter lim="800000"/>
            <a:headEnd/>
            <a:tailEnd/>
          </a:ln>
        </p:spPr>
        <p:txBody>
          <a:bodyPr>
            <a:spAutoFit/>
          </a:bodyPr>
          <a:lstStyle/>
          <a:p>
            <a:pPr algn="r">
              <a:spcBef>
                <a:spcPct val="50000"/>
              </a:spcBef>
            </a:pPr>
            <a:r>
              <a:rPr lang="zh-CN" altLang="en-US" b="1" dirty="0">
                <a:latin typeface="楷体_GB2312" pitchFamily="49" charset="-122"/>
                <a:ea typeface="楷体_GB2312" pitchFamily="49" charset="-122"/>
              </a:rPr>
              <a:t>顾客是谁？</a:t>
            </a:r>
          </a:p>
        </p:txBody>
      </p:sp>
      <p:sp>
        <p:nvSpPr>
          <p:cNvPr id="246819" name="Text Box 35"/>
          <p:cNvSpPr txBox="1">
            <a:spLocks noChangeArrowheads="1"/>
          </p:cNvSpPr>
          <p:nvPr/>
        </p:nvSpPr>
        <p:spPr bwMode="auto">
          <a:xfrm>
            <a:off x="357158" y="4929198"/>
            <a:ext cx="3419475" cy="366712"/>
          </a:xfrm>
          <a:prstGeom prst="rect">
            <a:avLst/>
          </a:prstGeom>
          <a:noFill/>
          <a:ln w="9525" algn="ctr">
            <a:noFill/>
            <a:miter lim="800000"/>
            <a:headEnd/>
            <a:tailEnd/>
          </a:ln>
        </p:spPr>
        <p:txBody>
          <a:bodyPr>
            <a:spAutoFit/>
          </a:bodyPr>
          <a:lstStyle/>
          <a:p>
            <a:pPr>
              <a:spcBef>
                <a:spcPct val="50000"/>
              </a:spcBef>
            </a:pPr>
            <a:r>
              <a:rPr lang="zh-CN" altLang="en-US" b="1" dirty="0">
                <a:latin typeface="楷体_GB2312" pitchFamily="49" charset="-122"/>
                <a:ea typeface="楷体_GB2312" pitchFamily="49" charset="-122"/>
              </a:rPr>
              <a:t>我们能给顾客提供什么价值？</a:t>
            </a:r>
          </a:p>
        </p:txBody>
      </p:sp>
      <p:sp>
        <p:nvSpPr>
          <p:cNvPr id="246821" name="Text Box 37"/>
          <p:cNvSpPr txBox="1">
            <a:spLocks noChangeArrowheads="1"/>
          </p:cNvSpPr>
          <p:nvPr/>
        </p:nvSpPr>
        <p:spPr bwMode="auto">
          <a:xfrm>
            <a:off x="5929322" y="4857760"/>
            <a:ext cx="2879725" cy="366713"/>
          </a:xfrm>
          <a:prstGeom prst="rect">
            <a:avLst/>
          </a:prstGeom>
          <a:noFill/>
          <a:ln w="9525" algn="ctr">
            <a:noFill/>
            <a:miter lim="800000"/>
            <a:headEnd/>
            <a:tailEnd/>
          </a:ln>
        </p:spPr>
        <p:txBody>
          <a:bodyPr>
            <a:spAutoFit/>
          </a:bodyPr>
          <a:lstStyle/>
          <a:p>
            <a:pPr>
              <a:spcBef>
                <a:spcPct val="50000"/>
              </a:spcBef>
            </a:pPr>
            <a:r>
              <a:rPr lang="zh-CN" altLang="en-US" b="1" dirty="0">
                <a:latin typeface="楷体_GB2312" pitchFamily="49" charset="-122"/>
                <a:ea typeface="楷体_GB2312" pitchFamily="49" charset="-122"/>
              </a:rPr>
              <a:t>我们的业务将是什么？</a:t>
            </a:r>
          </a:p>
        </p:txBody>
      </p:sp>
      <p:sp>
        <p:nvSpPr>
          <p:cNvPr id="246822" name="Text Box 38"/>
          <p:cNvSpPr txBox="1">
            <a:spLocks noChangeArrowheads="1"/>
          </p:cNvSpPr>
          <p:nvPr/>
        </p:nvSpPr>
        <p:spPr bwMode="auto">
          <a:xfrm>
            <a:off x="6443663" y="3213100"/>
            <a:ext cx="2881312" cy="366713"/>
          </a:xfrm>
          <a:prstGeom prst="rect">
            <a:avLst/>
          </a:prstGeom>
          <a:noFill/>
          <a:ln w="9525" algn="ctr">
            <a:noFill/>
            <a:miter lim="800000"/>
            <a:headEnd/>
            <a:tailEnd/>
          </a:ln>
        </p:spPr>
        <p:txBody>
          <a:bodyPr>
            <a:spAutoFit/>
          </a:bodyPr>
          <a:lstStyle/>
          <a:p>
            <a:pPr>
              <a:spcBef>
                <a:spcPct val="50000"/>
              </a:spcBef>
            </a:pPr>
            <a:r>
              <a:rPr lang="zh-CN" altLang="en-US" b="1" dirty="0">
                <a:latin typeface="楷体_GB2312" pitchFamily="49" charset="-122"/>
                <a:ea typeface="楷体_GB2312" pitchFamily="49" charset="-122"/>
              </a:rPr>
              <a:t>我们的业务应该是什么？</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6817"/>
                                        </p:tgtEl>
                                        <p:attrNameLst>
                                          <p:attrName>style.visibility</p:attrName>
                                        </p:attrNameLst>
                                      </p:cBhvr>
                                      <p:to>
                                        <p:strVal val="visible"/>
                                      </p:to>
                                    </p:set>
                                    <p:animEffect transition="in" filter="blinds(horizontal)">
                                      <p:cBhvr>
                                        <p:cTn id="7" dur="500"/>
                                        <p:tgtEl>
                                          <p:spTgt spid="2468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6818"/>
                                        </p:tgtEl>
                                        <p:attrNameLst>
                                          <p:attrName>style.visibility</p:attrName>
                                        </p:attrNameLst>
                                      </p:cBhvr>
                                      <p:to>
                                        <p:strVal val="visible"/>
                                      </p:to>
                                    </p:set>
                                    <p:animEffect transition="in" filter="blinds(horizontal)">
                                      <p:cBhvr>
                                        <p:cTn id="12" dur="500"/>
                                        <p:tgtEl>
                                          <p:spTgt spid="2468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46819"/>
                                        </p:tgtEl>
                                        <p:attrNameLst>
                                          <p:attrName>style.visibility</p:attrName>
                                        </p:attrNameLst>
                                      </p:cBhvr>
                                      <p:to>
                                        <p:strVal val="visible"/>
                                      </p:to>
                                    </p:set>
                                    <p:animEffect transition="in" filter="blinds(horizontal)">
                                      <p:cBhvr>
                                        <p:cTn id="17" dur="500"/>
                                        <p:tgtEl>
                                          <p:spTgt spid="2468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46821"/>
                                        </p:tgtEl>
                                        <p:attrNameLst>
                                          <p:attrName>style.visibility</p:attrName>
                                        </p:attrNameLst>
                                      </p:cBhvr>
                                      <p:to>
                                        <p:strVal val="visible"/>
                                      </p:to>
                                    </p:set>
                                    <p:animEffect transition="in" filter="blinds(horizontal)">
                                      <p:cBhvr>
                                        <p:cTn id="22" dur="500"/>
                                        <p:tgtEl>
                                          <p:spTgt spid="24682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46822"/>
                                        </p:tgtEl>
                                        <p:attrNameLst>
                                          <p:attrName>style.visibility</p:attrName>
                                        </p:attrNameLst>
                                      </p:cBhvr>
                                      <p:to>
                                        <p:strVal val="visible"/>
                                      </p:to>
                                    </p:set>
                                    <p:animEffect transition="in" filter="blinds(horizontal)">
                                      <p:cBhvr>
                                        <p:cTn id="27" dur="500"/>
                                        <p:tgtEl>
                                          <p:spTgt spid="2468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817" grpId="0"/>
      <p:bldP spid="246818" grpId="0"/>
      <p:bldP spid="246819" grpId="0"/>
      <p:bldP spid="246821" grpId="0"/>
      <p:bldP spid="24682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日期占位符 3"/>
          <p:cNvSpPr>
            <a:spLocks noGrp="1"/>
          </p:cNvSpPr>
          <p:nvPr>
            <p:ph type="dt" sz="quarter" idx="4294967295"/>
          </p:nvPr>
        </p:nvSpPr>
        <p:spPr bwMode="auto">
          <a:xfrm>
            <a:off x="428596" y="6215082"/>
            <a:ext cx="2133600" cy="476250"/>
          </a:xfrm>
          <a:prstGeom prst="rect">
            <a:avLst/>
          </a:prstGeom>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endParaRPr lang="en-US" altLang="zh-CN"/>
          </a:p>
          <a:p>
            <a:pPr fontAlgn="base">
              <a:spcBef>
                <a:spcPct val="0"/>
              </a:spcBef>
              <a:spcAft>
                <a:spcPct val="0"/>
              </a:spcAft>
            </a:pPr>
            <a:fld id="{54A748A6-6399-4512-A643-C26BE22E0EC0}" type="slidenum">
              <a:rPr lang="en-US" altLang="zh-CN" sz="1200">
                <a:solidFill>
                  <a:schemeClr val="bg1"/>
                </a:solidFill>
              </a:rPr>
              <a:pPr fontAlgn="base">
                <a:spcBef>
                  <a:spcPct val="0"/>
                </a:spcBef>
                <a:spcAft>
                  <a:spcPct val="0"/>
                </a:spcAft>
              </a:pPr>
              <a:t>59</a:t>
            </a:fld>
            <a:endParaRPr lang="en-US" altLang="zh-CN" sz="1200">
              <a:solidFill>
                <a:schemeClr val="bg1"/>
              </a:solidFill>
            </a:endParaRPr>
          </a:p>
        </p:txBody>
      </p:sp>
      <p:sp>
        <p:nvSpPr>
          <p:cNvPr id="24579" name="Rectangle 2"/>
          <p:cNvSpPr>
            <a:spLocks noGrp="1" noChangeArrowheads="1"/>
          </p:cNvSpPr>
          <p:nvPr>
            <p:ph type="title"/>
          </p:nvPr>
        </p:nvSpPr>
        <p:spPr>
          <a:xfrm>
            <a:off x="642910" y="571480"/>
            <a:ext cx="2357454" cy="793749"/>
          </a:xfrm>
        </p:spPr>
        <p:txBody>
          <a:bodyPr/>
          <a:lstStyle/>
          <a:p>
            <a:pPr fontAlgn="auto">
              <a:spcAft>
                <a:spcPts val="0"/>
              </a:spcAft>
              <a:defRPr/>
            </a:pPr>
            <a:r>
              <a:rPr lang="en-US" altLang="zh-CN" dirty="0"/>
              <a:t>SWOT</a:t>
            </a:r>
            <a:r>
              <a:rPr lang="zh-CN" altLang="en-US" dirty="0"/>
              <a:t>分析</a:t>
            </a:r>
          </a:p>
        </p:txBody>
      </p:sp>
      <p:sp>
        <p:nvSpPr>
          <p:cNvPr id="24580" name="Rectangle 3"/>
          <p:cNvSpPr>
            <a:spLocks noGrp="1" noChangeArrowheads="1"/>
          </p:cNvSpPr>
          <p:nvPr>
            <p:ph type="body" idx="1"/>
          </p:nvPr>
        </p:nvSpPr>
        <p:spPr>
          <a:xfrm>
            <a:off x="500034" y="1571612"/>
            <a:ext cx="8072494" cy="4286280"/>
          </a:xfrm>
        </p:spPr>
        <p:txBody>
          <a:bodyPr>
            <a:normAutofit/>
          </a:bodyPr>
          <a:lstStyle/>
          <a:p>
            <a:pPr marL="411480" fontAlgn="auto">
              <a:spcAft>
                <a:spcPts val="0"/>
              </a:spcAft>
              <a:buFont typeface="Wingdings" pitchFamily="2" charset="2"/>
              <a:buChar char="l"/>
              <a:defRPr/>
            </a:pPr>
            <a:r>
              <a:rPr lang="zh-CN" altLang="en-US" sz="2800" dirty="0">
                <a:latin typeface="楷体_GB2312" pitchFamily="49" charset="-122"/>
                <a:ea typeface="楷体_GB2312" pitchFamily="49" charset="-122"/>
              </a:rPr>
              <a:t>企业通过研究外部环境中的机会和威胁  </a:t>
            </a:r>
            <a:r>
              <a:rPr lang="en-US" altLang="zh-CN" sz="2800" dirty="0">
                <a:latin typeface="楷体_GB2312" pitchFamily="49" charset="-122"/>
                <a:ea typeface="楷体_GB2312" pitchFamily="49" charset="-122"/>
              </a:rPr>
              <a:t>(Opportunities</a:t>
            </a:r>
            <a:r>
              <a:rPr lang="zh-CN" altLang="en-US" sz="2800" dirty="0">
                <a:latin typeface="楷体_GB2312" pitchFamily="49" charset="-122"/>
                <a:ea typeface="楷体_GB2312" pitchFamily="49" charset="-122"/>
              </a:rPr>
              <a:t>和</a:t>
            </a:r>
            <a:r>
              <a:rPr lang="en-US" altLang="zh-CN" sz="2800" dirty="0">
                <a:latin typeface="楷体_GB2312" pitchFamily="49" charset="-122"/>
                <a:ea typeface="楷体_GB2312" pitchFamily="49" charset="-122"/>
              </a:rPr>
              <a:t>Threats)</a:t>
            </a:r>
            <a:r>
              <a:rPr lang="zh-CN" altLang="en-US" sz="2800" dirty="0">
                <a:latin typeface="楷体_GB2312" pitchFamily="49" charset="-122"/>
                <a:ea typeface="楷体_GB2312" pitchFamily="49" charset="-122"/>
              </a:rPr>
              <a:t>来确定：</a:t>
            </a:r>
          </a:p>
          <a:p>
            <a:pPr marL="411480" fontAlgn="auto">
              <a:spcAft>
                <a:spcPts val="0"/>
              </a:spcAft>
              <a:buNone/>
              <a:defRPr/>
            </a:pPr>
            <a:r>
              <a:rPr lang="zh-CN" altLang="en-US" sz="2800" dirty="0">
                <a:latin typeface="楷体_GB2312" pitchFamily="49" charset="-122"/>
                <a:ea typeface="楷体_GB2312" pitchFamily="49" charset="-122"/>
              </a:rPr>
              <a:t>   </a:t>
            </a:r>
            <a:r>
              <a:rPr lang="zh-CN" altLang="en-US" sz="2600" dirty="0">
                <a:latin typeface="楷体_GB2312" pitchFamily="49" charset="-122"/>
                <a:ea typeface="楷体_GB2312" pitchFamily="49" charset="-122"/>
              </a:rPr>
              <a:t>我们可能选择做什么？</a:t>
            </a:r>
          </a:p>
          <a:p>
            <a:pPr marL="411480" fontAlgn="auto">
              <a:spcAft>
                <a:spcPts val="0"/>
              </a:spcAft>
              <a:buNone/>
              <a:defRPr/>
            </a:pPr>
            <a:endParaRPr lang="zh-CN" altLang="en-US" sz="2800" dirty="0">
              <a:latin typeface="楷体_GB2312" pitchFamily="49" charset="-122"/>
              <a:ea typeface="楷体_GB2312" pitchFamily="49" charset="-122"/>
            </a:endParaRPr>
          </a:p>
          <a:p>
            <a:pPr marL="411480" fontAlgn="auto">
              <a:spcAft>
                <a:spcPts val="0"/>
              </a:spcAft>
              <a:buFont typeface="Wingdings" pitchFamily="2" charset="2"/>
              <a:buChar char="l"/>
              <a:defRPr/>
            </a:pPr>
            <a:r>
              <a:rPr lang="zh-CN" altLang="en-US" sz="2800" dirty="0">
                <a:latin typeface="楷体_GB2312" pitchFamily="49" charset="-122"/>
                <a:ea typeface="楷体_GB2312" pitchFamily="49" charset="-122"/>
              </a:rPr>
              <a:t>企业通过研究内部的优势和弱点（</a:t>
            </a:r>
            <a:r>
              <a:rPr lang="en-US" altLang="zh-CN" sz="2800" dirty="0">
                <a:latin typeface="楷体_GB2312" pitchFamily="49" charset="-122"/>
                <a:ea typeface="楷体_GB2312" pitchFamily="49" charset="-122"/>
              </a:rPr>
              <a:t>Strengths</a:t>
            </a:r>
            <a:r>
              <a:rPr lang="zh-CN" altLang="en-US" sz="2800" dirty="0">
                <a:latin typeface="楷体_GB2312" pitchFamily="49" charset="-122"/>
                <a:ea typeface="楷体_GB2312" pitchFamily="49" charset="-122"/>
              </a:rPr>
              <a:t>和</a:t>
            </a:r>
            <a:r>
              <a:rPr lang="en-US" altLang="zh-CN" sz="2800" dirty="0">
                <a:latin typeface="楷体_GB2312" pitchFamily="49" charset="-122"/>
                <a:ea typeface="楷体_GB2312" pitchFamily="49" charset="-122"/>
              </a:rPr>
              <a:t>Weaknesses)</a:t>
            </a:r>
            <a:r>
              <a:rPr lang="zh-CN" altLang="en-US" sz="2800" dirty="0">
                <a:latin typeface="楷体_GB2312" pitchFamily="49" charset="-122"/>
                <a:ea typeface="楷体_GB2312" pitchFamily="49" charset="-122"/>
              </a:rPr>
              <a:t>来确定：</a:t>
            </a:r>
          </a:p>
          <a:p>
            <a:pPr marL="411480" fontAlgn="auto">
              <a:spcAft>
                <a:spcPts val="0"/>
              </a:spcAft>
              <a:buNone/>
              <a:defRPr/>
            </a:pPr>
            <a:r>
              <a:rPr lang="zh-CN" altLang="en-US" sz="2800" dirty="0">
                <a:latin typeface="楷体_GB2312" pitchFamily="49" charset="-122"/>
                <a:ea typeface="楷体_GB2312" pitchFamily="49" charset="-122"/>
              </a:rPr>
              <a:t>   </a:t>
            </a:r>
            <a:r>
              <a:rPr lang="zh-CN" altLang="en-US" sz="2600" dirty="0">
                <a:latin typeface="楷体_GB2312" pitchFamily="49" charset="-122"/>
                <a:ea typeface="楷体_GB2312" pitchFamily="49" charset="-122"/>
              </a:rPr>
              <a:t>我们能做什么？</a:t>
            </a: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a:effectLst>
            <a:outerShdw blurRad="50800" dist="38100" dir="8100000" algn="tr" rotWithShape="0">
              <a:prstClr val="black">
                <a:alpha val="40000"/>
              </a:prstClr>
            </a:outerShdw>
          </a:effectLst>
        </p:spPr>
        <p:txBody>
          <a:bodyPr vert="horz" wrap="square" lIns="91440" tIns="45720" rIns="91440" bIns="45720" numCol="1" anchor="ctr" anchorCtr="0" compatLnSpc="1">
            <a:prstTxWarp prst="textNoShape">
              <a:avLst/>
            </a:prstTxWarp>
          </a:bodyPr>
          <a:lstStyle/>
          <a:p>
            <a:pPr>
              <a:defRPr/>
            </a:pPr>
            <a:r>
              <a:rPr dirty="0">
                <a:latin typeface="华文楷体" pitchFamily="2" charset="-122"/>
                <a:ea typeface="华文楷体" pitchFamily="2" charset="-122"/>
              </a:rPr>
              <a:t>《</a:t>
            </a:r>
            <a:r>
              <a:rPr lang="zh-CN" altLang="en-US" dirty="0">
                <a:latin typeface="华文楷体" pitchFamily="2" charset="-122"/>
                <a:ea typeface="华文楷体" pitchFamily="2" charset="-122"/>
              </a:rPr>
              <a:t>营销之道</a:t>
            </a:r>
            <a:r>
              <a:rPr dirty="0">
                <a:latin typeface="华文楷体" pitchFamily="2" charset="-122"/>
                <a:ea typeface="华文楷体" pitchFamily="2" charset="-122"/>
              </a:rPr>
              <a:t>》</a:t>
            </a:r>
            <a:r>
              <a:rPr lang="zh-CN" altLang="en-US" dirty="0">
                <a:latin typeface="华文楷体" pitchFamily="2" charset="-122"/>
                <a:ea typeface="华文楷体" pitchFamily="2" charset="-122"/>
              </a:rPr>
              <a:t>的整体运营流程</a:t>
            </a:r>
          </a:p>
        </p:txBody>
      </p:sp>
      <p:sp>
        <p:nvSpPr>
          <p:cNvPr id="9" name="Text Box 20"/>
          <p:cNvSpPr txBox="1">
            <a:spLocks noChangeArrowheads="1"/>
          </p:cNvSpPr>
          <p:nvPr/>
        </p:nvSpPr>
        <p:spPr bwMode="auto">
          <a:xfrm>
            <a:off x="1130300" y="3119438"/>
            <a:ext cx="1252538" cy="769937"/>
          </a:xfrm>
          <a:prstGeom prst="rect">
            <a:avLst/>
          </a:prstGeom>
          <a:noFill/>
          <a:ln w="9525">
            <a:noFill/>
            <a:miter lim="800000"/>
            <a:headEnd/>
            <a:tailEnd/>
          </a:ln>
        </p:spPr>
        <p:txBody>
          <a:bodyPr wrap="none">
            <a:spAutoFit/>
          </a:bodyPr>
          <a:lstStyle/>
          <a:p>
            <a:pPr algn="ctr" eaLnBrk="0" latinLnBrk="1" hangingPunct="0"/>
            <a:r>
              <a:rPr lang="zh-CN" altLang="en-US" sz="2400" dirty="0">
                <a:solidFill>
                  <a:schemeClr val="bg1"/>
                </a:solidFill>
                <a:latin typeface="Arial Black" pitchFamily="34" charset="0"/>
                <a:ea typeface="黑体" pitchFamily="2" charset="-122"/>
              </a:rPr>
              <a:t>反馈</a:t>
            </a:r>
          </a:p>
          <a:p>
            <a:pPr algn="ctr" eaLnBrk="0" latinLnBrk="1" hangingPunct="0"/>
            <a:r>
              <a:rPr lang="en-US" altLang="zh-CN" sz="2000" dirty="0">
                <a:solidFill>
                  <a:schemeClr val="bg1"/>
                </a:solidFill>
              </a:rPr>
              <a:t>Respond</a:t>
            </a:r>
          </a:p>
        </p:txBody>
      </p:sp>
      <p:sp>
        <p:nvSpPr>
          <p:cNvPr id="15" name="Text Box 18"/>
          <p:cNvSpPr txBox="1">
            <a:spLocks noChangeArrowheads="1"/>
          </p:cNvSpPr>
          <p:nvPr/>
        </p:nvSpPr>
        <p:spPr bwMode="auto">
          <a:xfrm>
            <a:off x="6477000" y="3400425"/>
            <a:ext cx="1711325" cy="762000"/>
          </a:xfrm>
          <a:prstGeom prst="rect">
            <a:avLst/>
          </a:prstGeom>
          <a:noFill/>
          <a:ln w="9525">
            <a:noFill/>
            <a:miter lim="800000"/>
            <a:headEnd/>
            <a:tailEnd/>
          </a:ln>
        </p:spPr>
        <p:txBody>
          <a:bodyPr>
            <a:spAutoFit/>
          </a:bodyPr>
          <a:lstStyle/>
          <a:p>
            <a:pPr algn="ctr" eaLnBrk="0" latinLnBrk="1" hangingPunct="0"/>
            <a:r>
              <a:rPr lang="zh-CN" altLang="en-US" sz="2400">
                <a:solidFill>
                  <a:schemeClr val="bg1"/>
                </a:solidFill>
                <a:latin typeface="Arial Black" pitchFamily="34" charset="0"/>
                <a:ea typeface="黑体" pitchFamily="2" charset="-122"/>
              </a:rPr>
              <a:t>运营执行</a:t>
            </a:r>
          </a:p>
          <a:p>
            <a:pPr algn="ctr" eaLnBrk="0" latinLnBrk="1" hangingPunct="0"/>
            <a:r>
              <a:rPr lang="en-US" altLang="zh-CN" sz="2000">
                <a:solidFill>
                  <a:schemeClr val="bg1"/>
                </a:solidFill>
              </a:rPr>
              <a:t>Execute</a:t>
            </a:r>
          </a:p>
        </p:txBody>
      </p:sp>
      <p:pic>
        <p:nvPicPr>
          <p:cNvPr id="1030" name="Picture 6"/>
          <p:cNvPicPr>
            <a:picLocks noChangeAspect="1" noChangeArrowheads="1"/>
          </p:cNvPicPr>
          <p:nvPr/>
        </p:nvPicPr>
        <p:blipFill>
          <a:blip r:embed="rId4" cstate="print"/>
          <a:srcRect/>
          <a:stretch>
            <a:fillRect/>
          </a:stretch>
        </p:blipFill>
        <p:spPr bwMode="auto">
          <a:xfrm>
            <a:off x="714348" y="1428736"/>
            <a:ext cx="7715304" cy="4929222"/>
          </a:xfrm>
          <a:prstGeom prst="rect">
            <a:avLst/>
          </a:prstGeom>
          <a:noFill/>
          <a:ln w="9525">
            <a:noFill/>
            <a:miter lim="800000"/>
            <a:headEnd/>
            <a:tailEnd/>
          </a:ln>
          <a:effec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P spid="15" grpId="0"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日期占位符 3"/>
          <p:cNvSpPr>
            <a:spLocks noGrp="1"/>
          </p:cNvSpPr>
          <p:nvPr>
            <p:ph type="dt" sz="quarter" idx="4294967295"/>
          </p:nvPr>
        </p:nvSpPr>
        <p:spPr bwMode="auto">
          <a:xfrm>
            <a:off x="457200" y="6245225"/>
            <a:ext cx="2133600" cy="476250"/>
          </a:xfrm>
          <a:prstGeom prst="rect">
            <a:avLst/>
          </a:prstGeom>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endParaRPr lang="en-US" altLang="zh-CN"/>
          </a:p>
          <a:p>
            <a:pPr fontAlgn="base">
              <a:spcBef>
                <a:spcPct val="0"/>
              </a:spcBef>
              <a:spcAft>
                <a:spcPct val="0"/>
              </a:spcAft>
            </a:pPr>
            <a:fld id="{0864162F-03BC-45C7-94D6-7A206FE0420F}" type="slidenum">
              <a:rPr lang="en-US" altLang="zh-CN" sz="1200">
                <a:solidFill>
                  <a:schemeClr val="bg1"/>
                </a:solidFill>
              </a:rPr>
              <a:pPr fontAlgn="base">
                <a:spcBef>
                  <a:spcPct val="0"/>
                </a:spcBef>
                <a:spcAft>
                  <a:spcPct val="0"/>
                </a:spcAft>
              </a:pPr>
              <a:t>60</a:t>
            </a:fld>
            <a:endParaRPr lang="en-US" altLang="zh-CN" sz="1200">
              <a:solidFill>
                <a:schemeClr val="bg1"/>
              </a:solidFill>
            </a:endParaRPr>
          </a:p>
        </p:txBody>
      </p:sp>
      <p:sp>
        <p:nvSpPr>
          <p:cNvPr id="25603" name="Rectangle 2"/>
          <p:cNvSpPr>
            <a:spLocks noGrp="1" noChangeArrowheads="1"/>
          </p:cNvSpPr>
          <p:nvPr>
            <p:ph type="title"/>
          </p:nvPr>
        </p:nvSpPr>
        <p:spPr>
          <a:xfrm>
            <a:off x="500034" y="500042"/>
            <a:ext cx="6275388" cy="857248"/>
          </a:xfrm>
        </p:spPr>
        <p:txBody>
          <a:bodyPr/>
          <a:lstStyle/>
          <a:p>
            <a:pPr fontAlgn="auto">
              <a:spcAft>
                <a:spcPts val="0"/>
              </a:spcAft>
              <a:defRPr/>
            </a:pPr>
            <a:r>
              <a:rPr lang="zh-CN" altLang="en-US" dirty="0"/>
              <a:t>外部环境分析</a:t>
            </a:r>
          </a:p>
        </p:txBody>
      </p:sp>
      <p:sp>
        <p:nvSpPr>
          <p:cNvPr id="248836" name="Oval 4"/>
          <p:cNvSpPr>
            <a:spLocks noChangeArrowheads="1"/>
          </p:cNvSpPr>
          <p:nvPr/>
        </p:nvSpPr>
        <p:spPr bwMode="auto">
          <a:xfrm>
            <a:off x="285720" y="1785926"/>
            <a:ext cx="4367213" cy="4230688"/>
          </a:xfrm>
          <a:prstGeom prst="ellipse">
            <a:avLst/>
          </a:prstGeom>
          <a:gradFill rotWithShape="1">
            <a:gsLst>
              <a:gs pos="0">
                <a:srgbClr val="023768"/>
              </a:gs>
              <a:gs pos="50000">
                <a:srgbClr val="0477E0"/>
              </a:gs>
              <a:gs pos="100000">
                <a:srgbClr val="023768"/>
              </a:gs>
            </a:gsLst>
            <a:lin ang="0" scaled="1"/>
          </a:gradFill>
          <a:ln w="9525">
            <a:round/>
            <a:headEnd/>
            <a:tailEnd/>
          </a:ln>
          <a:scene3d>
            <a:camera prst="legacyObliqueTopRight">
              <a:rot lat="20099993" lon="20399993" rev="0"/>
            </a:camera>
            <a:lightRig rig="legacyFlat2" dir="t"/>
          </a:scene3d>
          <a:sp3d extrusionH="430200" prstMaterial="legacyMatte">
            <a:bevelT w="13500" h="13500" prst="angle"/>
            <a:bevelB w="13500" h="13500" prst="angle"/>
            <a:extrusionClr>
              <a:srgbClr val="0477E0"/>
            </a:extrusionClr>
          </a:sp3d>
        </p:spPr>
        <p:txBody>
          <a:bodyPr wrap="none" anchor="ctr">
            <a:flatTx/>
          </a:bodyPr>
          <a:lstStyle/>
          <a:p>
            <a:endParaRPr lang="zh-CN" altLang="en-US">
              <a:latin typeface="Corbel" pitchFamily="34" charset="0"/>
            </a:endParaRPr>
          </a:p>
        </p:txBody>
      </p:sp>
      <p:sp>
        <p:nvSpPr>
          <p:cNvPr id="248837" name="Oval 5"/>
          <p:cNvSpPr>
            <a:spLocks noChangeArrowheads="1"/>
          </p:cNvSpPr>
          <p:nvPr/>
        </p:nvSpPr>
        <p:spPr bwMode="auto">
          <a:xfrm>
            <a:off x="701675" y="2573338"/>
            <a:ext cx="3546475" cy="3521075"/>
          </a:xfrm>
          <a:prstGeom prst="ellipse">
            <a:avLst/>
          </a:prstGeom>
          <a:gradFill rotWithShape="1">
            <a:gsLst>
              <a:gs pos="0">
                <a:srgbClr val="76762F"/>
              </a:gs>
              <a:gs pos="100000">
                <a:srgbClr val="FFFF66"/>
              </a:gs>
            </a:gsLst>
            <a:lin ang="5400000" scaled="1"/>
          </a:gradFill>
          <a:ln w="9525">
            <a:round/>
            <a:headEnd/>
            <a:tailEnd/>
          </a:ln>
          <a:scene3d>
            <a:camera prst="legacyObliqueTopRight">
              <a:rot lat="20099993" lon="20399993" rev="0"/>
            </a:camera>
            <a:lightRig rig="legacyFlat2" dir="t"/>
          </a:scene3d>
          <a:sp3d extrusionH="430200" prstMaterial="legacyMatte">
            <a:bevelT w="13500" h="13500" prst="angle"/>
            <a:bevelB w="13500" h="13500" prst="angle"/>
            <a:extrusionClr>
              <a:srgbClr val="FFFF66"/>
            </a:extrusionClr>
          </a:sp3d>
        </p:spPr>
        <p:txBody>
          <a:bodyPr wrap="none" anchor="ctr">
            <a:flatTx/>
          </a:bodyPr>
          <a:lstStyle/>
          <a:p>
            <a:endParaRPr lang="zh-CN" altLang="en-US">
              <a:latin typeface="Corbel" pitchFamily="34" charset="0"/>
            </a:endParaRPr>
          </a:p>
        </p:txBody>
      </p:sp>
      <p:sp>
        <p:nvSpPr>
          <p:cNvPr id="248838" name="Oval 6"/>
          <p:cNvSpPr>
            <a:spLocks noChangeArrowheads="1"/>
          </p:cNvSpPr>
          <p:nvPr/>
        </p:nvSpPr>
        <p:spPr bwMode="auto">
          <a:xfrm>
            <a:off x="939800" y="3486150"/>
            <a:ext cx="3005138" cy="2657494"/>
          </a:xfrm>
          <a:prstGeom prst="ellipse">
            <a:avLst/>
          </a:prstGeom>
          <a:gradFill rotWithShape="1">
            <a:gsLst>
              <a:gs pos="0">
                <a:schemeClr val="hlink">
                  <a:gamma/>
                  <a:shade val="46275"/>
                  <a:invGamma/>
                </a:schemeClr>
              </a:gs>
              <a:gs pos="100000">
                <a:schemeClr val="hlink"/>
              </a:gs>
            </a:gsLst>
            <a:lin ang="5400000" scaled="1"/>
          </a:gradFill>
          <a:ln w="12700">
            <a:round/>
            <a:headEnd/>
            <a:tailEnd/>
          </a:ln>
          <a:effectLst/>
          <a:scene3d>
            <a:camera prst="legacyObliqueTopRight">
              <a:rot lat="20099999" lon="20399999" rev="0"/>
            </a:camera>
            <a:lightRig rig="legacyFlat2" dir="t"/>
          </a:scene3d>
          <a:sp3d extrusionH="430200" prstMaterial="legacyMatte">
            <a:bevelT w="13500" h="13500" prst="angle"/>
            <a:bevelB w="13500" h="13500" prst="angle"/>
            <a:extrusionClr>
              <a:schemeClr val="hlink"/>
            </a:extrusionClr>
          </a:sp3d>
        </p:spPr>
        <p:txBody>
          <a:bodyPr wrap="none" anchor="ctr">
            <a:flatTx/>
          </a:bodyPr>
          <a:lstStyle/>
          <a:p>
            <a:pPr fontAlgn="auto">
              <a:spcBef>
                <a:spcPts val="0"/>
              </a:spcBef>
              <a:spcAft>
                <a:spcPts val="0"/>
              </a:spcAft>
              <a:defRPr/>
            </a:pPr>
            <a:endParaRPr lang="zh-CN" altLang="en-US">
              <a:latin typeface="+mn-lt"/>
              <a:ea typeface="+mn-ea"/>
            </a:endParaRPr>
          </a:p>
        </p:txBody>
      </p:sp>
      <p:sp>
        <p:nvSpPr>
          <p:cNvPr id="248842" name="Rectangle 10"/>
          <p:cNvSpPr>
            <a:spLocks noChangeArrowheads="1"/>
          </p:cNvSpPr>
          <p:nvPr>
            <p:custDataLst>
              <p:tags r:id="rId2"/>
            </p:custDataLst>
          </p:nvPr>
        </p:nvSpPr>
        <p:spPr bwMode="auto">
          <a:xfrm>
            <a:off x="1082675" y="1954213"/>
            <a:ext cx="3168650" cy="427037"/>
          </a:xfrm>
          <a:prstGeom prst="rect">
            <a:avLst/>
          </a:prstGeom>
          <a:noFill/>
          <a:ln w="9525">
            <a:noFill/>
            <a:miter lim="800000"/>
            <a:headEnd/>
            <a:tailEnd/>
          </a:ln>
        </p:spPr>
        <p:txBody>
          <a:bodyPr lIns="0" tIns="0" rIns="0" bIns="0" anchor="ctr" anchorCtr="1">
            <a:spAutoFit/>
          </a:bodyPr>
          <a:lstStyle/>
          <a:p>
            <a:pPr defTabSz="787400">
              <a:spcBef>
                <a:spcPct val="20000"/>
              </a:spcBef>
              <a:buFontTx/>
              <a:buChar char="•"/>
            </a:pPr>
            <a:r>
              <a:rPr lang="zh-CN" altLang="en-US" sz="2800" b="1" dirty="0">
                <a:solidFill>
                  <a:schemeClr val="bg1"/>
                </a:solidFill>
                <a:latin typeface="楷体_GB2312" pitchFamily="49" charset="-122"/>
                <a:ea typeface="楷体_GB2312" pitchFamily="49" charset="-122"/>
              </a:rPr>
              <a:t>宏观大环境分析</a:t>
            </a:r>
          </a:p>
        </p:txBody>
      </p:sp>
      <p:sp>
        <p:nvSpPr>
          <p:cNvPr id="248843" name="Rectangle 11"/>
          <p:cNvSpPr>
            <a:spLocks noChangeArrowheads="1"/>
          </p:cNvSpPr>
          <p:nvPr>
            <p:custDataLst>
              <p:tags r:id="rId3"/>
            </p:custDataLst>
          </p:nvPr>
        </p:nvSpPr>
        <p:spPr bwMode="auto">
          <a:xfrm>
            <a:off x="1516063" y="2847975"/>
            <a:ext cx="2374900" cy="427038"/>
          </a:xfrm>
          <a:prstGeom prst="rect">
            <a:avLst/>
          </a:prstGeom>
          <a:noFill/>
          <a:ln w="9525">
            <a:noFill/>
            <a:miter lim="800000"/>
            <a:headEnd/>
            <a:tailEnd/>
          </a:ln>
        </p:spPr>
        <p:txBody>
          <a:bodyPr lIns="0" tIns="0" rIns="0" bIns="0" anchor="ctr" anchorCtr="1">
            <a:spAutoFit/>
          </a:bodyPr>
          <a:lstStyle/>
          <a:p>
            <a:pPr defTabSz="787400">
              <a:spcBef>
                <a:spcPct val="20000"/>
              </a:spcBef>
              <a:buFontTx/>
              <a:buChar char="•"/>
            </a:pPr>
            <a:r>
              <a:rPr lang="zh-CN" altLang="en-US" sz="2800" b="1" dirty="0">
                <a:solidFill>
                  <a:schemeClr val="bg1"/>
                </a:solidFill>
                <a:latin typeface="楷体_GB2312" pitchFamily="49" charset="-122"/>
                <a:ea typeface="楷体_GB2312" pitchFamily="49" charset="-122"/>
              </a:rPr>
              <a:t>行业环境分析</a:t>
            </a:r>
          </a:p>
        </p:txBody>
      </p:sp>
      <p:sp>
        <p:nvSpPr>
          <p:cNvPr id="248844" name="Rectangle 12"/>
          <p:cNvSpPr>
            <a:spLocks noChangeArrowheads="1"/>
          </p:cNvSpPr>
          <p:nvPr>
            <p:custDataLst>
              <p:tags r:id="rId4"/>
            </p:custDataLst>
          </p:nvPr>
        </p:nvSpPr>
        <p:spPr bwMode="auto">
          <a:xfrm>
            <a:off x="1258888" y="3789363"/>
            <a:ext cx="2447925" cy="427037"/>
          </a:xfrm>
          <a:prstGeom prst="rect">
            <a:avLst/>
          </a:prstGeom>
          <a:noFill/>
          <a:ln w="9525">
            <a:noFill/>
            <a:miter lim="800000"/>
            <a:headEnd/>
            <a:tailEnd/>
          </a:ln>
        </p:spPr>
        <p:txBody>
          <a:bodyPr lIns="0" tIns="0" rIns="0" bIns="0" anchor="ctr" anchorCtr="1">
            <a:spAutoFit/>
          </a:bodyPr>
          <a:lstStyle/>
          <a:p>
            <a:pPr defTabSz="787400">
              <a:spcBef>
                <a:spcPct val="20000"/>
              </a:spcBef>
              <a:buFontTx/>
              <a:buChar char="•"/>
            </a:pPr>
            <a:r>
              <a:rPr lang="zh-CN" altLang="en-US" sz="2800" b="1" dirty="0">
                <a:solidFill>
                  <a:schemeClr val="bg1"/>
                </a:solidFill>
                <a:latin typeface="楷体_GB2312" pitchFamily="49" charset="-122"/>
                <a:ea typeface="楷体_GB2312" pitchFamily="49" charset="-122"/>
              </a:rPr>
              <a:t>竞争对手分析</a:t>
            </a:r>
          </a:p>
        </p:txBody>
      </p:sp>
      <p:sp>
        <p:nvSpPr>
          <p:cNvPr id="248848" name="Oval 16"/>
          <p:cNvSpPr>
            <a:spLocks noChangeArrowheads="1"/>
          </p:cNvSpPr>
          <p:nvPr/>
        </p:nvSpPr>
        <p:spPr bwMode="auto">
          <a:xfrm>
            <a:off x="7235825" y="4110038"/>
            <a:ext cx="1720850" cy="1695450"/>
          </a:xfrm>
          <a:prstGeom prst="ellipse">
            <a:avLst/>
          </a:prstGeom>
          <a:gradFill rotWithShape="1">
            <a:gsLst>
              <a:gs pos="0">
                <a:schemeClr val="accent2">
                  <a:gamma/>
                  <a:shade val="46275"/>
                  <a:invGamma/>
                </a:schemeClr>
              </a:gs>
              <a:gs pos="50000">
                <a:schemeClr val="accent2"/>
              </a:gs>
              <a:gs pos="100000">
                <a:schemeClr val="accent2">
                  <a:gamma/>
                  <a:shade val="46275"/>
                  <a:invGamma/>
                </a:schemeClr>
              </a:gs>
            </a:gsLst>
            <a:lin ang="5400000" scaled="1"/>
          </a:gradFill>
          <a:ln w="12700">
            <a:round/>
            <a:headEnd/>
            <a:tailEnd/>
          </a:ln>
          <a:effectLst/>
          <a:scene3d>
            <a:camera prst="legacyObliqueTopRight">
              <a:rot lat="20099999" lon="20399999" rev="0"/>
            </a:camera>
            <a:lightRig rig="legacyFlat2" dir="t"/>
          </a:scene3d>
          <a:sp3d extrusionH="430200" prstMaterial="legacyMatte">
            <a:bevelT w="13500" h="13500" prst="angle"/>
            <a:bevelB w="13500" h="13500" prst="angle"/>
            <a:extrusionClr>
              <a:schemeClr val="accent2"/>
            </a:extrusionClr>
          </a:sp3d>
        </p:spPr>
        <p:txBody>
          <a:bodyPr wrap="none" anchor="ctr">
            <a:flatTx/>
          </a:bodyPr>
          <a:lstStyle/>
          <a:p>
            <a:pPr algn="ctr" fontAlgn="auto">
              <a:spcBef>
                <a:spcPts val="0"/>
              </a:spcBef>
              <a:spcAft>
                <a:spcPts val="0"/>
              </a:spcAft>
              <a:defRPr/>
            </a:pPr>
            <a:r>
              <a:rPr lang="zh-CN" altLang="en-US" sz="2800">
                <a:solidFill>
                  <a:schemeClr val="bg1"/>
                </a:solidFill>
                <a:latin typeface="+mn-lt"/>
                <a:ea typeface="黑体" pitchFamily="2" charset="-122"/>
              </a:rPr>
              <a:t>威胁</a:t>
            </a:r>
          </a:p>
        </p:txBody>
      </p:sp>
      <p:sp>
        <p:nvSpPr>
          <p:cNvPr id="248849" name="Oval 17"/>
          <p:cNvSpPr>
            <a:spLocks noChangeArrowheads="1"/>
          </p:cNvSpPr>
          <p:nvPr/>
        </p:nvSpPr>
        <p:spPr bwMode="auto">
          <a:xfrm>
            <a:off x="7308850" y="1989138"/>
            <a:ext cx="1720850" cy="1695450"/>
          </a:xfrm>
          <a:prstGeom prst="ellipse">
            <a:avLst/>
          </a:prstGeom>
          <a:gradFill rotWithShape="1">
            <a:gsLst>
              <a:gs pos="0">
                <a:srgbClr val="135721"/>
              </a:gs>
              <a:gs pos="50000">
                <a:srgbClr val="28BC48"/>
              </a:gs>
              <a:gs pos="100000">
                <a:srgbClr val="135721"/>
              </a:gs>
            </a:gsLst>
            <a:lin ang="5400000" scaled="1"/>
          </a:gradFill>
          <a:ln w="9525">
            <a:round/>
            <a:headEnd/>
            <a:tailEnd/>
          </a:ln>
          <a:scene3d>
            <a:camera prst="legacyObliqueTopRight">
              <a:rot lat="20099993" lon="20399993" rev="0"/>
            </a:camera>
            <a:lightRig rig="legacyFlat2" dir="t"/>
          </a:scene3d>
          <a:sp3d extrusionH="430200" prstMaterial="legacyMatte">
            <a:bevelT w="13500" h="13500" prst="angle"/>
            <a:bevelB w="13500" h="13500" prst="angle"/>
            <a:extrusionClr>
              <a:srgbClr val="28BC48"/>
            </a:extrusionClr>
          </a:sp3d>
        </p:spPr>
        <p:txBody>
          <a:bodyPr wrap="none" anchor="ctr">
            <a:flatTx/>
          </a:bodyPr>
          <a:lstStyle/>
          <a:p>
            <a:pPr algn="ctr"/>
            <a:r>
              <a:rPr lang="zh-CN" altLang="en-US" sz="2800">
                <a:solidFill>
                  <a:schemeClr val="bg1"/>
                </a:solidFill>
                <a:latin typeface="Corbel" pitchFamily="34" charset="0"/>
                <a:ea typeface="黑体" pitchFamily="2" charset="-122"/>
              </a:rPr>
              <a:t>机会</a:t>
            </a:r>
          </a:p>
        </p:txBody>
      </p:sp>
      <p:sp>
        <p:nvSpPr>
          <p:cNvPr id="248851" name="AutoShape 19"/>
          <p:cNvSpPr>
            <a:spLocks noChangeArrowheads="1"/>
          </p:cNvSpPr>
          <p:nvPr/>
        </p:nvSpPr>
        <p:spPr bwMode="blackWhite">
          <a:xfrm>
            <a:off x="4932363" y="3429000"/>
            <a:ext cx="2232025" cy="1008063"/>
          </a:xfrm>
          <a:prstGeom prst="rightArrow">
            <a:avLst>
              <a:gd name="adj1" fmla="val 50528"/>
              <a:gd name="adj2" fmla="val 106967"/>
            </a:avLst>
          </a:prstGeom>
          <a:gradFill rotWithShape="1">
            <a:gsLst>
              <a:gs pos="0">
                <a:schemeClr val="folHlink">
                  <a:gamma/>
                  <a:shade val="46275"/>
                  <a:invGamma/>
                </a:schemeClr>
              </a:gs>
              <a:gs pos="50000">
                <a:schemeClr val="folHlink"/>
              </a:gs>
              <a:gs pos="100000">
                <a:schemeClr val="folHlink">
                  <a:gamma/>
                  <a:shade val="46275"/>
                  <a:invGamma/>
                </a:schemeClr>
              </a:gs>
            </a:gsLst>
            <a:lin ang="5400000" scaled="1"/>
          </a:gradFill>
          <a:ln w="12700">
            <a:solidFill>
              <a:schemeClr val="tx1"/>
            </a:solidFill>
            <a:miter lim="800000"/>
            <a:headEnd/>
            <a:tailEnd/>
          </a:ln>
          <a:effectLst/>
        </p:spPr>
        <p:txBody>
          <a:bodyPr wrap="none" lIns="34290" tIns="34290" rIns="34290" bIns="34290" anchor="ctr"/>
          <a:lstStyle/>
          <a:p>
            <a:pPr algn="ctr" fontAlgn="auto">
              <a:spcBef>
                <a:spcPts val="0"/>
              </a:spcBef>
              <a:spcAft>
                <a:spcPts val="0"/>
              </a:spcAft>
              <a:defRPr/>
            </a:pPr>
            <a:r>
              <a:rPr lang="zh-CN" altLang="en-US" sz="2800" b="1">
                <a:solidFill>
                  <a:schemeClr val="bg1"/>
                </a:solidFill>
                <a:latin typeface="+mn-lt"/>
                <a:ea typeface="黑体" pitchFamily="2" charset="-122"/>
              </a:rPr>
              <a:t>识别</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48836"/>
                                        </p:tgtEl>
                                        <p:attrNameLst>
                                          <p:attrName>style.visibility</p:attrName>
                                        </p:attrNameLst>
                                      </p:cBhvr>
                                      <p:to>
                                        <p:strVal val="visible"/>
                                      </p:to>
                                    </p:set>
                                    <p:anim calcmode="lin" valueType="num">
                                      <p:cBhvr>
                                        <p:cTn id="7" dur="1000" fill="hold"/>
                                        <p:tgtEl>
                                          <p:spTgt spid="248836"/>
                                        </p:tgtEl>
                                        <p:attrNameLst>
                                          <p:attrName>ppt_w</p:attrName>
                                        </p:attrNameLst>
                                      </p:cBhvr>
                                      <p:tavLst>
                                        <p:tav tm="0">
                                          <p:val>
                                            <p:strVal val="#ppt_w*0.70"/>
                                          </p:val>
                                        </p:tav>
                                        <p:tav tm="100000">
                                          <p:val>
                                            <p:strVal val="#ppt_w"/>
                                          </p:val>
                                        </p:tav>
                                      </p:tavLst>
                                    </p:anim>
                                    <p:anim calcmode="lin" valueType="num">
                                      <p:cBhvr>
                                        <p:cTn id="8" dur="1000" fill="hold"/>
                                        <p:tgtEl>
                                          <p:spTgt spid="248836"/>
                                        </p:tgtEl>
                                        <p:attrNameLst>
                                          <p:attrName>ppt_h</p:attrName>
                                        </p:attrNameLst>
                                      </p:cBhvr>
                                      <p:tavLst>
                                        <p:tav tm="0">
                                          <p:val>
                                            <p:strVal val="#ppt_h"/>
                                          </p:val>
                                        </p:tav>
                                        <p:tav tm="100000">
                                          <p:val>
                                            <p:strVal val="#ppt_h"/>
                                          </p:val>
                                        </p:tav>
                                      </p:tavLst>
                                    </p:anim>
                                    <p:animEffect transition="in" filter="fade">
                                      <p:cBhvr>
                                        <p:cTn id="9" dur="1000"/>
                                        <p:tgtEl>
                                          <p:spTgt spid="248836"/>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48842"/>
                                        </p:tgtEl>
                                        <p:attrNameLst>
                                          <p:attrName>style.visibility</p:attrName>
                                        </p:attrNameLst>
                                      </p:cBhvr>
                                      <p:to>
                                        <p:strVal val="visible"/>
                                      </p:to>
                                    </p:set>
                                    <p:animEffect transition="in" filter="blinds(horizontal)">
                                      <p:cBhvr>
                                        <p:cTn id="14" dur="500"/>
                                        <p:tgtEl>
                                          <p:spTgt spid="248842"/>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248837"/>
                                        </p:tgtEl>
                                        <p:attrNameLst>
                                          <p:attrName>style.visibility</p:attrName>
                                        </p:attrNameLst>
                                      </p:cBhvr>
                                      <p:to>
                                        <p:strVal val="visible"/>
                                      </p:to>
                                    </p:set>
                                    <p:anim calcmode="lin" valueType="num">
                                      <p:cBhvr>
                                        <p:cTn id="19" dur="1000" fill="hold"/>
                                        <p:tgtEl>
                                          <p:spTgt spid="248837"/>
                                        </p:tgtEl>
                                        <p:attrNameLst>
                                          <p:attrName>ppt_w</p:attrName>
                                        </p:attrNameLst>
                                      </p:cBhvr>
                                      <p:tavLst>
                                        <p:tav tm="0">
                                          <p:val>
                                            <p:strVal val="#ppt_w*0.70"/>
                                          </p:val>
                                        </p:tav>
                                        <p:tav tm="100000">
                                          <p:val>
                                            <p:strVal val="#ppt_w"/>
                                          </p:val>
                                        </p:tav>
                                      </p:tavLst>
                                    </p:anim>
                                    <p:anim calcmode="lin" valueType="num">
                                      <p:cBhvr>
                                        <p:cTn id="20" dur="1000" fill="hold"/>
                                        <p:tgtEl>
                                          <p:spTgt spid="248837"/>
                                        </p:tgtEl>
                                        <p:attrNameLst>
                                          <p:attrName>ppt_h</p:attrName>
                                        </p:attrNameLst>
                                      </p:cBhvr>
                                      <p:tavLst>
                                        <p:tav tm="0">
                                          <p:val>
                                            <p:strVal val="#ppt_h"/>
                                          </p:val>
                                        </p:tav>
                                        <p:tav tm="100000">
                                          <p:val>
                                            <p:strVal val="#ppt_h"/>
                                          </p:val>
                                        </p:tav>
                                      </p:tavLst>
                                    </p:anim>
                                    <p:animEffect transition="in" filter="fade">
                                      <p:cBhvr>
                                        <p:cTn id="21" dur="1000"/>
                                        <p:tgtEl>
                                          <p:spTgt spid="248837"/>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48843"/>
                                        </p:tgtEl>
                                        <p:attrNameLst>
                                          <p:attrName>style.visibility</p:attrName>
                                        </p:attrNameLst>
                                      </p:cBhvr>
                                      <p:to>
                                        <p:strVal val="visible"/>
                                      </p:to>
                                    </p:set>
                                    <p:animEffect transition="in" filter="blinds(horizontal)">
                                      <p:cBhvr>
                                        <p:cTn id="26" dur="500"/>
                                        <p:tgtEl>
                                          <p:spTgt spid="248843"/>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248838"/>
                                        </p:tgtEl>
                                        <p:attrNameLst>
                                          <p:attrName>style.visibility</p:attrName>
                                        </p:attrNameLst>
                                      </p:cBhvr>
                                      <p:to>
                                        <p:strVal val="visible"/>
                                      </p:to>
                                    </p:set>
                                    <p:anim calcmode="lin" valueType="num">
                                      <p:cBhvr>
                                        <p:cTn id="31" dur="1000" fill="hold"/>
                                        <p:tgtEl>
                                          <p:spTgt spid="248838"/>
                                        </p:tgtEl>
                                        <p:attrNameLst>
                                          <p:attrName>ppt_w</p:attrName>
                                        </p:attrNameLst>
                                      </p:cBhvr>
                                      <p:tavLst>
                                        <p:tav tm="0">
                                          <p:val>
                                            <p:strVal val="#ppt_w*0.70"/>
                                          </p:val>
                                        </p:tav>
                                        <p:tav tm="100000">
                                          <p:val>
                                            <p:strVal val="#ppt_w"/>
                                          </p:val>
                                        </p:tav>
                                      </p:tavLst>
                                    </p:anim>
                                    <p:anim calcmode="lin" valueType="num">
                                      <p:cBhvr>
                                        <p:cTn id="32" dur="1000" fill="hold"/>
                                        <p:tgtEl>
                                          <p:spTgt spid="248838"/>
                                        </p:tgtEl>
                                        <p:attrNameLst>
                                          <p:attrName>ppt_h</p:attrName>
                                        </p:attrNameLst>
                                      </p:cBhvr>
                                      <p:tavLst>
                                        <p:tav tm="0">
                                          <p:val>
                                            <p:strVal val="#ppt_h"/>
                                          </p:val>
                                        </p:tav>
                                        <p:tav tm="100000">
                                          <p:val>
                                            <p:strVal val="#ppt_h"/>
                                          </p:val>
                                        </p:tav>
                                      </p:tavLst>
                                    </p:anim>
                                    <p:animEffect transition="in" filter="fade">
                                      <p:cBhvr>
                                        <p:cTn id="33" dur="1000"/>
                                        <p:tgtEl>
                                          <p:spTgt spid="248838"/>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48844"/>
                                        </p:tgtEl>
                                        <p:attrNameLst>
                                          <p:attrName>style.visibility</p:attrName>
                                        </p:attrNameLst>
                                      </p:cBhvr>
                                      <p:to>
                                        <p:strVal val="visible"/>
                                      </p:to>
                                    </p:set>
                                    <p:animEffect transition="in" filter="blinds(horizontal)">
                                      <p:cBhvr>
                                        <p:cTn id="38" dur="500"/>
                                        <p:tgtEl>
                                          <p:spTgt spid="248844"/>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248851"/>
                                        </p:tgtEl>
                                        <p:attrNameLst>
                                          <p:attrName>style.visibility</p:attrName>
                                        </p:attrNameLst>
                                      </p:cBhvr>
                                      <p:to>
                                        <p:strVal val="visible"/>
                                      </p:to>
                                    </p:set>
                                    <p:animEffect transition="in" filter="blinds(horizontal)">
                                      <p:cBhvr>
                                        <p:cTn id="43" dur="500"/>
                                        <p:tgtEl>
                                          <p:spTgt spid="248851"/>
                                        </p:tgtEl>
                                      </p:cBhvr>
                                    </p:animEffect>
                                  </p:childTnLst>
                                </p:cTn>
                              </p:par>
                            </p:childTnLst>
                          </p:cTn>
                        </p:par>
                      </p:childTnLst>
                    </p:cTn>
                  </p:par>
                  <p:par>
                    <p:cTn id="44" fill="hold">
                      <p:stCondLst>
                        <p:cond delay="indefinite"/>
                      </p:stCondLst>
                      <p:childTnLst>
                        <p:par>
                          <p:cTn id="45" fill="hold">
                            <p:stCondLst>
                              <p:cond delay="0"/>
                            </p:stCondLst>
                            <p:childTnLst>
                              <p:par>
                                <p:cTn id="46" presetID="55" presetClass="entr" presetSubtype="0" fill="hold" grpId="0" nodeType="clickEffect">
                                  <p:stCondLst>
                                    <p:cond delay="0"/>
                                  </p:stCondLst>
                                  <p:childTnLst>
                                    <p:set>
                                      <p:cBhvr>
                                        <p:cTn id="47" dur="1" fill="hold">
                                          <p:stCondLst>
                                            <p:cond delay="0"/>
                                          </p:stCondLst>
                                        </p:cTn>
                                        <p:tgtEl>
                                          <p:spTgt spid="248848"/>
                                        </p:tgtEl>
                                        <p:attrNameLst>
                                          <p:attrName>style.visibility</p:attrName>
                                        </p:attrNameLst>
                                      </p:cBhvr>
                                      <p:to>
                                        <p:strVal val="visible"/>
                                      </p:to>
                                    </p:set>
                                    <p:anim calcmode="lin" valueType="num">
                                      <p:cBhvr>
                                        <p:cTn id="48" dur="1000" fill="hold"/>
                                        <p:tgtEl>
                                          <p:spTgt spid="248848"/>
                                        </p:tgtEl>
                                        <p:attrNameLst>
                                          <p:attrName>ppt_w</p:attrName>
                                        </p:attrNameLst>
                                      </p:cBhvr>
                                      <p:tavLst>
                                        <p:tav tm="0">
                                          <p:val>
                                            <p:strVal val="#ppt_w*0.70"/>
                                          </p:val>
                                        </p:tav>
                                        <p:tav tm="100000">
                                          <p:val>
                                            <p:strVal val="#ppt_w"/>
                                          </p:val>
                                        </p:tav>
                                      </p:tavLst>
                                    </p:anim>
                                    <p:anim calcmode="lin" valueType="num">
                                      <p:cBhvr>
                                        <p:cTn id="49" dur="1000" fill="hold"/>
                                        <p:tgtEl>
                                          <p:spTgt spid="248848"/>
                                        </p:tgtEl>
                                        <p:attrNameLst>
                                          <p:attrName>ppt_h</p:attrName>
                                        </p:attrNameLst>
                                      </p:cBhvr>
                                      <p:tavLst>
                                        <p:tav tm="0">
                                          <p:val>
                                            <p:strVal val="#ppt_h"/>
                                          </p:val>
                                        </p:tav>
                                        <p:tav tm="100000">
                                          <p:val>
                                            <p:strVal val="#ppt_h"/>
                                          </p:val>
                                        </p:tav>
                                      </p:tavLst>
                                    </p:anim>
                                    <p:animEffect transition="in" filter="fade">
                                      <p:cBhvr>
                                        <p:cTn id="50" dur="1000"/>
                                        <p:tgtEl>
                                          <p:spTgt spid="248848"/>
                                        </p:tgtEl>
                                      </p:cBhvr>
                                    </p:animEffect>
                                  </p:childTnLst>
                                </p:cTn>
                              </p:par>
                              <p:par>
                                <p:cTn id="51" presetID="55" presetClass="entr" presetSubtype="0" fill="hold" grpId="0" nodeType="withEffect">
                                  <p:stCondLst>
                                    <p:cond delay="0"/>
                                  </p:stCondLst>
                                  <p:childTnLst>
                                    <p:set>
                                      <p:cBhvr>
                                        <p:cTn id="52" dur="1" fill="hold">
                                          <p:stCondLst>
                                            <p:cond delay="0"/>
                                          </p:stCondLst>
                                        </p:cTn>
                                        <p:tgtEl>
                                          <p:spTgt spid="248849"/>
                                        </p:tgtEl>
                                        <p:attrNameLst>
                                          <p:attrName>style.visibility</p:attrName>
                                        </p:attrNameLst>
                                      </p:cBhvr>
                                      <p:to>
                                        <p:strVal val="visible"/>
                                      </p:to>
                                    </p:set>
                                    <p:anim calcmode="lin" valueType="num">
                                      <p:cBhvr>
                                        <p:cTn id="53" dur="1000" fill="hold"/>
                                        <p:tgtEl>
                                          <p:spTgt spid="248849"/>
                                        </p:tgtEl>
                                        <p:attrNameLst>
                                          <p:attrName>ppt_w</p:attrName>
                                        </p:attrNameLst>
                                      </p:cBhvr>
                                      <p:tavLst>
                                        <p:tav tm="0">
                                          <p:val>
                                            <p:strVal val="#ppt_w*0.70"/>
                                          </p:val>
                                        </p:tav>
                                        <p:tav tm="100000">
                                          <p:val>
                                            <p:strVal val="#ppt_w"/>
                                          </p:val>
                                        </p:tav>
                                      </p:tavLst>
                                    </p:anim>
                                    <p:anim calcmode="lin" valueType="num">
                                      <p:cBhvr>
                                        <p:cTn id="54" dur="1000" fill="hold"/>
                                        <p:tgtEl>
                                          <p:spTgt spid="248849"/>
                                        </p:tgtEl>
                                        <p:attrNameLst>
                                          <p:attrName>ppt_h</p:attrName>
                                        </p:attrNameLst>
                                      </p:cBhvr>
                                      <p:tavLst>
                                        <p:tav tm="0">
                                          <p:val>
                                            <p:strVal val="#ppt_h"/>
                                          </p:val>
                                        </p:tav>
                                        <p:tav tm="100000">
                                          <p:val>
                                            <p:strVal val="#ppt_h"/>
                                          </p:val>
                                        </p:tav>
                                      </p:tavLst>
                                    </p:anim>
                                    <p:animEffect transition="in" filter="fade">
                                      <p:cBhvr>
                                        <p:cTn id="55" dur="1000"/>
                                        <p:tgtEl>
                                          <p:spTgt spid="2488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6" grpId="0" animBg="1"/>
      <p:bldP spid="248837" grpId="0" animBg="1"/>
      <p:bldP spid="248838" grpId="0" animBg="1"/>
      <p:bldP spid="248842" grpId="0"/>
      <p:bldP spid="248843" grpId="0"/>
      <p:bldP spid="248844" grpId="0"/>
      <p:bldP spid="248848" grpId="0" animBg="1"/>
      <p:bldP spid="248849" grpId="0" animBg="1"/>
      <p:bldP spid="248851"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a:xfrm>
            <a:off x="457200" y="428604"/>
            <a:ext cx="6202363" cy="989034"/>
          </a:xfrm>
        </p:spPr>
        <p:txBody>
          <a:bodyPr/>
          <a:lstStyle/>
          <a:p>
            <a:pPr fontAlgn="auto">
              <a:spcAft>
                <a:spcPts val="0"/>
              </a:spcAft>
              <a:defRPr/>
            </a:pPr>
            <a:r>
              <a:rPr lang="zh-CN" altLang="en-US" dirty="0"/>
              <a:t>宏观大环境分析</a:t>
            </a:r>
          </a:p>
        </p:txBody>
      </p:sp>
      <p:sp>
        <p:nvSpPr>
          <p:cNvPr id="249869" name="Freeform 13"/>
          <p:cNvSpPr>
            <a:spLocks/>
          </p:cNvSpPr>
          <p:nvPr/>
        </p:nvSpPr>
        <p:spPr bwMode="auto">
          <a:xfrm>
            <a:off x="2943225" y="1844675"/>
            <a:ext cx="2081213" cy="1189038"/>
          </a:xfrm>
          <a:custGeom>
            <a:avLst/>
            <a:gdLst>
              <a:gd name="T0" fmla="*/ 0 w 1311"/>
              <a:gd name="T1" fmla="*/ 0 h 756"/>
              <a:gd name="T2" fmla="*/ 2147483647 w 1311"/>
              <a:gd name="T3" fmla="*/ 2147483647 h 756"/>
              <a:gd name="T4" fmla="*/ 2147483647 w 1311"/>
              <a:gd name="T5" fmla="*/ 2147483647 h 756"/>
              <a:gd name="T6" fmla="*/ 0 60000 65536"/>
              <a:gd name="T7" fmla="*/ 0 60000 65536"/>
              <a:gd name="T8" fmla="*/ 0 60000 65536"/>
              <a:gd name="T9" fmla="*/ 0 w 1311"/>
              <a:gd name="T10" fmla="*/ 0 h 756"/>
              <a:gd name="T11" fmla="*/ 1311 w 1311"/>
              <a:gd name="T12" fmla="*/ 756 h 756"/>
            </a:gdLst>
            <a:ahLst/>
            <a:cxnLst>
              <a:cxn ang="T6">
                <a:pos x="T0" y="T1"/>
              </a:cxn>
              <a:cxn ang="T7">
                <a:pos x="T2" y="T3"/>
              </a:cxn>
              <a:cxn ang="T8">
                <a:pos x="T4" y="T5"/>
              </a:cxn>
            </a:cxnLst>
            <a:rect l="T9" t="T10" r="T11" b="T12"/>
            <a:pathLst>
              <a:path w="1311" h="756">
                <a:moveTo>
                  <a:pt x="0" y="0"/>
                </a:moveTo>
                <a:lnTo>
                  <a:pt x="600" y="756"/>
                </a:lnTo>
                <a:lnTo>
                  <a:pt x="1311" y="756"/>
                </a:lnTo>
              </a:path>
            </a:pathLst>
          </a:custGeom>
          <a:noFill/>
          <a:ln w="38100">
            <a:solidFill>
              <a:schemeClr val="hlink"/>
            </a:solidFill>
            <a:round/>
            <a:headEnd/>
            <a:tailEnd/>
          </a:ln>
        </p:spPr>
        <p:txBody>
          <a:bodyPr wrap="none" lIns="0" tIns="0" rIns="0" bIns="0" anchor="ctr"/>
          <a:lstStyle/>
          <a:p>
            <a:endParaRPr lang="zh-CN" altLang="en-US">
              <a:latin typeface="Corbel" pitchFamily="34" charset="0"/>
            </a:endParaRPr>
          </a:p>
        </p:txBody>
      </p:sp>
      <p:sp>
        <p:nvSpPr>
          <p:cNvPr id="249870" name="Freeform 14"/>
          <p:cNvSpPr>
            <a:spLocks/>
          </p:cNvSpPr>
          <p:nvPr/>
        </p:nvSpPr>
        <p:spPr bwMode="auto">
          <a:xfrm rot="10800000">
            <a:off x="3883025" y="4732338"/>
            <a:ext cx="2081213" cy="1189037"/>
          </a:xfrm>
          <a:custGeom>
            <a:avLst/>
            <a:gdLst>
              <a:gd name="T0" fmla="*/ 0 w 1311"/>
              <a:gd name="T1" fmla="*/ 0 h 756"/>
              <a:gd name="T2" fmla="*/ 2147483647 w 1311"/>
              <a:gd name="T3" fmla="*/ 2147483647 h 756"/>
              <a:gd name="T4" fmla="*/ 2147483647 w 1311"/>
              <a:gd name="T5" fmla="*/ 2147483647 h 756"/>
              <a:gd name="T6" fmla="*/ 0 60000 65536"/>
              <a:gd name="T7" fmla="*/ 0 60000 65536"/>
              <a:gd name="T8" fmla="*/ 0 60000 65536"/>
              <a:gd name="T9" fmla="*/ 0 w 1311"/>
              <a:gd name="T10" fmla="*/ 0 h 756"/>
              <a:gd name="T11" fmla="*/ 1311 w 1311"/>
              <a:gd name="T12" fmla="*/ 756 h 756"/>
            </a:gdLst>
            <a:ahLst/>
            <a:cxnLst>
              <a:cxn ang="T6">
                <a:pos x="T0" y="T1"/>
              </a:cxn>
              <a:cxn ang="T7">
                <a:pos x="T2" y="T3"/>
              </a:cxn>
              <a:cxn ang="T8">
                <a:pos x="T4" y="T5"/>
              </a:cxn>
            </a:cxnLst>
            <a:rect l="T9" t="T10" r="T11" b="T12"/>
            <a:pathLst>
              <a:path w="1311" h="756">
                <a:moveTo>
                  <a:pt x="0" y="0"/>
                </a:moveTo>
                <a:lnTo>
                  <a:pt x="600" y="756"/>
                </a:lnTo>
                <a:lnTo>
                  <a:pt x="1311" y="756"/>
                </a:lnTo>
              </a:path>
            </a:pathLst>
          </a:custGeom>
          <a:noFill/>
          <a:ln w="38100">
            <a:solidFill>
              <a:schemeClr val="hlink"/>
            </a:solidFill>
            <a:round/>
            <a:headEnd/>
            <a:tailEnd/>
          </a:ln>
        </p:spPr>
        <p:txBody>
          <a:bodyPr wrap="none" lIns="0" tIns="0" rIns="0" bIns="0" anchor="ctr"/>
          <a:lstStyle/>
          <a:p>
            <a:endParaRPr lang="zh-CN" altLang="en-US">
              <a:latin typeface="Corbel" pitchFamily="34" charset="0"/>
            </a:endParaRPr>
          </a:p>
        </p:txBody>
      </p:sp>
      <p:sp>
        <p:nvSpPr>
          <p:cNvPr id="249871" name="Freeform 15"/>
          <p:cNvSpPr>
            <a:spLocks/>
          </p:cNvSpPr>
          <p:nvPr/>
        </p:nvSpPr>
        <p:spPr bwMode="auto">
          <a:xfrm>
            <a:off x="1287463" y="3124200"/>
            <a:ext cx="2457450" cy="717550"/>
          </a:xfrm>
          <a:custGeom>
            <a:avLst/>
            <a:gdLst>
              <a:gd name="T0" fmla="*/ 0 w 1548"/>
              <a:gd name="T1" fmla="*/ 2147483647 h 452"/>
              <a:gd name="T2" fmla="*/ 2147483647 w 1548"/>
              <a:gd name="T3" fmla="*/ 2147483647 h 452"/>
              <a:gd name="T4" fmla="*/ 2147483647 w 1548"/>
              <a:gd name="T5" fmla="*/ 0 h 452"/>
              <a:gd name="T6" fmla="*/ 0 60000 65536"/>
              <a:gd name="T7" fmla="*/ 0 60000 65536"/>
              <a:gd name="T8" fmla="*/ 0 60000 65536"/>
              <a:gd name="T9" fmla="*/ 0 w 1548"/>
              <a:gd name="T10" fmla="*/ 0 h 452"/>
              <a:gd name="T11" fmla="*/ 1548 w 1548"/>
              <a:gd name="T12" fmla="*/ 452 h 452"/>
            </a:gdLst>
            <a:ahLst/>
            <a:cxnLst>
              <a:cxn ang="T6">
                <a:pos x="T0" y="T1"/>
              </a:cxn>
              <a:cxn ang="T7">
                <a:pos x="T2" y="T3"/>
              </a:cxn>
              <a:cxn ang="T8">
                <a:pos x="T4" y="T5"/>
              </a:cxn>
            </a:cxnLst>
            <a:rect l="T9" t="T10" r="T11" b="T12"/>
            <a:pathLst>
              <a:path w="1548" h="452">
                <a:moveTo>
                  <a:pt x="0" y="452"/>
                </a:moveTo>
                <a:lnTo>
                  <a:pt x="1222" y="452"/>
                </a:lnTo>
                <a:lnTo>
                  <a:pt x="1548" y="0"/>
                </a:lnTo>
              </a:path>
            </a:pathLst>
          </a:custGeom>
          <a:noFill/>
          <a:ln w="38100">
            <a:solidFill>
              <a:schemeClr val="hlink"/>
            </a:solidFill>
            <a:round/>
            <a:headEnd/>
            <a:tailEnd/>
          </a:ln>
        </p:spPr>
        <p:txBody>
          <a:bodyPr wrap="none" lIns="0" tIns="0" rIns="0" bIns="0" anchor="ctr"/>
          <a:lstStyle/>
          <a:p>
            <a:endParaRPr lang="zh-CN" altLang="en-US">
              <a:latin typeface="Corbel" pitchFamily="34" charset="0"/>
            </a:endParaRPr>
          </a:p>
        </p:txBody>
      </p:sp>
      <p:sp>
        <p:nvSpPr>
          <p:cNvPr id="249872" name="Freeform 16"/>
          <p:cNvSpPr>
            <a:spLocks/>
          </p:cNvSpPr>
          <p:nvPr/>
        </p:nvSpPr>
        <p:spPr bwMode="auto">
          <a:xfrm rot="10800000">
            <a:off x="5141913" y="3979863"/>
            <a:ext cx="2457450" cy="717550"/>
          </a:xfrm>
          <a:custGeom>
            <a:avLst/>
            <a:gdLst>
              <a:gd name="T0" fmla="*/ 0 w 1548"/>
              <a:gd name="T1" fmla="*/ 2147483647 h 452"/>
              <a:gd name="T2" fmla="*/ 2147483647 w 1548"/>
              <a:gd name="T3" fmla="*/ 2147483647 h 452"/>
              <a:gd name="T4" fmla="*/ 2147483647 w 1548"/>
              <a:gd name="T5" fmla="*/ 0 h 452"/>
              <a:gd name="T6" fmla="*/ 0 60000 65536"/>
              <a:gd name="T7" fmla="*/ 0 60000 65536"/>
              <a:gd name="T8" fmla="*/ 0 60000 65536"/>
              <a:gd name="T9" fmla="*/ 0 w 1548"/>
              <a:gd name="T10" fmla="*/ 0 h 452"/>
              <a:gd name="T11" fmla="*/ 1548 w 1548"/>
              <a:gd name="T12" fmla="*/ 452 h 452"/>
            </a:gdLst>
            <a:ahLst/>
            <a:cxnLst>
              <a:cxn ang="T6">
                <a:pos x="T0" y="T1"/>
              </a:cxn>
              <a:cxn ang="T7">
                <a:pos x="T2" y="T3"/>
              </a:cxn>
              <a:cxn ang="T8">
                <a:pos x="T4" y="T5"/>
              </a:cxn>
            </a:cxnLst>
            <a:rect l="T9" t="T10" r="T11" b="T12"/>
            <a:pathLst>
              <a:path w="1548" h="452">
                <a:moveTo>
                  <a:pt x="0" y="452"/>
                </a:moveTo>
                <a:lnTo>
                  <a:pt x="1222" y="452"/>
                </a:lnTo>
                <a:lnTo>
                  <a:pt x="1548" y="0"/>
                </a:lnTo>
              </a:path>
            </a:pathLst>
          </a:custGeom>
          <a:noFill/>
          <a:ln w="38100">
            <a:solidFill>
              <a:schemeClr val="hlink"/>
            </a:solidFill>
            <a:round/>
            <a:headEnd/>
            <a:tailEnd/>
          </a:ln>
        </p:spPr>
        <p:txBody>
          <a:bodyPr wrap="none" lIns="0" tIns="0" rIns="0" bIns="0" anchor="ctr"/>
          <a:lstStyle/>
          <a:p>
            <a:endParaRPr lang="zh-CN" altLang="en-US">
              <a:latin typeface="Corbel" pitchFamily="34" charset="0"/>
            </a:endParaRPr>
          </a:p>
        </p:txBody>
      </p:sp>
      <p:sp>
        <p:nvSpPr>
          <p:cNvPr id="249873" name="Freeform 17"/>
          <p:cNvSpPr>
            <a:spLocks/>
          </p:cNvSpPr>
          <p:nvPr/>
        </p:nvSpPr>
        <p:spPr bwMode="auto">
          <a:xfrm>
            <a:off x="5138738" y="1855788"/>
            <a:ext cx="976312" cy="1941512"/>
          </a:xfrm>
          <a:custGeom>
            <a:avLst/>
            <a:gdLst>
              <a:gd name="T0" fmla="*/ 2147483647 w 615"/>
              <a:gd name="T1" fmla="*/ 0 h 1223"/>
              <a:gd name="T2" fmla="*/ 0 w 615"/>
              <a:gd name="T3" fmla="*/ 2147483647 h 1223"/>
              <a:gd name="T4" fmla="*/ 2147483647 w 615"/>
              <a:gd name="T5" fmla="*/ 2147483647 h 1223"/>
              <a:gd name="T6" fmla="*/ 0 60000 65536"/>
              <a:gd name="T7" fmla="*/ 0 60000 65536"/>
              <a:gd name="T8" fmla="*/ 0 60000 65536"/>
              <a:gd name="T9" fmla="*/ 0 w 615"/>
              <a:gd name="T10" fmla="*/ 0 h 1223"/>
              <a:gd name="T11" fmla="*/ 615 w 615"/>
              <a:gd name="T12" fmla="*/ 1223 h 1223"/>
            </a:gdLst>
            <a:ahLst/>
            <a:cxnLst>
              <a:cxn ang="T6">
                <a:pos x="T0" y="T1"/>
              </a:cxn>
              <a:cxn ang="T7">
                <a:pos x="T2" y="T3"/>
              </a:cxn>
              <a:cxn ang="T8">
                <a:pos x="T4" y="T5"/>
              </a:cxn>
            </a:cxnLst>
            <a:rect l="T9" t="T10" r="T11" b="T12"/>
            <a:pathLst>
              <a:path w="615" h="1223">
                <a:moveTo>
                  <a:pt x="615" y="0"/>
                </a:moveTo>
                <a:lnTo>
                  <a:pt x="0" y="763"/>
                </a:lnTo>
                <a:lnTo>
                  <a:pt x="326" y="1223"/>
                </a:lnTo>
              </a:path>
            </a:pathLst>
          </a:custGeom>
          <a:noFill/>
          <a:ln w="38100">
            <a:solidFill>
              <a:schemeClr val="hlink"/>
            </a:solidFill>
            <a:round/>
            <a:headEnd/>
            <a:tailEnd/>
          </a:ln>
        </p:spPr>
        <p:txBody>
          <a:bodyPr wrap="none" lIns="0" tIns="0" rIns="0" bIns="0" anchor="ctr"/>
          <a:lstStyle/>
          <a:p>
            <a:endParaRPr lang="zh-CN" altLang="en-US">
              <a:latin typeface="Corbel" pitchFamily="34" charset="0"/>
            </a:endParaRPr>
          </a:p>
        </p:txBody>
      </p:sp>
      <p:sp>
        <p:nvSpPr>
          <p:cNvPr id="249874" name="Freeform 18"/>
          <p:cNvSpPr>
            <a:spLocks/>
          </p:cNvSpPr>
          <p:nvPr/>
        </p:nvSpPr>
        <p:spPr bwMode="auto">
          <a:xfrm rot="10800000">
            <a:off x="2778125" y="3967163"/>
            <a:ext cx="976313" cy="1941512"/>
          </a:xfrm>
          <a:custGeom>
            <a:avLst/>
            <a:gdLst>
              <a:gd name="T0" fmla="*/ 2147483647 w 615"/>
              <a:gd name="T1" fmla="*/ 0 h 1223"/>
              <a:gd name="T2" fmla="*/ 0 w 615"/>
              <a:gd name="T3" fmla="*/ 2147483647 h 1223"/>
              <a:gd name="T4" fmla="*/ 2147483647 w 615"/>
              <a:gd name="T5" fmla="*/ 2147483647 h 1223"/>
              <a:gd name="T6" fmla="*/ 0 60000 65536"/>
              <a:gd name="T7" fmla="*/ 0 60000 65536"/>
              <a:gd name="T8" fmla="*/ 0 60000 65536"/>
              <a:gd name="T9" fmla="*/ 0 w 615"/>
              <a:gd name="T10" fmla="*/ 0 h 1223"/>
              <a:gd name="T11" fmla="*/ 615 w 615"/>
              <a:gd name="T12" fmla="*/ 1223 h 1223"/>
            </a:gdLst>
            <a:ahLst/>
            <a:cxnLst>
              <a:cxn ang="T6">
                <a:pos x="T0" y="T1"/>
              </a:cxn>
              <a:cxn ang="T7">
                <a:pos x="T2" y="T3"/>
              </a:cxn>
              <a:cxn ang="T8">
                <a:pos x="T4" y="T5"/>
              </a:cxn>
            </a:cxnLst>
            <a:rect l="T9" t="T10" r="T11" b="T12"/>
            <a:pathLst>
              <a:path w="615" h="1223">
                <a:moveTo>
                  <a:pt x="615" y="0"/>
                </a:moveTo>
                <a:lnTo>
                  <a:pt x="0" y="763"/>
                </a:lnTo>
                <a:lnTo>
                  <a:pt x="326" y="1223"/>
                </a:lnTo>
              </a:path>
            </a:pathLst>
          </a:custGeom>
          <a:noFill/>
          <a:ln w="38100">
            <a:solidFill>
              <a:schemeClr val="hlink"/>
            </a:solidFill>
            <a:round/>
            <a:headEnd/>
            <a:tailEnd/>
          </a:ln>
        </p:spPr>
        <p:txBody>
          <a:bodyPr wrap="none" lIns="0" tIns="0" rIns="0" bIns="0" anchor="ctr"/>
          <a:lstStyle/>
          <a:p>
            <a:endParaRPr lang="zh-CN" altLang="en-US">
              <a:latin typeface="Corbel" pitchFamily="34" charset="0"/>
            </a:endParaRPr>
          </a:p>
        </p:txBody>
      </p:sp>
      <p:sp>
        <p:nvSpPr>
          <p:cNvPr id="249875" name="Text Box 19"/>
          <p:cNvSpPr txBox="1">
            <a:spLocks noChangeArrowheads="1"/>
          </p:cNvSpPr>
          <p:nvPr/>
        </p:nvSpPr>
        <p:spPr bwMode="auto">
          <a:xfrm>
            <a:off x="3708400" y="3573463"/>
            <a:ext cx="1439863" cy="701675"/>
          </a:xfrm>
          <a:prstGeom prst="rect">
            <a:avLst/>
          </a:prstGeom>
          <a:noFill/>
          <a:ln w="38100" algn="ctr">
            <a:noFill/>
            <a:miter lim="800000"/>
            <a:headEnd/>
            <a:tailEnd/>
          </a:ln>
        </p:spPr>
        <p:txBody>
          <a:bodyPr>
            <a:spAutoFit/>
          </a:bodyPr>
          <a:lstStyle/>
          <a:p>
            <a:pPr algn="ctr">
              <a:spcBef>
                <a:spcPct val="20000"/>
              </a:spcBef>
            </a:pPr>
            <a:r>
              <a:rPr lang="zh-CN" altLang="en-US" sz="4000" b="1">
                <a:latin typeface="黑体" pitchFamily="2" charset="-122"/>
                <a:ea typeface="黑体" pitchFamily="2" charset="-122"/>
              </a:rPr>
              <a:t>企业</a:t>
            </a:r>
            <a:endParaRPr lang="zh-CN" altLang="en-US" sz="4000">
              <a:latin typeface="黑体" pitchFamily="2" charset="-122"/>
              <a:ea typeface="黑体" pitchFamily="2" charset="-122"/>
            </a:endParaRPr>
          </a:p>
        </p:txBody>
      </p:sp>
      <p:sp>
        <p:nvSpPr>
          <p:cNvPr id="249876" name="Text Box 20"/>
          <p:cNvSpPr txBox="1">
            <a:spLocks noChangeArrowheads="1"/>
          </p:cNvSpPr>
          <p:nvPr/>
        </p:nvSpPr>
        <p:spPr bwMode="auto">
          <a:xfrm>
            <a:off x="3708400" y="2060575"/>
            <a:ext cx="1584325" cy="579438"/>
          </a:xfrm>
          <a:prstGeom prst="rect">
            <a:avLst/>
          </a:prstGeom>
          <a:noFill/>
          <a:ln w="9525" algn="ctr">
            <a:noFill/>
            <a:miter lim="800000"/>
            <a:headEnd/>
            <a:tailEnd/>
          </a:ln>
        </p:spPr>
        <p:txBody>
          <a:bodyPr>
            <a:spAutoFit/>
          </a:bodyPr>
          <a:lstStyle/>
          <a:p>
            <a:pPr marL="457200" indent="-457200" algn="ctr">
              <a:spcBef>
                <a:spcPct val="50000"/>
              </a:spcBef>
            </a:pPr>
            <a:r>
              <a:rPr lang="en-US" altLang="zh-CN" sz="3200">
                <a:latin typeface="黑体" pitchFamily="2" charset="-122"/>
                <a:ea typeface="黑体" pitchFamily="2" charset="-122"/>
              </a:rPr>
              <a:t> </a:t>
            </a:r>
            <a:r>
              <a:rPr lang="zh-CN" altLang="en-US" sz="3200">
                <a:latin typeface="黑体" pitchFamily="2" charset="-122"/>
                <a:ea typeface="黑体" pitchFamily="2" charset="-122"/>
              </a:rPr>
              <a:t>人口</a:t>
            </a:r>
          </a:p>
        </p:txBody>
      </p:sp>
      <p:sp>
        <p:nvSpPr>
          <p:cNvPr id="249877" name="Text Box 21"/>
          <p:cNvSpPr txBox="1">
            <a:spLocks noChangeArrowheads="1"/>
          </p:cNvSpPr>
          <p:nvPr/>
        </p:nvSpPr>
        <p:spPr bwMode="auto">
          <a:xfrm>
            <a:off x="2339975" y="2778125"/>
            <a:ext cx="1008063" cy="579438"/>
          </a:xfrm>
          <a:prstGeom prst="rect">
            <a:avLst/>
          </a:prstGeom>
          <a:noFill/>
          <a:ln w="9525" algn="ctr">
            <a:noFill/>
            <a:miter lim="800000"/>
            <a:headEnd/>
            <a:tailEnd/>
          </a:ln>
        </p:spPr>
        <p:txBody>
          <a:bodyPr>
            <a:spAutoFit/>
          </a:bodyPr>
          <a:lstStyle/>
          <a:p>
            <a:pPr>
              <a:spcBef>
                <a:spcPct val="50000"/>
              </a:spcBef>
            </a:pPr>
            <a:r>
              <a:rPr lang="zh-CN" altLang="en-US" sz="3200" b="1">
                <a:latin typeface="黑体" pitchFamily="2" charset="-122"/>
                <a:ea typeface="黑体" pitchFamily="2" charset="-122"/>
              </a:rPr>
              <a:t>经济</a:t>
            </a:r>
          </a:p>
        </p:txBody>
      </p:sp>
      <p:sp>
        <p:nvSpPr>
          <p:cNvPr id="249878" name="Text Box 22"/>
          <p:cNvSpPr txBox="1">
            <a:spLocks noChangeArrowheads="1"/>
          </p:cNvSpPr>
          <p:nvPr/>
        </p:nvSpPr>
        <p:spPr bwMode="auto">
          <a:xfrm>
            <a:off x="5581650" y="2781300"/>
            <a:ext cx="2016125" cy="579438"/>
          </a:xfrm>
          <a:prstGeom prst="rect">
            <a:avLst/>
          </a:prstGeom>
          <a:noFill/>
          <a:ln w="9525" algn="ctr">
            <a:noFill/>
            <a:miter lim="800000"/>
            <a:headEnd/>
            <a:tailEnd/>
          </a:ln>
        </p:spPr>
        <p:txBody>
          <a:bodyPr>
            <a:spAutoFit/>
          </a:bodyPr>
          <a:lstStyle/>
          <a:p>
            <a:pPr algn="ctr">
              <a:spcBef>
                <a:spcPct val="20000"/>
              </a:spcBef>
            </a:pPr>
            <a:r>
              <a:rPr lang="zh-CN" altLang="en-US" sz="3200" b="1">
                <a:latin typeface="黑体" pitchFamily="2" charset="-122"/>
                <a:ea typeface="黑体" pitchFamily="2" charset="-122"/>
              </a:rPr>
              <a:t>社会文化</a:t>
            </a:r>
            <a:endParaRPr lang="zh-CN" altLang="en-US" sz="3200">
              <a:latin typeface="黑体" pitchFamily="2" charset="-122"/>
              <a:ea typeface="黑体" pitchFamily="2" charset="-122"/>
            </a:endParaRPr>
          </a:p>
        </p:txBody>
      </p:sp>
      <p:sp>
        <p:nvSpPr>
          <p:cNvPr id="249879" name="Text Box 23"/>
          <p:cNvSpPr txBox="1">
            <a:spLocks noChangeArrowheads="1"/>
          </p:cNvSpPr>
          <p:nvPr/>
        </p:nvSpPr>
        <p:spPr bwMode="auto">
          <a:xfrm>
            <a:off x="3781425" y="5300663"/>
            <a:ext cx="1296988" cy="579437"/>
          </a:xfrm>
          <a:prstGeom prst="rect">
            <a:avLst/>
          </a:prstGeom>
          <a:noFill/>
          <a:ln w="9525" algn="ctr">
            <a:noFill/>
            <a:miter lim="800000"/>
            <a:headEnd/>
            <a:tailEnd/>
          </a:ln>
        </p:spPr>
        <p:txBody>
          <a:bodyPr>
            <a:spAutoFit/>
          </a:bodyPr>
          <a:lstStyle/>
          <a:p>
            <a:pPr algn="ctr">
              <a:spcBef>
                <a:spcPct val="20000"/>
              </a:spcBef>
            </a:pPr>
            <a:r>
              <a:rPr lang="zh-CN" altLang="en-US" sz="3200" b="1">
                <a:latin typeface="黑体" pitchFamily="2" charset="-122"/>
                <a:ea typeface="黑体" pitchFamily="2" charset="-122"/>
              </a:rPr>
              <a:t>技术</a:t>
            </a:r>
            <a:endParaRPr lang="zh-CN" altLang="en-US" sz="3200">
              <a:latin typeface="黑体" pitchFamily="2" charset="-122"/>
              <a:ea typeface="黑体" pitchFamily="2" charset="-122"/>
            </a:endParaRPr>
          </a:p>
        </p:txBody>
      </p:sp>
      <p:sp>
        <p:nvSpPr>
          <p:cNvPr id="249880" name="Text Box 24"/>
          <p:cNvSpPr txBox="1">
            <a:spLocks noChangeArrowheads="1"/>
          </p:cNvSpPr>
          <p:nvPr/>
        </p:nvSpPr>
        <p:spPr bwMode="auto">
          <a:xfrm>
            <a:off x="1403350" y="4365625"/>
            <a:ext cx="2016125" cy="579438"/>
          </a:xfrm>
          <a:prstGeom prst="rect">
            <a:avLst/>
          </a:prstGeom>
          <a:noFill/>
          <a:ln w="9525" algn="ctr">
            <a:noFill/>
            <a:miter lim="800000"/>
            <a:headEnd/>
            <a:tailEnd/>
          </a:ln>
        </p:spPr>
        <p:txBody>
          <a:bodyPr>
            <a:spAutoFit/>
          </a:bodyPr>
          <a:lstStyle/>
          <a:p>
            <a:pPr>
              <a:spcBef>
                <a:spcPct val="50000"/>
              </a:spcBef>
            </a:pPr>
            <a:r>
              <a:rPr lang="zh-CN" altLang="en-US" sz="3200" b="1">
                <a:latin typeface="黑体" pitchFamily="2" charset="-122"/>
                <a:ea typeface="黑体" pitchFamily="2" charset="-122"/>
              </a:rPr>
              <a:t>法律政策</a:t>
            </a:r>
          </a:p>
        </p:txBody>
      </p:sp>
      <p:sp>
        <p:nvSpPr>
          <p:cNvPr id="249881" name="Text Box 25"/>
          <p:cNvSpPr txBox="1">
            <a:spLocks noChangeArrowheads="1"/>
          </p:cNvSpPr>
          <p:nvPr/>
        </p:nvSpPr>
        <p:spPr bwMode="auto">
          <a:xfrm>
            <a:off x="5724525" y="4437063"/>
            <a:ext cx="1871663" cy="579437"/>
          </a:xfrm>
          <a:prstGeom prst="rect">
            <a:avLst/>
          </a:prstGeom>
          <a:noFill/>
          <a:ln w="9525" algn="ctr">
            <a:noFill/>
            <a:miter lim="800000"/>
            <a:headEnd/>
            <a:tailEnd/>
          </a:ln>
        </p:spPr>
        <p:txBody>
          <a:bodyPr>
            <a:spAutoFit/>
          </a:bodyPr>
          <a:lstStyle/>
          <a:p>
            <a:pPr>
              <a:spcBef>
                <a:spcPct val="50000"/>
              </a:spcBef>
            </a:pPr>
            <a:r>
              <a:rPr lang="zh-CN" altLang="en-US" sz="3200" b="1">
                <a:latin typeface="黑体" pitchFamily="2" charset="-122"/>
                <a:ea typeface="黑体" pitchFamily="2" charset="-122"/>
              </a:rPr>
              <a:t>全球化</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49869"/>
                                        </p:tgtEl>
                                        <p:attrNameLst>
                                          <p:attrName>style.visibility</p:attrName>
                                        </p:attrNameLst>
                                      </p:cBhvr>
                                      <p:to>
                                        <p:strVal val="visible"/>
                                      </p:to>
                                    </p:set>
                                    <p:animEffect transition="in" filter="box(in)">
                                      <p:cBhvr>
                                        <p:cTn id="7" dur="500"/>
                                        <p:tgtEl>
                                          <p:spTgt spid="249869"/>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249870"/>
                                        </p:tgtEl>
                                        <p:attrNameLst>
                                          <p:attrName>style.visibility</p:attrName>
                                        </p:attrNameLst>
                                      </p:cBhvr>
                                      <p:to>
                                        <p:strVal val="visible"/>
                                      </p:to>
                                    </p:set>
                                    <p:animEffect transition="in" filter="box(in)">
                                      <p:cBhvr>
                                        <p:cTn id="10" dur="500"/>
                                        <p:tgtEl>
                                          <p:spTgt spid="249870"/>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249871"/>
                                        </p:tgtEl>
                                        <p:attrNameLst>
                                          <p:attrName>style.visibility</p:attrName>
                                        </p:attrNameLst>
                                      </p:cBhvr>
                                      <p:to>
                                        <p:strVal val="visible"/>
                                      </p:to>
                                    </p:set>
                                    <p:animEffect transition="in" filter="box(in)">
                                      <p:cBhvr>
                                        <p:cTn id="13" dur="500"/>
                                        <p:tgtEl>
                                          <p:spTgt spid="249871"/>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249872"/>
                                        </p:tgtEl>
                                        <p:attrNameLst>
                                          <p:attrName>style.visibility</p:attrName>
                                        </p:attrNameLst>
                                      </p:cBhvr>
                                      <p:to>
                                        <p:strVal val="visible"/>
                                      </p:to>
                                    </p:set>
                                    <p:animEffect transition="in" filter="box(in)">
                                      <p:cBhvr>
                                        <p:cTn id="16" dur="500"/>
                                        <p:tgtEl>
                                          <p:spTgt spid="249872"/>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249873"/>
                                        </p:tgtEl>
                                        <p:attrNameLst>
                                          <p:attrName>style.visibility</p:attrName>
                                        </p:attrNameLst>
                                      </p:cBhvr>
                                      <p:to>
                                        <p:strVal val="visible"/>
                                      </p:to>
                                    </p:set>
                                    <p:animEffect transition="in" filter="box(in)">
                                      <p:cBhvr>
                                        <p:cTn id="19" dur="500"/>
                                        <p:tgtEl>
                                          <p:spTgt spid="249873"/>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249874"/>
                                        </p:tgtEl>
                                        <p:attrNameLst>
                                          <p:attrName>style.visibility</p:attrName>
                                        </p:attrNameLst>
                                      </p:cBhvr>
                                      <p:to>
                                        <p:strVal val="visible"/>
                                      </p:to>
                                    </p:set>
                                    <p:animEffect transition="in" filter="box(in)">
                                      <p:cBhvr>
                                        <p:cTn id="22" dur="500"/>
                                        <p:tgtEl>
                                          <p:spTgt spid="249874"/>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249875"/>
                                        </p:tgtEl>
                                        <p:attrNameLst>
                                          <p:attrName>style.visibility</p:attrName>
                                        </p:attrNameLst>
                                      </p:cBhvr>
                                      <p:to>
                                        <p:strVal val="visible"/>
                                      </p:to>
                                    </p:set>
                                    <p:animEffect transition="in" filter="box(in)">
                                      <p:cBhvr>
                                        <p:cTn id="25" dur="500"/>
                                        <p:tgtEl>
                                          <p:spTgt spid="249875"/>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249876"/>
                                        </p:tgtEl>
                                        <p:attrNameLst>
                                          <p:attrName>style.visibility</p:attrName>
                                        </p:attrNameLst>
                                      </p:cBhvr>
                                      <p:to>
                                        <p:strVal val="visible"/>
                                      </p:to>
                                    </p:set>
                                    <p:animEffect transition="in" filter="box(in)">
                                      <p:cBhvr>
                                        <p:cTn id="28" dur="500"/>
                                        <p:tgtEl>
                                          <p:spTgt spid="249876"/>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249877"/>
                                        </p:tgtEl>
                                        <p:attrNameLst>
                                          <p:attrName>style.visibility</p:attrName>
                                        </p:attrNameLst>
                                      </p:cBhvr>
                                      <p:to>
                                        <p:strVal val="visible"/>
                                      </p:to>
                                    </p:set>
                                    <p:animEffect transition="in" filter="box(in)">
                                      <p:cBhvr>
                                        <p:cTn id="31" dur="500"/>
                                        <p:tgtEl>
                                          <p:spTgt spid="249877"/>
                                        </p:tgtEl>
                                      </p:cBhvr>
                                    </p:animEffect>
                                  </p:childTnLst>
                                </p:cTn>
                              </p:par>
                              <p:par>
                                <p:cTn id="32" presetID="4" presetClass="entr" presetSubtype="16" fill="hold" grpId="0" nodeType="withEffect">
                                  <p:stCondLst>
                                    <p:cond delay="0"/>
                                  </p:stCondLst>
                                  <p:childTnLst>
                                    <p:set>
                                      <p:cBhvr>
                                        <p:cTn id="33" dur="1" fill="hold">
                                          <p:stCondLst>
                                            <p:cond delay="0"/>
                                          </p:stCondLst>
                                        </p:cTn>
                                        <p:tgtEl>
                                          <p:spTgt spid="249878"/>
                                        </p:tgtEl>
                                        <p:attrNameLst>
                                          <p:attrName>style.visibility</p:attrName>
                                        </p:attrNameLst>
                                      </p:cBhvr>
                                      <p:to>
                                        <p:strVal val="visible"/>
                                      </p:to>
                                    </p:set>
                                    <p:animEffect transition="in" filter="box(in)">
                                      <p:cBhvr>
                                        <p:cTn id="34" dur="500"/>
                                        <p:tgtEl>
                                          <p:spTgt spid="249878"/>
                                        </p:tgtEl>
                                      </p:cBhvr>
                                    </p:animEffect>
                                  </p:childTnLst>
                                </p:cTn>
                              </p:par>
                              <p:par>
                                <p:cTn id="35" presetID="4" presetClass="entr" presetSubtype="16" fill="hold" grpId="0" nodeType="withEffect">
                                  <p:stCondLst>
                                    <p:cond delay="0"/>
                                  </p:stCondLst>
                                  <p:childTnLst>
                                    <p:set>
                                      <p:cBhvr>
                                        <p:cTn id="36" dur="1" fill="hold">
                                          <p:stCondLst>
                                            <p:cond delay="0"/>
                                          </p:stCondLst>
                                        </p:cTn>
                                        <p:tgtEl>
                                          <p:spTgt spid="249879"/>
                                        </p:tgtEl>
                                        <p:attrNameLst>
                                          <p:attrName>style.visibility</p:attrName>
                                        </p:attrNameLst>
                                      </p:cBhvr>
                                      <p:to>
                                        <p:strVal val="visible"/>
                                      </p:to>
                                    </p:set>
                                    <p:animEffect transition="in" filter="box(in)">
                                      <p:cBhvr>
                                        <p:cTn id="37" dur="500"/>
                                        <p:tgtEl>
                                          <p:spTgt spid="249879"/>
                                        </p:tgtEl>
                                      </p:cBhvr>
                                    </p:animEffect>
                                  </p:childTnLst>
                                </p:cTn>
                              </p:par>
                              <p:par>
                                <p:cTn id="38" presetID="4" presetClass="entr" presetSubtype="16" fill="hold" grpId="0" nodeType="withEffect">
                                  <p:stCondLst>
                                    <p:cond delay="0"/>
                                  </p:stCondLst>
                                  <p:childTnLst>
                                    <p:set>
                                      <p:cBhvr>
                                        <p:cTn id="39" dur="1" fill="hold">
                                          <p:stCondLst>
                                            <p:cond delay="0"/>
                                          </p:stCondLst>
                                        </p:cTn>
                                        <p:tgtEl>
                                          <p:spTgt spid="249880"/>
                                        </p:tgtEl>
                                        <p:attrNameLst>
                                          <p:attrName>style.visibility</p:attrName>
                                        </p:attrNameLst>
                                      </p:cBhvr>
                                      <p:to>
                                        <p:strVal val="visible"/>
                                      </p:to>
                                    </p:set>
                                    <p:animEffect transition="in" filter="box(in)">
                                      <p:cBhvr>
                                        <p:cTn id="40" dur="500"/>
                                        <p:tgtEl>
                                          <p:spTgt spid="249880"/>
                                        </p:tgtEl>
                                      </p:cBhvr>
                                    </p:animEffect>
                                  </p:childTnLst>
                                </p:cTn>
                              </p:par>
                              <p:par>
                                <p:cTn id="41" presetID="4" presetClass="entr" presetSubtype="16" fill="hold" grpId="0" nodeType="withEffect">
                                  <p:stCondLst>
                                    <p:cond delay="0"/>
                                  </p:stCondLst>
                                  <p:childTnLst>
                                    <p:set>
                                      <p:cBhvr>
                                        <p:cTn id="42" dur="1" fill="hold">
                                          <p:stCondLst>
                                            <p:cond delay="0"/>
                                          </p:stCondLst>
                                        </p:cTn>
                                        <p:tgtEl>
                                          <p:spTgt spid="249881"/>
                                        </p:tgtEl>
                                        <p:attrNameLst>
                                          <p:attrName>style.visibility</p:attrName>
                                        </p:attrNameLst>
                                      </p:cBhvr>
                                      <p:to>
                                        <p:strVal val="visible"/>
                                      </p:to>
                                    </p:set>
                                    <p:animEffect transition="in" filter="box(in)">
                                      <p:cBhvr>
                                        <p:cTn id="43" dur="500"/>
                                        <p:tgtEl>
                                          <p:spTgt spid="2498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69" grpId="0" animBg="1"/>
      <p:bldP spid="249870" grpId="0" animBg="1"/>
      <p:bldP spid="249871" grpId="0" animBg="1"/>
      <p:bldP spid="249872" grpId="0" animBg="1"/>
      <p:bldP spid="249873" grpId="0" animBg="1"/>
      <p:bldP spid="249874" grpId="0" animBg="1"/>
      <p:bldP spid="249875" grpId="0"/>
      <p:bldP spid="249876" grpId="0"/>
      <p:bldP spid="249877" grpId="0"/>
      <p:bldP spid="249878" grpId="0"/>
      <p:bldP spid="249879" grpId="0"/>
      <p:bldP spid="249880" grpId="0"/>
      <p:bldP spid="24988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日期占位符 3"/>
          <p:cNvSpPr>
            <a:spLocks noGrp="1"/>
          </p:cNvSpPr>
          <p:nvPr>
            <p:ph type="dt" sz="quarter" idx="4294967295"/>
          </p:nvPr>
        </p:nvSpPr>
        <p:spPr bwMode="auto">
          <a:xfrm>
            <a:off x="457200" y="6245225"/>
            <a:ext cx="2133600" cy="476250"/>
          </a:xfrm>
          <a:prstGeom prst="rect">
            <a:avLst/>
          </a:prstGeom>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endParaRPr lang="en-US" altLang="zh-CN"/>
          </a:p>
          <a:p>
            <a:pPr fontAlgn="base">
              <a:spcBef>
                <a:spcPct val="0"/>
              </a:spcBef>
              <a:spcAft>
                <a:spcPct val="0"/>
              </a:spcAft>
            </a:pPr>
            <a:fld id="{6B6BFBC4-A96E-45D7-8B74-6C124EA1641C}" type="slidenum">
              <a:rPr lang="en-US" altLang="zh-CN" sz="1200">
                <a:solidFill>
                  <a:schemeClr val="bg1"/>
                </a:solidFill>
              </a:rPr>
              <a:pPr fontAlgn="base">
                <a:spcBef>
                  <a:spcPct val="0"/>
                </a:spcBef>
                <a:spcAft>
                  <a:spcPct val="0"/>
                </a:spcAft>
              </a:pPr>
              <a:t>62</a:t>
            </a:fld>
            <a:endParaRPr lang="en-US" altLang="zh-CN" sz="1200">
              <a:solidFill>
                <a:schemeClr val="bg1"/>
              </a:solidFill>
            </a:endParaRPr>
          </a:p>
        </p:txBody>
      </p:sp>
      <p:sp>
        <p:nvSpPr>
          <p:cNvPr id="27651" name="Rectangle 2"/>
          <p:cNvSpPr>
            <a:spLocks noGrp="1" noChangeArrowheads="1"/>
          </p:cNvSpPr>
          <p:nvPr>
            <p:ph type="title"/>
          </p:nvPr>
        </p:nvSpPr>
        <p:spPr>
          <a:xfrm>
            <a:off x="457200" y="571480"/>
            <a:ext cx="7715250" cy="846158"/>
          </a:xfrm>
        </p:spPr>
        <p:txBody>
          <a:bodyPr/>
          <a:lstStyle/>
          <a:p>
            <a:pPr fontAlgn="auto">
              <a:spcAft>
                <a:spcPts val="0"/>
              </a:spcAft>
              <a:defRPr/>
            </a:pPr>
            <a:r>
              <a:rPr lang="zh-CN" altLang="en-US" dirty="0"/>
              <a:t>行业竞争力的分析与竞争战略的选择</a:t>
            </a:r>
          </a:p>
        </p:txBody>
      </p:sp>
      <p:sp>
        <p:nvSpPr>
          <p:cNvPr id="250884" name="AutoShape 4"/>
          <p:cNvSpPr>
            <a:spLocks noChangeArrowheads="1"/>
          </p:cNvSpPr>
          <p:nvPr>
            <p:custDataLst>
              <p:tags r:id="rId2"/>
            </p:custDataLst>
          </p:nvPr>
        </p:nvSpPr>
        <p:spPr bwMode="blackWhite">
          <a:xfrm flipH="1" flipV="1">
            <a:off x="5673725" y="3113088"/>
            <a:ext cx="1274763" cy="1674812"/>
          </a:xfrm>
          <a:prstGeom prst="rightArrow">
            <a:avLst>
              <a:gd name="adj1" fmla="val 67806"/>
              <a:gd name="adj2" fmla="val 20509"/>
            </a:avLst>
          </a:prstGeom>
          <a:gradFill rotWithShape="1">
            <a:gsLst>
              <a:gs pos="0">
                <a:srgbClr val="023768"/>
              </a:gs>
              <a:gs pos="50000">
                <a:srgbClr val="0477E0"/>
              </a:gs>
              <a:gs pos="100000">
                <a:srgbClr val="023768"/>
              </a:gs>
            </a:gsLst>
            <a:lin ang="5400000" scaled="1"/>
          </a:gradFill>
          <a:ln w="12700">
            <a:solidFill>
              <a:schemeClr val="tx1"/>
            </a:solidFill>
            <a:miter lim="800000"/>
            <a:headEnd/>
            <a:tailEnd/>
          </a:ln>
        </p:spPr>
        <p:txBody>
          <a:bodyPr rot="10800000" tIns="91440" rIns="0" bIns="0"/>
          <a:lstStyle/>
          <a:p>
            <a:pPr algn="ctr" defTabSz="993775"/>
            <a:endParaRPr kumimoji="1" lang="en-US" altLang="zh-CN" sz="2400" b="1">
              <a:solidFill>
                <a:schemeClr val="bg1"/>
              </a:solidFill>
              <a:latin typeface="Times New Roman" pitchFamily="18" charset="0"/>
              <a:ea typeface="黑体" pitchFamily="2" charset="-122"/>
            </a:endParaRPr>
          </a:p>
          <a:p>
            <a:pPr algn="ctr" defTabSz="993775"/>
            <a:r>
              <a:rPr kumimoji="1" lang="zh-CN" altLang="en-US" sz="2400" b="1">
                <a:solidFill>
                  <a:schemeClr val="bg1"/>
                </a:solidFill>
                <a:latin typeface="Times New Roman" pitchFamily="18" charset="0"/>
                <a:ea typeface="黑体" pitchFamily="2" charset="-122"/>
              </a:rPr>
              <a:t>买方</a:t>
            </a:r>
          </a:p>
          <a:p>
            <a:pPr algn="ctr" defTabSz="993775" eaLnBrk="0" hangingPunct="0"/>
            <a:endParaRPr lang="en-US" altLang="zh-CN" sz="2400" b="1">
              <a:solidFill>
                <a:schemeClr val="bg1"/>
              </a:solidFill>
              <a:latin typeface="Corbel" pitchFamily="34" charset="0"/>
              <a:ea typeface="黑体" pitchFamily="2" charset="-122"/>
            </a:endParaRPr>
          </a:p>
        </p:txBody>
      </p:sp>
      <p:sp>
        <p:nvSpPr>
          <p:cNvPr id="250885" name="AutoShape 5"/>
          <p:cNvSpPr>
            <a:spLocks noChangeArrowheads="1"/>
          </p:cNvSpPr>
          <p:nvPr>
            <p:custDataLst>
              <p:tags r:id="rId3"/>
            </p:custDataLst>
          </p:nvPr>
        </p:nvSpPr>
        <p:spPr bwMode="blackWhite">
          <a:xfrm flipV="1">
            <a:off x="1627188" y="3113088"/>
            <a:ext cx="1274762" cy="1674812"/>
          </a:xfrm>
          <a:prstGeom prst="rightArrow">
            <a:avLst>
              <a:gd name="adj1" fmla="val 67806"/>
              <a:gd name="adj2" fmla="val 20509"/>
            </a:avLst>
          </a:prstGeom>
          <a:gradFill rotWithShape="1">
            <a:gsLst>
              <a:gs pos="0">
                <a:srgbClr val="023768"/>
              </a:gs>
              <a:gs pos="50000">
                <a:srgbClr val="0477E0"/>
              </a:gs>
              <a:gs pos="100000">
                <a:srgbClr val="023768"/>
              </a:gs>
            </a:gsLst>
            <a:lin ang="5400000" scaled="1"/>
          </a:gradFill>
          <a:ln w="12700">
            <a:solidFill>
              <a:schemeClr val="tx1"/>
            </a:solidFill>
            <a:miter lim="800000"/>
            <a:headEnd/>
            <a:tailEnd/>
          </a:ln>
        </p:spPr>
        <p:txBody>
          <a:bodyPr rot="10800000" tIns="91440" rIns="0" bIns="0"/>
          <a:lstStyle/>
          <a:p>
            <a:pPr algn="ctr" defTabSz="993775"/>
            <a:endParaRPr kumimoji="1" lang="en-US" altLang="zh-CN" sz="2400" b="1">
              <a:solidFill>
                <a:schemeClr val="bg1"/>
              </a:solidFill>
              <a:latin typeface="Times New Roman" pitchFamily="18" charset="0"/>
              <a:ea typeface="黑体" pitchFamily="2" charset="-122"/>
            </a:endParaRPr>
          </a:p>
          <a:p>
            <a:pPr algn="ctr" defTabSz="993775"/>
            <a:r>
              <a:rPr kumimoji="1" lang="zh-CN" altLang="en-US" sz="2400" b="1">
                <a:solidFill>
                  <a:schemeClr val="bg1"/>
                </a:solidFill>
                <a:latin typeface="Times New Roman" pitchFamily="18" charset="0"/>
                <a:ea typeface="黑体" pitchFamily="2" charset="-122"/>
              </a:rPr>
              <a:t>供应商</a:t>
            </a:r>
          </a:p>
          <a:p>
            <a:pPr algn="ctr" defTabSz="993775" eaLnBrk="0" hangingPunct="0"/>
            <a:endParaRPr lang="en-US" altLang="zh-CN" sz="2400" b="1">
              <a:solidFill>
                <a:schemeClr val="bg1"/>
              </a:solidFill>
              <a:latin typeface="Corbel" pitchFamily="34" charset="0"/>
              <a:ea typeface="黑体" pitchFamily="2" charset="-122"/>
            </a:endParaRPr>
          </a:p>
        </p:txBody>
      </p:sp>
      <p:sp>
        <p:nvSpPr>
          <p:cNvPr id="250886" name="AutoShape 6"/>
          <p:cNvSpPr>
            <a:spLocks noChangeArrowheads="1"/>
          </p:cNvSpPr>
          <p:nvPr>
            <p:custDataLst>
              <p:tags r:id="rId4"/>
            </p:custDataLst>
          </p:nvPr>
        </p:nvSpPr>
        <p:spPr bwMode="blackWhite">
          <a:xfrm rot="5400000">
            <a:off x="3675856" y="1496219"/>
            <a:ext cx="1274763" cy="1673225"/>
          </a:xfrm>
          <a:prstGeom prst="rightArrow">
            <a:avLst>
              <a:gd name="adj1" fmla="val 67806"/>
              <a:gd name="adj2" fmla="val 20509"/>
            </a:avLst>
          </a:prstGeom>
          <a:gradFill rotWithShape="1">
            <a:gsLst>
              <a:gs pos="0">
                <a:srgbClr val="023768"/>
              </a:gs>
              <a:gs pos="50000">
                <a:srgbClr val="0477E0"/>
              </a:gs>
              <a:gs pos="100000">
                <a:srgbClr val="023768"/>
              </a:gs>
            </a:gsLst>
            <a:lin ang="5400000" scaled="1"/>
          </a:gradFill>
          <a:ln w="12700">
            <a:solidFill>
              <a:schemeClr val="tx1"/>
            </a:solidFill>
            <a:miter lim="800000"/>
            <a:headEnd/>
            <a:tailEnd/>
          </a:ln>
        </p:spPr>
        <p:txBody>
          <a:bodyPr rot="10800000" vert="eaVert" tIns="91440" rIns="0" bIns="0"/>
          <a:lstStyle/>
          <a:p>
            <a:pPr algn="ctr" defTabSz="993775"/>
            <a:r>
              <a:rPr kumimoji="1" lang="zh-CN" altLang="en-US" sz="2400" b="1" dirty="0">
                <a:solidFill>
                  <a:schemeClr val="bg1"/>
                </a:solidFill>
                <a:latin typeface="Times New Roman" pitchFamily="18" charset="0"/>
                <a:ea typeface="黑体" pitchFamily="2" charset="-122"/>
              </a:rPr>
              <a:t>新进</a:t>
            </a:r>
          </a:p>
          <a:p>
            <a:pPr algn="ctr" defTabSz="993775"/>
            <a:r>
              <a:rPr kumimoji="1" lang="zh-CN" altLang="en-US" sz="2400" b="1" dirty="0">
                <a:solidFill>
                  <a:schemeClr val="bg1"/>
                </a:solidFill>
                <a:latin typeface="Times New Roman" pitchFamily="18" charset="0"/>
                <a:ea typeface="黑体" pitchFamily="2" charset="-122"/>
              </a:rPr>
              <a:t>入者</a:t>
            </a:r>
          </a:p>
          <a:p>
            <a:pPr algn="ctr" defTabSz="993775" eaLnBrk="0" hangingPunct="0"/>
            <a:endParaRPr lang="en-US" altLang="zh-CN" sz="2400" b="1" dirty="0">
              <a:solidFill>
                <a:schemeClr val="bg1"/>
              </a:solidFill>
              <a:latin typeface="Corbel" pitchFamily="34" charset="0"/>
              <a:ea typeface="黑体" pitchFamily="2" charset="-122"/>
            </a:endParaRPr>
          </a:p>
        </p:txBody>
      </p:sp>
      <p:sp>
        <p:nvSpPr>
          <p:cNvPr id="250887" name="AutoShape 7"/>
          <p:cNvSpPr>
            <a:spLocks noChangeArrowheads="1"/>
          </p:cNvSpPr>
          <p:nvPr>
            <p:custDataLst>
              <p:tags r:id="rId5"/>
            </p:custDataLst>
          </p:nvPr>
        </p:nvSpPr>
        <p:spPr bwMode="blackWhite">
          <a:xfrm rot="16200000" flipV="1">
            <a:off x="3673475" y="4724400"/>
            <a:ext cx="1274763" cy="1674813"/>
          </a:xfrm>
          <a:prstGeom prst="rightArrow">
            <a:avLst>
              <a:gd name="adj1" fmla="val 67806"/>
              <a:gd name="adj2" fmla="val 20509"/>
            </a:avLst>
          </a:prstGeom>
          <a:gradFill rotWithShape="1">
            <a:gsLst>
              <a:gs pos="0">
                <a:srgbClr val="023768"/>
              </a:gs>
              <a:gs pos="50000">
                <a:srgbClr val="0477E0"/>
              </a:gs>
              <a:gs pos="100000">
                <a:srgbClr val="023768"/>
              </a:gs>
            </a:gsLst>
            <a:lin ang="5400000" scaled="1"/>
          </a:gradFill>
          <a:ln w="12700">
            <a:solidFill>
              <a:schemeClr val="tx1"/>
            </a:solidFill>
            <a:miter lim="800000"/>
            <a:headEnd/>
            <a:tailEnd/>
          </a:ln>
        </p:spPr>
        <p:txBody>
          <a:bodyPr rot="10800000" vert="eaVert" tIns="91440" rIns="0" bIns="0"/>
          <a:lstStyle/>
          <a:p>
            <a:pPr algn="ctr" defTabSz="993775"/>
            <a:endParaRPr kumimoji="1" lang="en-US" altLang="zh-CN" sz="2400" b="1">
              <a:solidFill>
                <a:schemeClr val="bg1"/>
              </a:solidFill>
              <a:latin typeface="Times New Roman" pitchFamily="18" charset="0"/>
              <a:ea typeface="黑体" pitchFamily="2" charset="-122"/>
            </a:endParaRPr>
          </a:p>
          <a:p>
            <a:pPr algn="ctr" defTabSz="993775"/>
            <a:r>
              <a:rPr kumimoji="1" lang="zh-CN" altLang="en-US" sz="2400" b="1">
                <a:solidFill>
                  <a:schemeClr val="bg1"/>
                </a:solidFill>
                <a:latin typeface="Times New Roman" pitchFamily="18" charset="0"/>
                <a:ea typeface="黑体" pitchFamily="2" charset="-122"/>
              </a:rPr>
              <a:t>替代品</a:t>
            </a:r>
          </a:p>
          <a:p>
            <a:pPr algn="ctr" defTabSz="993775" eaLnBrk="0" hangingPunct="0"/>
            <a:endParaRPr lang="en-US" altLang="zh-CN" sz="2400" b="1">
              <a:solidFill>
                <a:schemeClr val="bg1"/>
              </a:solidFill>
              <a:latin typeface="Corbel" pitchFamily="34" charset="0"/>
              <a:ea typeface="黑体" pitchFamily="2" charset="-122"/>
            </a:endParaRPr>
          </a:p>
        </p:txBody>
      </p:sp>
      <p:sp>
        <p:nvSpPr>
          <p:cNvPr id="250890" name="Rectangle 10"/>
          <p:cNvSpPr>
            <a:spLocks noChangeArrowheads="1"/>
          </p:cNvSpPr>
          <p:nvPr/>
        </p:nvSpPr>
        <p:spPr bwMode="blackWhite">
          <a:xfrm>
            <a:off x="3059113" y="3128963"/>
            <a:ext cx="2468562" cy="1643062"/>
          </a:xfrm>
          <a:prstGeom prst="rect">
            <a:avLst/>
          </a:prstGeom>
          <a:gradFill rotWithShape="1">
            <a:gsLst>
              <a:gs pos="0">
                <a:schemeClr val="folHlink"/>
              </a:gs>
              <a:gs pos="50000">
                <a:schemeClr val="folHlink">
                  <a:gamma/>
                  <a:tint val="0"/>
                  <a:invGamma/>
                </a:schemeClr>
              </a:gs>
              <a:gs pos="100000">
                <a:schemeClr val="folHlink"/>
              </a:gs>
            </a:gsLst>
            <a:lin ang="5400000" scaled="1"/>
          </a:gradFill>
          <a:ln w="12700">
            <a:solidFill>
              <a:schemeClr val="tx1"/>
            </a:solidFill>
            <a:miter lim="800000"/>
            <a:headEnd/>
            <a:tailEnd/>
          </a:ln>
          <a:effectLst/>
        </p:spPr>
        <p:txBody>
          <a:bodyPr wrap="none" anchor="ctr" anchorCtr="1"/>
          <a:lstStyle/>
          <a:p>
            <a:pPr algn="ctr" defTabSz="993775" fontAlgn="auto">
              <a:spcBef>
                <a:spcPts val="0"/>
              </a:spcBef>
              <a:spcAft>
                <a:spcPts val="0"/>
              </a:spcAft>
              <a:defRPr/>
            </a:pPr>
            <a:r>
              <a:rPr kumimoji="1" lang="zh-CN" altLang="en-US" sz="2400" b="1" dirty="0">
                <a:solidFill>
                  <a:srgbClr val="FF0000"/>
                </a:solidFill>
                <a:latin typeface="+mn-lt"/>
                <a:ea typeface="黑体" pitchFamily="2" charset="-122"/>
              </a:rPr>
              <a:t>产业内的竞争者</a:t>
            </a:r>
          </a:p>
          <a:p>
            <a:pPr algn="ctr" defTabSz="993775" fontAlgn="auto">
              <a:spcBef>
                <a:spcPts val="0"/>
              </a:spcBef>
              <a:spcAft>
                <a:spcPts val="0"/>
              </a:spcAft>
              <a:defRPr/>
            </a:pPr>
            <a:r>
              <a:rPr kumimoji="1" lang="zh-CN" altLang="en-US" sz="2400" b="1" dirty="0">
                <a:solidFill>
                  <a:srgbClr val="FF0000"/>
                </a:solidFill>
                <a:latin typeface="+mn-lt"/>
                <a:ea typeface="黑体" pitchFamily="2" charset="-122"/>
              </a:rPr>
              <a:t>竞争强度</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50884"/>
                                        </p:tgtEl>
                                        <p:attrNameLst>
                                          <p:attrName>style.visibility</p:attrName>
                                        </p:attrNameLst>
                                      </p:cBhvr>
                                      <p:to>
                                        <p:strVal val="visible"/>
                                      </p:to>
                                    </p:set>
                                    <p:animEffect transition="in" filter="diamond(in)">
                                      <p:cBhvr>
                                        <p:cTn id="7" dur="2000"/>
                                        <p:tgtEl>
                                          <p:spTgt spid="250884"/>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250885"/>
                                        </p:tgtEl>
                                        <p:attrNameLst>
                                          <p:attrName>style.visibility</p:attrName>
                                        </p:attrNameLst>
                                      </p:cBhvr>
                                      <p:to>
                                        <p:strVal val="visible"/>
                                      </p:to>
                                    </p:set>
                                    <p:animEffect transition="in" filter="diamond(in)">
                                      <p:cBhvr>
                                        <p:cTn id="10" dur="2000"/>
                                        <p:tgtEl>
                                          <p:spTgt spid="25088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250886"/>
                                        </p:tgtEl>
                                        <p:attrNameLst>
                                          <p:attrName>style.visibility</p:attrName>
                                        </p:attrNameLst>
                                      </p:cBhvr>
                                      <p:to>
                                        <p:strVal val="visible"/>
                                      </p:to>
                                    </p:set>
                                    <p:animEffect transition="in" filter="diamond(in)">
                                      <p:cBhvr>
                                        <p:cTn id="13" dur="2000"/>
                                        <p:tgtEl>
                                          <p:spTgt spid="250886"/>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250887"/>
                                        </p:tgtEl>
                                        <p:attrNameLst>
                                          <p:attrName>style.visibility</p:attrName>
                                        </p:attrNameLst>
                                      </p:cBhvr>
                                      <p:to>
                                        <p:strVal val="visible"/>
                                      </p:to>
                                    </p:set>
                                    <p:animEffect transition="in" filter="diamond(in)">
                                      <p:cBhvr>
                                        <p:cTn id="16" dur="2000"/>
                                        <p:tgtEl>
                                          <p:spTgt spid="250887"/>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250890"/>
                                        </p:tgtEl>
                                        <p:attrNameLst>
                                          <p:attrName>style.visibility</p:attrName>
                                        </p:attrNameLst>
                                      </p:cBhvr>
                                      <p:to>
                                        <p:strVal val="visible"/>
                                      </p:to>
                                    </p:set>
                                    <p:animEffect transition="in" filter="diamond(in)">
                                      <p:cBhvr>
                                        <p:cTn id="19" dur="2000"/>
                                        <p:tgtEl>
                                          <p:spTgt spid="250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4" grpId="0" animBg="1"/>
      <p:bldP spid="250885" grpId="0" animBg="1"/>
      <p:bldP spid="250886" grpId="0" animBg="1"/>
      <p:bldP spid="250887" grpId="0" animBg="1"/>
      <p:bldP spid="250890"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日期占位符 3"/>
          <p:cNvSpPr>
            <a:spLocks noGrp="1"/>
          </p:cNvSpPr>
          <p:nvPr>
            <p:ph type="dt" sz="quarter" idx="4294967295"/>
          </p:nvPr>
        </p:nvSpPr>
        <p:spPr bwMode="auto">
          <a:xfrm>
            <a:off x="457200" y="6245225"/>
            <a:ext cx="2133600" cy="476250"/>
          </a:xfrm>
          <a:prstGeom prst="rect">
            <a:avLst/>
          </a:prstGeom>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endParaRPr lang="en-US" altLang="zh-CN"/>
          </a:p>
          <a:p>
            <a:pPr fontAlgn="base">
              <a:spcBef>
                <a:spcPct val="0"/>
              </a:spcBef>
              <a:spcAft>
                <a:spcPct val="0"/>
              </a:spcAft>
            </a:pPr>
            <a:fld id="{E9FE820B-CE15-4908-A52A-AFC1F6F9C862}" type="slidenum">
              <a:rPr lang="en-US" altLang="zh-CN" sz="1200">
                <a:solidFill>
                  <a:schemeClr val="bg1"/>
                </a:solidFill>
              </a:rPr>
              <a:pPr fontAlgn="base">
                <a:spcBef>
                  <a:spcPct val="0"/>
                </a:spcBef>
                <a:spcAft>
                  <a:spcPct val="0"/>
                </a:spcAft>
              </a:pPr>
              <a:t>63</a:t>
            </a:fld>
            <a:endParaRPr lang="en-US" altLang="zh-CN" sz="1200">
              <a:solidFill>
                <a:schemeClr val="bg1"/>
              </a:solidFill>
            </a:endParaRPr>
          </a:p>
        </p:txBody>
      </p:sp>
      <p:sp>
        <p:nvSpPr>
          <p:cNvPr id="28675" name="Rectangle 2"/>
          <p:cNvSpPr>
            <a:spLocks noGrp="1" noChangeArrowheads="1"/>
          </p:cNvSpPr>
          <p:nvPr>
            <p:ph type="title"/>
          </p:nvPr>
        </p:nvSpPr>
        <p:spPr>
          <a:xfrm>
            <a:off x="571472" y="642918"/>
            <a:ext cx="6130925" cy="657225"/>
          </a:xfrm>
        </p:spPr>
        <p:txBody>
          <a:bodyPr/>
          <a:lstStyle/>
          <a:p>
            <a:pPr fontAlgn="auto">
              <a:spcAft>
                <a:spcPts val="0"/>
              </a:spcAft>
              <a:defRPr/>
            </a:pPr>
            <a:r>
              <a:rPr lang="zh-CN" altLang="en-US" dirty="0"/>
              <a:t>竞争对手分析</a:t>
            </a:r>
          </a:p>
        </p:txBody>
      </p:sp>
      <p:sp>
        <p:nvSpPr>
          <p:cNvPr id="150532" name="Text Box 6"/>
          <p:cNvSpPr txBox="1">
            <a:spLocks noChangeArrowheads="1"/>
          </p:cNvSpPr>
          <p:nvPr/>
        </p:nvSpPr>
        <p:spPr bwMode="auto">
          <a:xfrm>
            <a:off x="717550" y="2460625"/>
            <a:ext cx="649288" cy="2592388"/>
          </a:xfrm>
          <a:prstGeom prst="rect">
            <a:avLst/>
          </a:prstGeom>
          <a:gradFill rotWithShape="1">
            <a:gsLst>
              <a:gs pos="0">
                <a:srgbClr val="023768"/>
              </a:gs>
              <a:gs pos="50000">
                <a:srgbClr val="0477E0"/>
              </a:gs>
              <a:gs pos="100000">
                <a:srgbClr val="023768"/>
              </a:gs>
            </a:gsLst>
            <a:lin ang="5400000" scaled="1"/>
          </a:gradFill>
          <a:ln w="38100">
            <a:solidFill>
              <a:schemeClr val="accent2"/>
            </a:solidFill>
            <a:miter lim="800000"/>
            <a:headEnd/>
            <a:tailEnd/>
          </a:ln>
        </p:spPr>
        <p:txBody>
          <a:bodyPr vert="eaVert">
            <a:spAutoFit/>
          </a:bodyPr>
          <a:lstStyle/>
          <a:p>
            <a:pPr algn="ctr">
              <a:spcBef>
                <a:spcPct val="50000"/>
              </a:spcBef>
            </a:pPr>
            <a:r>
              <a:rPr lang="zh-CN" altLang="en-US" sz="2800" b="1">
                <a:solidFill>
                  <a:schemeClr val="bg1"/>
                </a:solidFill>
                <a:latin typeface="黑体" pitchFamily="2" charset="-122"/>
                <a:ea typeface="黑体" pitchFamily="2" charset="-122"/>
              </a:rPr>
              <a:t>竞争对手分析</a:t>
            </a:r>
          </a:p>
        </p:txBody>
      </p:sp>
      <p:sp>
        <p:nvSpPr>
          <p:cNvPr id="135175" name="Text Box 7"/>
          <p:cNvSpPr txBox="1">
            <a:spLocks noChangeArrowheads="1"/>
          </p:cNvSpPr>
          <p:nvPr/>
        </p:nvSpPr>
        <p:spPr bwMode="auto">
          <a:xfrm>
            <a:off x="2667000" y="2219325"/>
            <a:ext cx="4724400" cy="495300"/>
          </a:xfrm>
          <a:prstGeom prst="rect">
            <a:avLst/>
          </a:prstGeom>
          <a:gradFill rotWithShape="1">
            <a:gsLst>
              <a:gs pos="0">
                <a:srgbClr val="023768"/>
              </a:gs>
              <a:gs pos="50000">
                <a:srgbClr val="0477E0"/>
              </a:gs>
              <a:gs pos="100000">
                <a:srgbClr val="023768"/>
              </a:gs>
            </a:gsLst>
            <a:lin ang="5400000" scaled="1"/>
          </a:gradFill>
          <a:ln w="38100">
            <a:solidFill>
              <a:schemeClr val="accent2"/>
            </a:solidFill>
            <a:miter lim="800000"/>
            <a:headEnd/>
            <a:tailEnd/>
          </a:ln>
        </p:spPr>
        <p:txBody>
          <a:bodyPr>
            <a:spAutoFit/>
          </a:bodyPr>
          <a:lstStyle/>
          <a:p>
            <a:pPr algn="just">
              <a:spcBef>
                <a:spcPct val="50000"/>
              </a:spcBef>
              <a:buFontTx/>
              <a:buChar char="•"/>
            </a:pPr>
            <a:r>
              <a:rPr lang="zh-CN" altLang="en-US" sz="2400" b="1">
                <a:solidFill>
                  <a:schemeClr val="bg1"/>
                </a:solidFill>
                <a:latin typeface="黑体" pitchFamily="2" charset="-122"/>
                <a:ea typeface="黑体" pitchFamily="2" charset="-122"/>
              </a:rPr>
              <a:t>竞争对手正在做什么？</a:t>
            </a:r>
          </a:p>
        </p:txBody>
      </p:sp>
      <p:sp>
        <p:nvSpPr>
          <p:cNvPr id="135176" name="Text Box 8"/>
          <p:cNvSpPr txBox="1">
            <a:spLocks noChangeArrowheads="1"/>
          </p:cNvSpPr>
          <p:nvPr/>
        </p:nvSpPr>
        <p:spPr bwMode="auto">
          <a:xfrm>
            <a:off x="2667000" y="3025775"/>
            <a:ext cx="4713288" cy="495300"/>
          </a:xfrm>
          <a:prstGeom prst="rect">
            <a:avLst/>
          </a:prstGeom>
          <a:gradFill rotWithShape="1">
            <a:gsLst>
              <a:gs pos="0">
                <a:srgbClr val="023768"/>
              </a:gs>
              <a:gs pos="50000">
                <a:srgbClr val="0477E0"/>
              </a:gs>
              <a:gs pos="100000">
                <a:srgbClr val="023768"/>
              </a:gs>
            </a:gsLst>
            <a:lin ang="5400000" scaled="1"/>
          </a:gradFill>
          <a:ln w="38100">
            <a:solidFill>
              <a:schemeClr val="accent2"/>
            </a:solidFill>
            <a:miter lim="800000"/>
            <a:headEnd/>
            <a:tailEnd/>
          </a:ln>
        </p:spPr>
        <p:txBody>
          <a:bodyPr>
            <a:spAutoFit/>
          </a:bodyPr>
          <a:lstStyle/>
          <a:p>
            <a:pPr algn="just">
              <a:spcBef>
                <a:spcPct val="50000"/>
              </a:spcBef>
              <a:buFontTx/>
              <a:buChar char="•"/>
            </a:pPr>
            <a:r>
              <a:rPr lang="zh-CN" altLang="en-US" sz="2400" b="1">
                <a:solidFill>
                  <a:schemeClr val="bg1"/>
                </a:solidFill>
                <a:latin typeface="黑体" pitchFamily="2" charset="-122"/>
                <a:ea typeface="黑体" pitchFamily="2" charset="-122"/>
              </a:rPr>
              <a:t>竞争对手未来会做什么？</a:t>
            </a:r>
          </a:p>
        </p:txBody>
      </p:sp>
      <p:sp>
        <p:nvSpPr>
          <p:cNvPr id="135177" name="Text Box 9"/>
          <p:cNvSpPr txBox="1">
            <a:spLocks noChangeArrowheads="1"/>
          </p:cNvSpPr>
          <p:nvPr/>
        </p:nvSpPr>
        <p:spPr bwMode="auto">
          <a:xfrm>
            <a:off x="2667000" y="3833813"/>
            <a:ext cx="4713288" cy="495300"/>
          </a:xfrm>
          <a:prstGeom prst="rect">
            <a:avLst/>
          </a:prstGeom>
          <a:gradFill rotWithShape="1">
            <a:gsLst>
              <a:gs pos="0">
                <a:srgbClr val="023768"/>
              </a:gs>
              <a:gs pos="50000">
                <a:srgbClr val="0477E0"/>
              </a:gs>
              <a:gs pos="100000">
                <a:srgbClr val="023768"/>
              </a:gs>
            </a:gsLst>
            <a:lin ang="5400000" scaled="1"/>
          </a:gradFill>
          <a:ln w="38100">
            <a:solidFill>
              <a:schemeClr val="accent2"/>
            </a:solidFill>
            <a:miter lim="800000"/>
            <a:headEnd/>
            <a:tailEnd/>
          </a:ln>
        </p:spPr>
        <p:txBody>
          <a:bodyPr>
            <a:spAutoFit/>
          </a:bodyPr>
          <a:lstStyle/>
          <a:p>
            <a:pPr algn="just">
              <a:spcBef>
                <a:spcPct val="50000"/>
              </a:spcBef>
              <a:buFontTx/>
              <a:buChar char="•"/>
            </a:pPr>
            <a:r>
              <a:rPr lang="zh-CN" altLang="en-US" sz="2400" b="1">
                <a:solidFill>
                  <a:schemeClr val="bg1"/>
                </a:solidFill>
                <a:latin typeface="黑体" pitchFamily="2" charset="-122"/>
                <a:ea typeface="黑体" pitchFamily="2" charset="-122"/>
              </a:rPr>
              <a:t>竞争对手的优势是什么？</a:t>
            </a:r>
          </a:p>
        </p:txBody>
      </p:sp>
      <p:sp>
        <p:nvSpPr>
          <p:cNvPr id="135178" name="Text Box 10"/>
          <p:cNvSpPr txBox="1">
            <a:spLocks noChangeArrowheads="1"/>
          </p:cNvSpPr>
          <p:nvPr/>
        </p:nvSpPr>
        <p:spPr bwMode="auto">
          <a:xfrm>
            <a:off x="2667000" y="4640263"/>
            <a:ext cx="4713288" cy="495300"/>
          </a:xfrm>
          <a:prstGeom prst="rect">
            <a:avLst/>
          </a:prstGeom>
          <a:gradFill rotWithShape="1">
            <a:gsLst>
              <a:gs pos="0">
                <a:srgbClr val="023768"/>
              </a:gs>
              <a:gs pos="50000">
                <a:srgbClr val="0477E0"/>
              </a:gs>
              <a:gs pos="100000">
                <a:srgbClr val="023768"/>
              </a:gs>
            </a:gsLst>
            <a:lin ang="5400000" scaled="1"/>
          </a:gradFill>
          <a:ln w="38100">
            <a:solidFill>
              <a:schemeClr val="accent2"/>
            </a:solidFill>
            <a:miter lim="800000"/>
            <a:headEnd/>
            <a:tailEnd/>
          </a:ln>
        </p:spPr>
        <p:txBody>
          <a:bodyPr>
            <a:spAutoFit/>
          </a:bodyPr>
          <a:lstStyle/>
          <a:p>
            <a:pPr algn="just">
              <a:spcBef>
                <a:spcPct val="50000"/>
              </a:spcBef>
              <a:buFontTx/>
              <a:buChar char="•"/>
            </a:pPr>
            <a:r>
              <a:rPr lang="zh-CN" altLang="en-US" sz="2400" b="1">
                <a:solidFill>
                  <a:schemeClr val="bg1"/>
                </a:solidFill>
                <a:latin typeface="黑体" pitchFamily="2" charset="-122"/>
                <a:ea typeface="黑体" pitchFamily="2" charset="-122"/>
              </a:rPr>
              <a:t>竞争对手的劣势是什么？</a:t>
            </a:r>
          </a:p>
        </p:txBody>
      </p:sp>
      <p:sp>
        <p:nvSpPr>
          <p:cNvPr id="135179" name="Text Box 11"/>
          <p:cNvSpPr txBox="1">
            <a:spLocks noChangeArrowheads="1"/>
          </p:cNvSpPr>
          <p:nvPr/>
        </p:nvSpPr>
        <p:spPr bwMode="auto">
          <a:xfrm>
            <a:off x="2667000" y="5448300"/>
            <a:ext cx="4713288" cy="495300"/>
          </a:xfrm>
          <a:prstGeom prst="rect">
            <a:avLst/>
          </a:prstGeom>
          <a:gradFill rotWithShape="1">
            <a:gsLst>
              <a:gs pos="0">
                <a:srgbClr val="023768"/>
              </a:gs>
              <a:gs pos="50000">
                <a:srgbClr val="0477E0"/>
              </a:gs>
              <a:gs pos="100000">
                <a:srgbClr val="023768"/>
              </a:gs>
            </a:gsLst>
            <a:lin ang="5400000" scaled="1"/>
          </a:gradFill>
          <a:ln w="38100">
            <a:solidFill>
              <a:schemeClr val="accent2"/>
            </a:solidFill>
            <a:miter lim="800000"/>
            <a:headEnd/>
            <a:tailEnd/>
          </a:ln>
        </p:spPr>
        <p:txBody>
          <a:bodyPr>
            <a:spAutoFit/>
          </a:bodyPr>
          <a:lstStyle/>
          <a:p>
            <a:pPr algn="just">
              <a:spcBef>
                <a:spcPct val="50000"/>
              </a:spcBef>
              <a:buFontTx/>
              <a:buChar char="•"/>
            </a:pPr>
            <a:r>
              <a:rPr lang="zh-CN" altLang="en-US" sz="2400" b="1">
                <a:solidFill>
                  <a:schemeClr val="bg1"/>
                </a:solidFill>
                <a:latin typeface="黑体" pitchFamily="2" charset="-122"/>
                <a:ea typeface="黑体" pitchFamily="2" charset="-122"/>
              </a:rPr>
              <a:t>与竞争对手相比我们实力如何？</a:t>
            </a:r>
          </a:p>
        </p:txBody>
      </p:sp>
      <p:sp>
        <p:nvSpPr>
          <p:cNvPr id="135180" name="Text Box 12"/>
          <p:cNvSpPr txBox="1">
            <a:spLocks noChangeArrowheads="1"/>
          </p:cNvSpPr>
          <p:nvPr/>
        </p:nvSpPr>
        <p:spPr bwMode="auto">
          <a:xfrm>
            <a:off x="2667000" y="1412875"/>
            <a:ext cx="4713288" cy="495300"/>
          </a:xfrm>
          <a:prstGeom prst="rect">
            <a:avLst/>
          </a:prstGeom>
          <a:gradFill rotWithShape="1">
            <a:gsLst>
              <a:gs pos="0">
                <a:srgbClr val="023768"/>
              </a:gs>
              <a:gs pos="50000">
                <a:srgbClr val="0477E0"/>
              </a:gs>
              <a:gs pos="100000">
                <a:srgbClr val="023768"/>
              </a:gs>
            </a:gsLst>
            <a:lin ang="5400000" scaled="1"/>
          </a:gradFill>
          <a:ln w="38100">
            <a:solidFill>
              <a:schemeClr val="accent2"/>
            </a:solidFill>
            <a:miter lim="800000"/>
            <a:headEnd/>
            <a:tailEnd/>
          </a:ln>
        </p:spPr>
        <p:txBody>
          <a:bodyPr>
            <a:spAutoFit/>
          </a:bodyPr>
          <a:lstStyle/>
          <a:p>
            <a:pPr algn="just">
              <a:spcBef>
                <a:spcPct val="50000"/>
              </a:spcBef>
              <a:buFontTx/>
              <a:buChar char="•"/>
            </a:pPr>
            <a:r>
              <a:rPr lang="zh-CN" altLang="en-US" sz="2400" b="1">
                <a:solidFill>
                  <a:schemeClr val="bg1"/>
                </a:solidFill>
                <a:latin typeface="黑体" pitchFamily="2" charset="-122"/>
                <a:ea typeface="黑体" pitchFamily="2" charset="-122"/>
              </a:rPr>
              <a:t>竞争对手的目标是什么？</a:t>
            </a:r>
          </a:p>
        </p:txBody>
      </p:sp>
      <p:sp>
        <p:nvSpPr>
          <p:cNvPr id="150539" name="Rectangle 14"/>
          <p:cNvSpPr>
            <a:spLocks noChangeArrowheads="1"/>
          </p:cNvSpPr>
          <p:nvPr/>
        </p:nvSpPr>
        <p:spPr bwMode="auto">
          <a:xfrm>
            <a:off x="1752600" y="1773238"/>
            <a:ext cx="76200" cy="3960812"/>
          </a:xfrm>
          <a:prstGeom prst="rect">
            <a:avLst/>
          </a:prstGeom>
          <a:gradFill rotWithShape="1">
            <a:gsLst>
              <a:gs pos="0">
                <a:srgbClr val="023768"/>
              </a:gs>
              <a:gs pos="50000">
                <a:srgbClr val="0477E0"/>
              </a:gs>
              <a:gs pos="100000">
                <a:srgbClr val="023768"/>
              </a:gs>
            </a:gsLst>
            <a:lin ang="5400000" scaled="1"/>
          </a:gradFill>
          <a:ln w="38100">
            <a:solidFill>
              <a:schemeClr val="accent2"/>
            </a:solidFill>
            <a:miter lim="800000"/>
            <a:headEnd/>
            <a:tailEnd/>
          </a:ln>
        </p:spPr>
        <p:txBody>
          <a:bodyPr wrap="none" anchor="ctr"/>
          <a:lstStyle/>
          <a:p>
            <a:endParaRPr lang="zh-CN" altLang="en-US">
              <a:latin typeface="Corbel" pitchFamily="34" charset="0"/>
            </a:endParaRPr>
          </a:p>
        </p:txBody>
      </p:sp>
      <p:sp>
        <p:nvSpPr>
          <p:cNvPr id="150540" name="AutoShape 15"/>
          <p:cNvSpPr>
            <a:spLocks noChangeArrowheads="1"/>
          </p:cNvSpPr>
          <p:nvPr/>
        </p:nvSpPr>
        <p:spPr bwMode="auto">
          <a:xfrm>
            <a:off x="1752600" y="1700213"/>
            <a:ext cx="914400" cy="144462"/>
          </a:xfrm>
          <a:prstGeom prst="rightArrow">
            <a:avLst>
              <a:gd name="adj1" fmla="val 50000"/>
              <a:gd name="adj2" fmla="val 158242"/>
            </a:avLst>
          </a:prstGeom>
          <a:gradFill rotWithShape="1">
            <a:gsLst>
              <a:gs pos="0">
                <a:srgbClr val="023768"/>
              </a:gs>
              <a:gs pos="50000">
                <a:srgbClr val="0477E0"/>
              </a:gs>
              <a:gs pos="100000">
                <a:srgbClr val="023768"/>
              </a:gs>
            </a:gsLst>
            <a:lin ang="5400000" scaled="1"/>
          </a:gradFill>
          <a:ln w="38100">
            <a:solidFill>
              <a:schemeClr val="accent2"/>
            </a:solidFill>
            <a:miter lim="800000"/>
            <a:headEnd/>
            <a:tailEnd/>
          </a:ln>
        </p:spPr>
        <p:txBody>
          <a:bodyPr wrap="none" anchor="ctr"/>
          <a:lstStyle/>
          <a:p>
            <a:endParaRPr lang="zh-CN" altLang="en-US">
              <a:latin typeface="Corbel" pitchFamily="34" charset="0"/>
            </a:endParaRPr>
          </a:p>
        </p:txBody>
      </p:sp>
      <p:sp>
        <p:nvSpPr>
          <p:cNvPr id="150541" name="AutoShape 16"/>
          <p:cNvSpPr>
            <a:spLocks noChangeArrowheads="1"/>
          </p:cNvSpPr>
          <p:nvPr/>
        </p:nvSpPr>
        <p:spPr bwMode="auto">
          <a:xfrm>
            <a:off x="1752600" y="2420938"/>
            <a:ext cx="914400" cy="144462"/>
          </a:xfrm>
          <a:prstGeom prst="rightArrow">
            <a:avLst>
              <a:gd name="adj1" fmla="val 50000"/>
              <a:gd name="adj2" fmla="val 158242"/>
            </a:avLst>
          </a:prstGeom>
          <a:gradFill rotWithShape="1">
            <a:gsLst>
              <a:gs pos="0">
                <a:srgbClr val="023768"/>
              </a:gs>
              <a:gs pos="50000">
                <a:srgbClr val="0477E0"/>
              </a:gs>
              <a:gs pos="100000">
                <a:srgbClr val="023768"/>
              </a:gs>
            </a:gsLst>
            <a:lin ang="5400000" scaled="1"/>
          </a:gradFill>
          <a:ln w="38100">
            <a:solidFill>
              <a:schemeClr val="accent2"/>
            </a:solidFill>
            <a:miter lim="800000"/>
            <a:headEnd/>
            <a:tailEnd/>
          </a:ln>
        </p:spPr>
        <p:txBody>
          <a:bodyPr wrap="none" anchor="ctr"/>
          <a:lstStyle/>
          <a:p>
            <a:endParaRPr lang="zh-CN" altLang="en-US">
              <a:latin typeface="Corbel" pitchFamily="34" charset="0"/>
            </a:endParaRPr>
          </a:p>
        </p:txBody>
      </p:sp>
      <p:sp>
        <p:nvSpPr>
          <p:cNvPr id="150542" name="AutoShape 17"/>
          <p:cNvSpPr>
            <a:spLocks noChangeArrowheads="1"/>
          </p:cNvSpPr>
          <p:nvPr/>
        </p:nvSpPr>
        <p:spPr bwMode="auto">
          <a:xfrm>
            <a:off x="1752600" y="3357563"/>
            <a:ext cx="914400" cy="144462"/>
          </a:xfrm>
          <a:prstGeom prst="rightArrow">
            <a:avLst>
              <a:gd name="adj1" fmla="val 50000"/>
              <a:gd name="adj2" fmla="val 158242"/>
            </a:avLst>
          </a:prstGeom>
          <a:gradFill rotWithShape="1">
            <a:gsLst>
              <a:gs pos="0">
                <a:srgbClr val="023768"/>
              </a:gs>
              <a:gs pos="50000">
                <a:srgbClr val="0477E0"/>
              </a:gs>
              <a:gs pos="100000">
                <a:srgbClr val="023768"/>
              </a:gs>
            </a:gsLst>
            <a:lin ang="5400000" scaled="1"/>
          </a:gradFill>
          <a:ln w="38100">
            <a:solidFill>
              <a:schemeClr val="accent2"/>
            </a:solidFill>
            <a:miter lim="800000"/>
            <a:headEnd/>
            <a:tailEnd/>
          </a:ln>
        </p:spPr>
        <p:txBody>
          <a:bodyPr wrap="none" anchor="ctr"/>
          <a:lstStyle/>
          <a:p>
            <a:endParaRPr lang="zh-CN" altLang="en-US">
              <a:latin typeface="Corbel" pitchFamily="34" charset="0"/>
            </a:endParaRPr>
          </a:p>
        </p:txBody>
      </p:sp>
      <p:sp>
        <p:nvSpPr>
          <p:cNvPr id="150543" name="AutoShape 18"/>
          <p:cNvSpPr>
            <a:spLocks noChangeArrowheads="1"/>
          </p:cNvSpPr>
          <p:nvPr/>
        </p:nvSpPr>
        <p:spPr bwMode="auto">
          <a:xfrm>
            <a:off x="1752600" y="4078288"/>
            <a:ext cx="914400" cy="142875"/>
          </a:xfrm>
          <a:prstGeom prst="rightArrow">
            <a:avLst>
              <a:gd name="adj1" fmla="val 50000"/>
              <a:gd name="adj2" fmla="val 160000"/>
            </a:avLst>
          </a:prstGeom>
          <a:gradFill rotWithShape="1">
            <a:gsLst>
              <a:gs pos="0">
                <a:srgbClr val="023768"/>
              </a:gs>
              <a:gs pos="50000">
                <a:srgbClr val="0477E0"/>
              </a:gs>
              <a:gs pos="100000">
                <a:srgbClr val="023768"/>
              </a:gs>
            </a:gsLst>
            <a:lin ang="5400000" scaled="1"/>
          </a:gradFill>
          <a:ln w="38100">
            <a:solidFill>
              <a:schemeClr val="accent2"/>
            </a:solidFill>
            <a:miter lim="800000"/>
            <a:headEnd/>
            <a:tailEnd/>
          </a:ln>
        </p:spPr>
        <p:txBody>
          <a:bodyPr wrap="none" anchor="ctr"/>
          <a:lstStyle/>
          <a:p>
            <a:endParaRPr lang="zh-CN" altLang="en-US">
              <a:latin typeface="Corbel" pitchFamily="34" charset="0"/>
            </a:endParaRPr>
          </a:p>
        </p:txBody>
      </p:sp>
      <p:sp>
        <p:nvSpPr>
          <p:cNvPr id="150544" name="AutoShape 19"/>
          <p:cNvSpPr>
            <a:spLocks noChangeArrowheads="1"/>
          </p:cNvSpPr>
          <p:nvPr/>
        </p:nvSpPr>
        <p:spPr bwMode="auto">
          <a:xfrm>
            <a:off x="1752600" y="4870450"/>
            <a:ext cx="914400" cy="142875"/>
          </a:xfrm>
          <a:prstGeom prst="rightArrow">
            <a:avLst>
              <a:gd name="adj1" fmla="val 50000"/>
              <a:gd name="adj2" fmla="val 160000"/>
            </a:avLst>
          </a:prstGeom>
          <a:gradFill rotWithShape="1">
            <a:gsLst>
              <a:gs pos="0">
                <a:srgbClr val="023768"/>
              </a:gs>
              <a:gs pos="50000">
                <a:srgbClr val="0477E0"/>
              </a:gs>
              <a:gs pos="100000">
                <a:srgbClr val="023768"/>
              </a:gs>
            </a:gsLst>
            <a:lin ang="5400000" scaled="1"/>
          </a:gradFill>
          <a:ln w="38100">
            <a:solidFill>
              <a:schemeClr val="accent2"/>
            </a:solidFill>
            <a:miter lim="800000"/>
            <a:headEnd/>
            <a:tailEnd/>
          </a:ln>
        </p:spPr>
        <p:txBody>
          <a:bodyPr wrap="none" anchor="ctr"/>
          <a:lstStyle/>
          <a:p>
            <a:endParaRPr lang="zh-CN" altLang="en-US">
              <a:latin typeface="Corbel" pitchFamily="34" charset="0"/>
            </a:endParaRPr>
          </a:p>
        </p:txBody>
      </p:sp>
      <p:sp>
        <p:nvSpPr>
          <p:cNvPr id="150545" name="AutoShape 20"/>
          <p:cNvSpPr>
            <a:spLocks noChangeArrowheads="1"/>
          </p:cNvSpPr>
          <p:nvPr/>
        </p:nvSpPr>
        <p:spPr bwMode="auto">
          <a:xfrm>
            <a:off x="1752600" y="5662613"/>
            <a:ext cx="914400" cy="142875"/>
          </a:xfrm>
          <a:prstGeom prst="rightArrow">
            <a:avLst>
              <a:gd name="adj1" fmla="val 50000"/>
              <a:gd name="adj2" fmla="val 160000"/>
            </a:avLst>
          </a:prstGeom>
          <a:gradFill rotWithShape="1">
            <a:gsLst>
              <a:gs pos="0">
                <a:srgbClr val="023768"/>
              </a:gs>
              <a:gs pos="50000">
                <a:srgbClr val="0477E0"/>
              </a:gs>
              <a:gs pos="100000">
                <a:srgbClr val="023768"/>
              </a:gs>
            </a:gsLst>
            <a:lin ang="5400000" scaled="1"/>
          </a:gradFill>
          <a:ln w="38100">
            <a:solidFill>
              <a:schemeClr val="accent2"/>
            </a:solidFill>
            <a:miter lim="800000"/>
            <a:headEnd/>
            <a:tailEnd/>
          </a:ln>
        </p:spPr>
        <p:txBody>
          <a:bodyPr wrap="none" anchor="ctr"/>
          <a:lstStyle/>
          <a:p>
            <a:endParaRPr lang="zh-CN" altLang="en-US">
              <a:latin typeface="Corbel" pitchFamily="34" charset="0"/>
            </a:endParaRPr>
          </a:p>
        </p:txBody>
      </p:sp>
      <p:sp>
        <p:nvSpPr>
          <p:cNvPr id="150546" name="Line 1"/>
          <p:cNvSpPr>
            <a:spLocks noChangeShapeType="1"/>
          </p:cNvSpPr>
          <p:nvPr/>
        </p:nvSpPr>
        <p:spPr bwMode="auto">
          <a:xfrm>
            <a:off x="1403350" y="3789363"/>
            <a:ext cx="360363" cy="0"/>
          </a:xfrm>
          <a:prstGeom prst="line">
            <a:avLst/>
          </a:prstGeom>
          <a:noFill/>
          <a:ln w="101600">
            <a:solidFill>
              <a:srgbClr val="0477E0"/>
            </a:solidFill>
            <a:round/>
            <a:headEnd/>
            <a:tailEnd/>
          </a:ln>
        </p:spPr>
        <p:txBody>
          <a:bodyPr/>
          <a:lstStyle/>
          <a:p>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5175"/>
                                        </p:tgtEl>
                                        <p:attrNameLst>
                                          <p:attrName>style.visibility</p:attrName>
                                        </p:attrNameLst>
                                      </p:cBhvr>
                                      <p:to>
                                        <p:strVal val="visible"/>
                                      </p:to>
                                    </p:set>
                                    <p:animEffect transition="in" filter="blinds(horizontal)">
                                      <p:cBhvr>
                                        <p:cTn id="7" dur="500"/>
                                        <p:tgtEl>
                                          <p:spTgt spid="13517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5176"/>
                                        </p:tgtEl>
                                        <p:attrNameLst>
                                          <p:attrName>style.visibility</p:attrName>
                                        </p:attrNameLst>
                                      </p:cBhvr>
                                      <p:to>
                                        <p:strVal val="visible"/>
                                      </p:to>
                                    </p:set>
                                    <p:animEffect transition="in" filter="blinds(horizontal)">
                                      <p:cBhvr>
                                        <p:cTn id="10" dur="500"/>
                                        <p:tgtEl>
                                          <p:spTgt spid="13517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5177"/>
                                        </p:tgtEl>
                                        <p:attrNameLst>
                                          <p:attrName>style.visibility</p:attrName>
                                        </p:attrNameLst>
                                      </p:cBhvr>
                                      <p:to>
                                        <p:strVal val="visible"/>
                                      </p:to>
                                    </p:set>
                                    <p:animEffect transition="in" filter="blinds(horizontal)">
                                      <p:cBhvr>
                                        <p:cTn id="13" dur="500"/>
                                        <p:tgtEl>
                                          <p:spTgt spid="13517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5178"/>
                                        </p:tgtEl>
                                        <p:attrNameLst>
                                          <p:attrName>style.visibility</p:attrName>
                                        </p:attrNameLst>
                                      </p:cBhvr>
                                      <p:to>
                                        <p:strVal val="visible"/>
                                      </p:to>
                                    </p:set>
                                    <p:animEffect transition="in" filter="blinds(horizontal)">
                                      <p:cBhvr>
                                        <p:cTn id="16" dur="500"/>
                                        <p:tgtEl>
                                          <p:spTgt spid="13517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5179"/>
                                        </p:tgtEl>
                                        <p:attrNameLst>
                                          <p:attrName>style.visibility</p:attrName>
                                        </p:attrNameLst>
                                      </p:cBhvr>
                                      <p:to>
                                        <p:strVal val="visible"/>
                                      </p:to>
                                    </p:set>
                                    <p:animEffect transition="in" filter="blinds(horizontal)">
                                      <p:cBhvr>
                                        <p:cTn id="19" dur="500"/>
                                        <p:tgtEl>
                                          <p:spTgt spid="135179"/>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35180"/>
                                        </p:tgtEl>
                                        <p:attrNameLst>
                                          <p:attrName>style.visibility</p:attrName>
                                        </p:attrNameLst>
                                      </p:cBhvr>
                                      <p:to>
                                        <p:strVal val="visible"/>
                                      </p:to>
                                    </p:set>
                                    <p:animEffect transition="in" filter="blinds(horizontal)">
                                      <p:cBhvr>
                                        <p:cTn id="22" dur="500"/>
                                        <p:tgtEl>
                                          <p:spTgt spid="135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5" grpId="0" animBg="1"/>
      <p:bldP spid="135176" grpId="0" animBg="1"/>
      <p:bldP spid="135177" grpId="0" animBg="1"/>
      <p:bldP spid="135178" grpId="0" animBg="1"/>
      <p:bldP spid="135179" grpId="0" animBg="1"/>
      <p:bldP spid="135180"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内部环境分析</a:t>
            </a:r>
          </a:p>
        </p:txBody>
      </p:sp>
      <p:sp>
        <p:nvSpPr>
          <p:cNvPr id="151555" name="日期占位符 1"/>
          <p:cNvSpPr txBox="1">
            <a:spLocks/>
          </p:cNvSpPr>
          <p:nvPr/>
        </p:nvSpPr>
        <p:spPr bwMode="auto">
          <a:xfrm>
            <a:off x="6477000" y="6416675"/>
            <a:ext cx="2133600" cy="365125"/>
          </a:xfrm>
          <a:prstGeom prst="rect">
            <a:avLst/>
          </a:prstGeom>
          <a:noFill/>
          <a:ln w="9525">
            <a:noFill/>
            <a:miter lim="800000"/>
            <a:headEnd/>
            <a:tailEnd/>
          </a:ln>
        </p:spPr>
        <p:txBody>
          <a:bodyPr/>
          <a:lstStyle/>
          <a:p>
            <a:endParaRPr lang="en-US" altLang="zh-CN">
              <a:latin typeface="Corbel" pitchFamily="34" charset="0"/>
            </a:endParaRPr>
          </a:p>
          <a:p>
            <a:fld id="{4CB22016-11F5-4BA7-BBAA-2970EC3BC7E1}" type="slidenum">
              <a:rPr lang="en-US" altLang="zh-CN" sz="1200">
                <a:latin typeface="Corbel" pitchFamily="34" charset="0"/>
              </a:rPr>
              <a:pPr/>
              <a:t>64</a:t>
            </a:fld>
            <a:endParaRPr lang="en-US" altLang="zh-CN" sz="1200">
              <a:latin typeface="Corbel" pitchFamily="34" charset="0"/>
            </a:endParaRPr>
          </a:p>
        </p:txBody>
      </p:sp>
      <p:grpSp>
        <p:nvGrpSpPr>
          <p:cNvPr id="3" name="Group 2"/>
          <p:cNvGrpSpPr>
            <a:grpSpLocks/>
          </p:cNvGrpSpPr>
          <p:nvPr/>
        </p:nvGrpSpPr>
        <p:grpSpPr bwMode="auto">
          <a:xfrm>
            <a:off x="228600" y="1412875"/>
            <a:ext cx="8807450" cy="4667250"/>
            <a:chOff x="144" y="890"/>
            <a:chExt cx="5548" cy="2940"/>
          </a:xfrm>
        </p:grpSpPr>
        <p:sp>
          <p:nvSpPr>
            <p:cNvPr id="151558" name="Text Box 3"/>
            <p:cNvSpPr txBox="1">
              <a:spLocks noChangeArrowheads="1"/>
            </p:cNvSpPr>
            <p:nvPr/>
          </p:nvSpPr>
          <p:spPr bwMode="auto">
            <a:xfrm>
              <a:off x="144" y="2426"/>
              <a:ext cx="672" cy="687"/>
            </a:xfrm>
            <a:prstGeom prst="rect">
              <a:avLst/>
            </a:prstGeom>
            <a:gradFill rotWithShape="1">
              <a:gsLst>
                <a:gs pos="0">
                  <a:srgbClr val="023768"/>
                </a:gs>
                <a:gs pos="50000">
                  <a:srgbClr val="0477E0"/>
                </a:gs>
                <a:gs pos="100000">
                  <a:srgbClr val="023768"/>
                </a:gs>
              </a:gsLst>
              <a:lin ang="5400000" scaled="1"/>
            </a:gradFill>
            <a:ln w="38100">
              <a:solidFill>
                <a:srgbClr val="0477E0"/>
              </a:solidFill>
              <a:miter lim="800000"/>
              <a:headEnd/>
              <a:tailEnd/>
            </a:ln>
          </p:spPr>
          <p:txBody>
            <a:bodyPr>
              <a:spAutoFit/>
            </a:bodyPr>
            <a:lstStyle/>
            <a:p>
              <a:pPr algn="ctr">
                <a:spcBef>
                  <a:spcPct val="50000"/>
                </a:spcBef>
              </a:pPr>
              <a:r>
                <a:rPr lang="zh-CN" altLang="en-US" b="1" dirty="0">
                  <a:solidFill>
                    <a:srgbClr val="000000"/>
                  </a:solidFill>
                  <a:latin typeface="黑体" pitchFamily="2" charset="-122"/>
                  <a:ea typeface="黑体" pitchFamily="2" charset="-122"/>
                </a:rPr>
                <a:t>资源</a:t>
              </a:r>
            </a:p>
            <a:p>
              <a:pPr algn="just">
                <a:spcBef>
                  <a:spcPct val="50000"/>
                </a:spcBef>
              </a:pPr>
              <a:r>
                <a:rPr lang="en-US" altLang="zh-CN" sz="1600" b="1" dirty="0">
                  <a:solidFill>
                    <a:srgbClr val="000000"/>
                  </a:solidFill>
                  <a:latin typeface="Times New Roman" pitchFamily="18" charset="0"/>
                  <a:ea typeface="黑体" pitchFamily="2" charset="-122"/>
                </a:rPr>
                <a:t>·</a:t>
              </a:r>
              <a:r>
                <a:rPr lang="zh-CN" altLang="en-US" sz="1400" b="1" dirty="0">
                  <a:solidFill>
                    <a:srgbClr val="000000"/>
                  </a:solidFill>
                  <a:latin typeface="黑体" pitchFamily="2" charset="-122"/>
                  <a:ea typeface="黑体" pitchFamily="2" charset="-122"/>
                </a:rPr>
                <a:t>有形资源</a:t>
              </a:r>
            </a:p>
            <a:p>
              <a:pPr algn="just">
                <a:spcBef>
                  <a:spcPct val="50000"/>
                </a:spcBef>
              </a:pPr>
              <a:r>
                <a:rPr lang="en-US" altLang="zh-CN" sz="1400" b="1" dirty="0">
                  <a:solidFill>
                    <a:srgbClr val="000000"/>
                  </a:solidFill>
                  <a:latin typeface="Times New Roman" pitchFamily="18" charset="0"/>
                  <a:ea typeface="黑体" pitchFamily="2" charset="-122"/>
                </a:rPr>
                <a:t>·</a:t>
              </a:r>
              <a:r>
                <a:rPr lang="zh-CN" altLang="en-US" sz="1400" b="1" dirty="0">
                  <a:solidFill>
                    <a:srgbClr val="000000"/>
                  </a:solidFill>
                  <a:latin typeface="黑体" pitchFamily="2" charset="-122"/>
                  <a:ea typeface="黑体" pitchFamily="2" charset="-122"/>
                </a:rPr>
                <a:t>无形资源</a:t>
              </a:r>
            </a:p>
          </p:txBody>
        </p:sp>
        <p:sp>
          <p:nvSpPr>
            <p:cNvPr id="151559" name="Text Box 4"/>
            <p:cNvSpPr txBox="1">
              <a:spLocks noChangeArrowheads="1"/>
            </p:cNvSpPr>
            <p:nvPr/>
          </p:nvSpPr>
          <p:spPr bwMode="auto">
            <a:xfrm>
              <a:off x="1152" y="2618"/>
              <a:ext cx="672" cy="252"/>
            </a:xfrm>
            <a:prstGeom prst="rect">
              <a:avLst/>
            </a:prstGeom>
            <a:gradFill rotWithShape="1">
              <a:gsLst>
                <a:gs pos="0">
                  <a:srgbClr val="023768"/>
                </a:gs>
                <a:gs pos="50000">
                  <a:srgbClr val="0477E0"/>
                </a:gs>
                <a:gs pos="100000">
                  <a:srgbClr val="023768"/>
                </a:gs>
              </a:gsLst>
              <a:lin ang="5400000" scaled="1"/>
            </a:gradFill>
            <a:ln w="38100">
              <a:solidFill>
                <a:srgbClr val="0477E0"/>
              </a:solidFill>
              <a:miter lim="800000"/>
              <a:headEnd/>
              <a:tailEnd/>
            </a:ln>
          </p:spPr>
          <p:txBody>
            <a:bodyPr>
              <a:spAutoFit/>
            </a:bodyPr>
            <a:lstStyle/>
            <a:p>
              <a:pPr algn="just">
                <a:spcBef>
                  <a:spcPct val="50000"/>
                </a:spcBef>
              </a:pPr>
              <a:r>
                <a:rPr lang="en-US" altLang="zh-CN" sz="1600" b="1" dirty="0">
                  <a:solidFill>
                    <a:srgbClr val="000000"/>
                  </a:solidFill>
                  <a:latin typeface="黑体" pitchFamily="2" charset="-122"/>
                  <a:ea typeface="黑体" pitchFamily="2" charset="-122"/>
                </a:rPr>
                <a:t>  </a:t>
              </a:r>
              <a:r>
                <a:rPr lang="zh-CN" altLang="en-US" sz="2000" b="1" dirty="0">
                  <a:solidFill>
                    <a:srgbClr val="000000"/>
                  </a:solidFill>
                  <a:latin typeface="黑体" pitchFamily="2" charset="-122"/>
                  <a:ea typeface="黑体" pitchFamily="2" charset="-122"/>
                </a:rPr>
                <a:t>能力</a:t>
              </a:r>
            </a:p>
          </p:txBody>
        </p:sp>
        <p:sp>
          <p:nvSpPr>
            <p:cNvPr id="151560" name="Text Box 5"/>
            <p:cNvSpPr txBox="1">
              <a:spLocks noChangeArrowheads="1"/>
            </p:cNvSpPr>
            <p:nvPr/>
          </p:nvSpPr>
          <p:spPr bwMode="auto">
            <a:xfrm>
              <a:off x="2064" y="2090"/>
              <a:ext cx="960" cy="233"/>
            </a:xfrm>
            <a:prstGeom prst="rect">
              <a:avLst/>
            </a:prstGeom>
            <a:gradFill rotWithShape="1">
              <a:gsLst>
                <a:gs pos="0">
                  <a:srgbClr val="023768"/>
                </a:gs>
                <a:gs pos="50000">
                  <a:srgbClr val="0477E0"/>
                </a:gs>
                <a:gs pos="100000">
                  <a:srgbClr val="023768"/>
                </a:gs>
              </a:gsLst>
              <a:lin ang="5400000" scaled="1"/>
            </a:gradFill>
            <a:ln w="38100">
              <a:solidFill>
                <a:srgbClr val="0477E0"/>
              </a:solidFill>
              <a:miter lim="800000"/>
              <a:headEnd/>
              <a:tailEnd/>
            </a:ln>
          </p:spPr>
          <p:txBody>
            <a:bodyPr>
              <a:spAutoFit/>
            </a:bodyPr>
            <a:lstStyle/>
            <a:p>
              <a:pPr algn="ctr">
                <a:spcBef>
                  <a:spcPct val="50000"/>
                </a:spcBef>
              </a:pPr>
              <a:r>
                <a:rPr lang="zh-CN" altLang="en-US" b="1" dirty="0">
                  <a:solidFill>
                    <a:srgbClr val="000000"/>
                  </a:solidFill>
                  <a:latin typeface="黑体" pitchFamily="2" charset="-122"/>
                  <a:ea typeface="黑体" pitchFamily="2" charset="-122"/>
                </a:rPr>
                <a:t>核心竞争力</a:t>
              </a:r>
            </a:p>
          </p:txBody>
        </p:sp>
        <p:sp>
          <p:nvSpPr>
            <p:cNvPr id="151561" name="Text Box 6"/>
            <p:cNvSpPr txBox="1">
              <a:spLocks noChangeArrowheads="1"/>
            </p:cNvSpPr>
            <p:nvPr/>
          </p:nvSpPr>
          <p:spPr bwMode="auto">
            <a:xfrm>
              <a:off x="3360" y="1514"/>
              <a:ext cx="816" cy="252"/>
            </a:xfrm>
            <a:prstGeom prst="rect">
              <a:avLst/>
            </a:prstGeom>
            <a:gradFill rotWithShape="1">
              <a:gsLst>
                <a:gs pos="0">
                  <a:srgbClr val="023768"/>
                </a:gs>
                <a:gs pos="50000">
                  <a:srgbClr val="0477E0"/>
                </a:gs>
                <a:gs pos="100000">
                  <a:srgbClr val="023768"/>
                </a:gs>
              </a:gsLst>
              <a:lin ang="5400000" scaled="1"/>
            </a:gradFill>
            <a:ln w="38100">
              <a:solidFill>
                <a:srgbClr val="0477E0"/>
              </a:solidFill>
              <a:miter lim="800000"/>
              <a:headEnd/>
              <a:tailEnd/>
            </a:ln>
          </p:spPr>
          <p:txBody>
            <a:bodyPr>
              <a:spAutoFit/>
            </a:bodyPr>
            <a:lstStyle/>
            <a:p>
              <a:pPr algn="just">
                <a:spcBef>
                  <a:spcPct val="50000"/>
                </a:spcBef>
              </a:pPr>
              <a:r>
                <a:rPr lang="zh-CN" altLang="en-US" sz="2000" b="1" dirty="0">
                  <a:solidFill>
                    <a:srgbClr val="000000"/>
                  </a:solidFill>
                  <a:latin typeface="黑体" pitchFamily="2" charset="-122"/>
                  <a:ea typeface="黑体" pitchFamily="2" charset="-122"/>
                </a:rPr>
                <a:t>竞争优势</a:t>
              </a:r>
            </a:p>
          </p:txBody>
        </p:sp>
        <p:sp>
          <p:nvSpPr>
            <p:cNvPr id="151562" name="Text Box 7"/>
            <p:cNvSpPr txBox="1">
              <a:spLocks noChangeArrowheads="1"/>
            </p:cNvSpPr>
            <p:nvPr/>
          </p:nvSpPr>
          <p:spPr bwMode="auto">
            <a:xfrm>
              <a:off x="4540" y="890"/>
              <a:ext cx="1152" cy="252"/>
            </a:xfrm>
            <a:prstGeom prst="rect">
              <a:avLst/>
            </a:prstGeom>
            <a:gradFill rotWithShape="1">
              <a:gsLst>
                <a:gs pos="0">
                  <a:srgbClr val="023768"/>
                </a:gs>
                <a:gs pos="50000">
                  <a:srgbClr val="0477E0"/>
                </a:gs>
                <a:gs pos="100000">
                  <a:srgbClr val="023768"/>
                </a:gs>
              </a:gsLst>
              <a:lin ang="5400000" scaled="1"/>
            </a:gradFill>
            <a:ln w="38100">
              <a:solidFill>
                <a:srgbClr val="0477E0"/>
              </a:solidFill>
              <a:miter lim="800000"/>
              <a:headEnd/>
              <a:tailEnd/>
            </a:ln>
          </p:spPr>
          <p:txBody>
            <a:bodyPr>
              <a:spAutoFit/>
            </a:bodyPr>
            <a:lstStyle/>
            <a:p>
              <a:pPr algn="just">
                <a:spcBef>
                  <a:spcPct val="50000"/>
                </a:spcBef>
              </a:pPr>
              <a:r>
                <a:rPr lang="zh-CN" altLang="en-US" sz="2000" b="1" dirty="0">
                  <a:solidFill>
                    <a:srgbClr val="000000"/>
                  </a:solidFill>
                  <a:latin typeface="黑体" pitchFamily="2" charset="-122"/>
                  <a:ea typeface="黑体" pitchFamily="2" charset="-122"/>
                </a:rPr>
                <a:t>战略竞争能力</a:t>
              </a:r>
            </a:p>
          </p:txBody>
        </p:sp>
        <p:sp>
          <p:nvSpPr>
            <p:cNvPr id="151563" name="Text Box 8"/>
            <p:cNvSpPr txBox="1">
              <a:spLocks noChangeArrowheads="1"/>
            </p:cNvSpPr>
            <p:nvPr/>
          </p:nvSpPr>
          <p:spPr bwMode="auto">
            <a:xfrm>
              <a:off x="2112" y="2954"/>
              <a:ext cx="1104" cy="233"/>
            </a:xfrm>
            <a:prstGeom prst="rect">
              <a:avLst/>
            </a:prstGeom>
            <a:gradFill rotWithShape="1">
              <a:gsLst>
                <a:gs pos="0">
                  <a:srgbClr val="023768"/>
                </a:gs>
                <a:gs pos="50000">
                  <a:srgbClr val="0477E0"/>
                </a:gs>
                <a:gs pos="100000">
                  <a:srgbClr val="023768"/>
                </a:gs>
              </a:gsLst>
              <a:lin ang="5400000" scaled="1"/>
            </a:gradFill>
            <a:ln w="38100">
              <a:solidFill>
                <a:srgbClr val="0477E0"/>
              </a:solidFill>
              <a:miter lim="800000"/>
              <a:headEnd/>
              <a:tailEnd/>
            </a:ln>
          </p:spPr>
          <p:txBody>
            <a:bodyPr>
              <a:spAutoFit/>
            </a:bodyPr>
            <a:lstStyle/>
            <a:p>
              <a:pPr algn="ctr">
                <a:spcBef>
                  <a:spcPct val="50000"/>
                </a:spcBef>
              </a:pPr>
              <a:r>
                <a:rPr lang="zh-CN" altLang="en-US" b="1" dirty="0">
                  <a:solidFill>
                    <a:srgbClr val="000000"/>
                  </a:solidFill>
                  <a:latin typeface="黑体" pitchFamily="2" charset="-122"/>
                  <a:ea typeface="黑体" pitchFamily="2" charset="-122"/>
                </a:rPr>
                <a:t>非核心竞争力</a:t>
              </a:r>
            </a:p>
          </p:txBody>
        </p:sp>
        <p:sp>
          <p:nvSpPr>
            <p:cNvPr id="151564" name="Text Box 9"/>
            <p:cNvSpPr txBox="1">
              <a:spLocks noChangeArrowheads="1"/>
            </p:cNvSpPr>
            <p:nvPr/>
          </p:nvSpPr>
          <p:spPr bwMode="auto">
            <a:xfrm>
              <a:off x="3510" y="3285"/>
              <a:ext cx="960" cy="252"/>
            </a:xfrm>
            <a:prstGeom prst="rect">
              <a:avLst/>
            </a:prstGeom>
            <a:gradFill rotWithShape="1">
              <a:gsLst>
                <a:gs pos="0">
                  <a:srgbClr val="023768"/>
                </a:gs>
                <a:gs pos="50000">
                  <a:srgbClr val="0477E0"/>
                </a:gs>
                <a:gs pos="100000">
                  <a:srgbClr val="023768"/>
                </a:gs>
              </a:gsLst>
              <a:lin ang="5400000" scaled="1"/>
            </a:gradFill>
            <a:ln w="38100">
              <a:solidFill>
                <a:srgbClr val="0477E0"/>
              </a:solidFill>
              <a:miter lim="800000"/>
              <a:headEnd/>
              <a:tailEnd/>
            </a:ln>
          </p:spPr>
          <p:txBody>
            <a:bodyPr>
              <a:spAutoFit/>
            </a:bodyPr>
            <a:lstStyle/>
            <a:p>
              <a:pPr algn="just">
                <a:spcBef>
                  <a:spcPct val="50000"/>
                </a:spcBef>
              </a:pPr>
              <a:r>
                <a:rPr lang="zh-CN" altLang="en-US" sz="2000" b="1" dirty="0">
                  <a:solidFill>
                    <a:srgbClr val="000000"/>
                  </a:solidFill>
                  <a:latin typeface="黑体" pitchFamily="2" charset="-122"/>
                  <a:ea typeface="黑体" pitchFamily="2" charset="-122"/>
                </a:rPr>
                <a:t>价值链分析</a:t>
              </a:r>
            </a:p>
          </p:txBody>
        </p:sp>
        <p:sp>
          <p:nvSpPr>
            <p:cNvPr id="151565" name="Text Box 10"/>
            <p:cNvSpPr txBox="1">
              <a:spLocks noChangeArrowheads="1"/>
            </p:cNvSpPr>
            <p:nvPr/>
          </p:nvSpPr>
          <p:spPr bwMode="auto">
            <a:xfrm>
              <a:off x="4786" y="3578"/>
              <a:ext cx="816" cy="252"/>
            </a:xfrm>
            <a:prstGeom prst="rect">
              <a:avLst/>
            </a:prstGeom>
            <a:gradFill rotWithShape="1">
              <a:gsLst>
                <a:gs pos="0">
                  <a:srgbClr val="023768"/>
                </a:gs>
                <a:gs pos="50000">
                  <a:srgbClr val="0477E0"/>
                </a:gs>
                <a:gs pos="100000">
                  <a:srgbClr val="023768"/>
                </a:gs>
              </a:gsLst>
              <a:lin ang="5400000" scaled="1"/>
            </a:gradFill>
            <a:ln w="38100">
              <a:solidFill>
                <a:srgbClr val="0477E0"/>
              </a:solidFill>
              <a:miter lim="800000"/>
              <a:headEnd/>
              <a:tailEnd/>
            </a:ln>
          </p:spPr>
          <p:txBody>
            <a:bodyPr>
              <a:spAutoFit/>
            </a:bodyPr>
            <a:lstStyle/>
            <a:p>
              <a:pPr algn="just">
                <a:spcBef>
                  <a:spcPct val="50000"/>
                </a:spcBef>
              </a:pPr>
              <a:r>
                <a:rPr lang="en-US" altLang="zh-CN" sz="1600" b="1" dirty="0">
                  <a:latin typeface="黑体" pitchFamily="2" charset="-122"/>
                  <a:ea typeface="黑体" pitchFamily="2" charset="-122"/>
                </a:rPr>
                <a:t>  </a:t>
              </a:r>
              <a:r>
                <a:rPr lang="zh-CN" altLang="en-US" sz="2000" b="1" dirty="0">
                  <a:solidFill>
                    <a:srgbClr val="000000"/>
                  </a:solidFill>
                  <a:latin typeface="黑体" pitchFamily="2" charset="-122"/>
                  <a:ea typeface="黑体" pitchFamily="2" charset="-122"/>
                </a:rPr>
                <a:t>外  包</a:t>
              </a:r>
            </a:p>
          </p:txBody>
        </p:sp>
        <p:sp>
          <p:nvSpPr>
            <p:cNvPr id="151566" name="AutoShape 11"/>
            <p:cNvSpPr>
              <a:spLocks noChangeArrowheads="1"/>
            </p:cNvSpPr>
            <p:nvPr/>
          </p:nvSpPr>
          <p:spPr bwMode="auto">
            <a:xfrm>
              <a:off x="816" y="2714"/>
              <a:ext cx="336" cy="48"/>
            </a:xfrm>
            <a:prstGeom prst="rightArrow">
              <a:avLst>
                <a:gd name="adj1" fmla="val 50000"/>
                <a:gd name="adj2" fmla="val 175000"/>
              </a:avLst>
            </a:prstGeom>
            <a:gradFill rotWithShape="1">
              <a:gsLst>
                <a:gs pos="0">
                  <a:srgbClr val="023768"/>
                </a:gs>
                <a:gs pos="50000">
                  <a:srgbClr val="0477E0"/>
                </a:gs>
                <a:gs pos="100000">
                  <a:srgbClr val="023768"/>
                </a:gs>
              </a:gsLst>
              <a:lin ang="5400000" scaled="1"/>
            </a:gradFill>
            <a:ln w="38100">
              <a:solidFill>
                <a:srgbClr val="0477E0"/>
              </a:solidFill>
              <a:miter lim="800000"/>
              <a:headEnd/>
              <a:tailEnd/>
            </a:ln>
          </p:spPr>
          <p:txBody>
            <a:bodyPr wrap="none" anchor="ctr"/>
            <a:lstStyle/>
            <a:p>
              <a:endParaRPr lang="zh-CN" altLang="en-US">
                <a:latin typeface="Corbel" pitchFamily="34" charset="0"/>
              </a:endParaRPr>
            </a:p>
          </p:txBody>
        </p:sp>
        <p:sp>
          <p:nvSpPr>
            <p:cNvPr id="151567" name="AutoShape 12"/>
            <p:cNvSpPr>
              <a:spLocks noChangeArrowheads="1"/>
            </p:cNvSpPr>
            <p:nvPr/>
          </p:nvSpPr>
          <p:spPr bwMode="auto">
            <a:xfrm flipV="1">
              <a:off x="1824" y="2714"/>
              <a:ext cx="96" cy="48"/>
            </a:xfrm>
            <a:prstGeom prst="rightArrow">
              <a:avLst>
                <a:gd name="adj1" fmla="val 50000"/>
                <a:gd name="adj2" fmla="val 50000"/>
              </a:avLst>
            </a:prstGeom>
            <a:gradFill rotWithShape="1">
              <a:gsLst>
                <a:gs pos="0">
                  <a:srgbClr val="023768"/>
                </a:gs>
                <a:gs pos="50000">
                  <a:srgbClr val="0477E0"/>
                </a:gs>
                <a:gs pos="100000">
                  <a:srgbClr val="023768"/>
                </a:gs>
              </a:gsLst>
              <a:lin ang="5400000" scaled="1"/>
            </a:gradFill>
            <a:ln w="38100">
              <a:solidFill>
                <a:srgbClr val="0477E0"/>
              </a:solidFill>
              <a:miter lim="800000"/>
              <a:headEnd/>
              <a:tailEnd/>
            </a:ln>
          </p:spPr>
          <p:txBody>
            <a:bodyPr wrap="none" anchor="ctr"/>
            <a:lstStyle/>
            <a:p>
              <a:endParaRPr lang="zh-CN" altLang="en-US">
                <a:latin typeface="Corbel" pitchFamily="34" charset="0"/>
              </a:endParaRPr>
            </a:p>
          </p:txBody>
        </p:sp>
        <p:sp>
          <p:nvSpPr>
            <p:cNvPr id="151568" name="Line 13"/>
            <p:cNvSpPr>
              <a:spLocks noChangeShapeType="1"/>
            </p:cNvSpPr>
            <p:nvPr/>
          </p:nvSpPr>
          <p:spPr bwMode="auto">
            <a:xfrm>
              <a:off x="1920" y="2186"/>
              <a:ext cx="0" cy="960"/>
            </a:xfrm>
            <a:prstGeom prst="line">
              <a:avLst/>
            </a:prstGeom>
            <a:noFill/>
            <a:ln w="38100">
              <a:solidFill>
                <a:srgbClr val="0477E0"/>
              </a:solidFill>
              <a:round/>
              <a:headEnd/>
              <a:tailEnd/>
            </a:ln>
          </p:spPr>
          <p:txBody>
            <a:bodyPr/>
            <a:lstStyle/>
            <a:p>
              <a:endParaRPr lang="zh-CN" altLang="en-US"/>
            </a:p>
          </p:txBody>
        </p:sp>
        <p:sp>
          <p:nvSpPr>
            <p:cNvPr id="151569" name="AutoShape 14"/>
            <p:cNvSpPr>
              <a:spLocks noChangeArrowheads="1"/>
            </p:cNvSpPr>
            <p:nvPr/>
          </p:nvSpPr>
          <p:spPr bwMode="auto">
            <a:xfrm>
              <a:off x="1920" y="2186"/>
              <a:ext cx="144" cy="48"/>
            </a:xfrm>
            <a:prstGeom prst="rightArrow">
              <a:avLst>
                <a:gd name="adj1" fmla="val 50000"/>
                <a:gd name="adj2" fmla="val 75000"/>
              </a:avLst>
            </a:prstGeom>
            <a:gradFill rotWithShape="1">
              <a:gsLst>
                <a:gs pos="0">
                  <a:srgbClr val="023768"/>
                </a:gs>
                <a:gs pos="50000">
                  <a:srgbClr val="0477E0"/>
                </a:gs>
                <a:gs pos="100000">
                  <a:srgbClr val="023768"/>
                </a:gs>
              </a:gsLst>
              <a:lin ang="5400000" scaled="1"/>
            </a:gradFill>
            <a:ln w="38100">
              <a:solidFill>
                <a:srgbClr val="0477E0"/>
              </a:solidFill>
              <a:miter lim="800000"/>
              <a:headEnd/>
              <a:tailEnd/>
            </a:ln>
          </p:spPr>
          <p:txBody>
            <a:bodyPr wrap="none" anchor="ctr"/>
            <a:lstStyle/>
            <a:p>
              <a:endParaRPr lang="zh-CN" altLang="en-US">
                <a:latin typeface="Corbel" pitchFamily="34" charset="0"/>
              </a:endParaRPr>
            </a:p>
          </p:txBody>
        </p:sp>
        <p:sp>
          <p:nvSpPr>
            <p:cNvPr id="151570" name="AutoShape 15"/>
            <p:cNvSpPr>
              <a:spLocks noChangeArrowheads="1"/>
            </p:cNvSpPr>
            <p:nvPr/>
          </p:nvSpPr>
          <p:spPr bwMode="auto">
            <a:xfrm>
              <a:off x="1920" y="3098"/>
              <a:ext cx="192" cy="48"/>
            </a:xfrm>
            <a:prstGeom prst="rightArrow">
              <a:avLst>
                <a:gd name="adj1" fmla="val 50000"/>
                <a:gd name="adj2" fmla="val 100000"/>
              </a:avLst>
            </a:prstGeom>
            <a:gradFill rotWithShape="1">
              <a:gsLst>
                <a:gs pos="0">
                  <a:srgbClr val="023768"/>
                </a:gs>
                <a:gs pos="50000">
                  <a:srgbClr val="0477E0"/>
                </a:gs>
                <a:gs pos="100000">
                  <a:srgbClr val="023768"/>
                </a:gs>
              </a:gsLst>
              <a:lin ang="5400000" scaled="1"/>
            </a:gradFill>
            <a:ln w="38100">
              <a:solidFill>
                <a:srgbClr val="0477E0"/>
              </a:solidFill>
              <a:miter lim="800000"/>
              <a:headEnd/>
              <a:tailEnd/>
            </a:ln>
          </p:spPr>
          <p:txBody>
            <a:bodyPr wrap="none" anchor="ctr"/>
            <a:lstStyle/>
            <a:p>
              <a:endParaRPr lang="zh-CN" altLang="en-US">
                <a:latin typeface="Corbel" pitchFamily="34" charset="0"/>
              </a:endParaRPr>
            </a:p>
          </p:txBody>
        </p:sp>
        <p:sp>
          <p:nvSpPr>
            <p:cNvPr id="151571" name="Line 16"/>
            <p:cNvSpPr>
              <a:spLocks noChangeShapeType="1"/>
            </p:cNvSpPr>
            <p:nvPr/>
          </p:nvSpPr>
          <p:spPr bwMode="auto">
            <a:xfrm>
              <a:off x="3024" y="2186"/>
              <a:ext cx="144" cy="0"/>
            </a:xfrm>
            <a:prstGeom prst="line">
              <a:avLst/>
            </a:prstGeom>
            <a:noFill/>
            <a:ln w="38100">
              <a:solidFill>
                <a:srgbClr val="0477E0"/>
              </a:solidFill>
              <a:round/>
              <a:headEnd/>
              <a:tailEnd/>
            </a:ln>
          </p:spPr>
          <p:txBody>
            <a:bodyPr/>
            <a:lstStyle/>
            <a:p>
              <a:endParaRPr lang="zh-CN" altLang="en-US"/>
            </a:p>
          </p:txBody>
        </p:sp>
        <p:sp>
          <p:nvSpPr>
            <p:cNvPr id="151572" name="Line 17"/>
            <p:cNvSpPr>
              <a:spLocks noChangeShapeType="1"/>
            </p:cNvSpPr>
            <p:nvPr/>
          </p:nvSpPr>
          <p:spPr bwMode="auto">
            <a:xfrm flipV="1">
              <a:off x="3168" y="1658"/>
              <a:ext cx="0" cy="528"/>
            </a:xfrm>
            <a:prstGeom prst="line">
              <a:avLst/>
            </a:prstGeom>
            <a:noFill/>
            <a:ln w="38100">
              <a:solidFill>
                <a:srgbClr val="0477E0"/>
              </a:solidFill>
              <a:round/>
              <a:headEnd/>
              <a:tailEnd/>
            </a:ln>
          </p:spPr>
          <p:txBody>
            <a:bodyPr/>
            <a:lstStyle/>
            <a:p>
              <a:endParaRPr lang="zh-CN" altLang="en-US"/>
            </a:p>
          </p:txBody>
        </p:sp>
        <p:sp>
          <p:nvSpPr>
            <p:cNvPr id="151573" name="Line 18"/>
            <p:cNvSpPr>
              <a:spLocks noChangeShapeType="1"/>
            </p:cNvSpPr>
            <p:nvPr/>
          </p:nvSpPr>
          <p:spPr bwMode="auto">
            <a:xfrm>
              <a:off x="3216" y="3098"/>
              <a:ext cx="144" cy="0"/>
            </a:xfrm>
            <a:prstGeom prst="line">
              <a:avLst/>
            </a:prstGeom>
            <a:noFill/>
            <a:ln w="38100">
              <a:solidFill>
                <a:srgbClr val="0477E0"/>
              </a:solidFill>
              <a:round/>
              <a:headEnd/>
              <a:tailEnd/>
            </a:ln>
          </p:spPr>
          <p:txBody>
            <a:bodyPr/>
            <a:lstStyle/>
            <a:p>
              <a:endParaRPr lang="zh-CN" altLang="en-US"/>
            </a:p>
          </p:txBody>
        </p:sp>
        <p:sp>
          <p:nvSpPr>
            <p:cNvPr id="151574" name="AutoShape 19"/>
            <p:cNvSpPr>
              <a:spLocks noChangeArrowheads="1"/>
            </p:cNvSpPr>
            <p:nvPr/>
          </p:nvSpPr>
          <p:spPr bwMode="auto">
            <a:xfrm flipV="1">
              <a:off x="3168" y="1658"/>
              <a:ext cx="192" cy="48"/>
            </a:xfrm>
            <a:prstGeom prst="rightArrow">
              <a:avLst>
                <a:gd name="adj1" fmla="val 50000"/>
                <a:gd name="adj2" fmla="val 100000"/>
              </a:avLst>
            </a:prstGeom>
            <a:gradFill rotWithShape="1">
              <a:gsLst>
                <a:gs pos="0">
                  <a:srgbClr val="023768"/>
                </a:gs>
                <a:gs pos="50000">
                  <a:srgbClr val="0477E0"/>
                </a:gs>
                <a:gs pos="100000">
                  <a:srgbClr val="023768"/>
                </a:gs>
              </a:gsLst>
              <a:lin ang="5400000" scaled="1"/>
            </a:gradFill>
            <a:ln w="38100">
              <a:solidFill>
                <a:srgbClr val="0477E0"/>
              </a:solidFill>
              <a:miter lim="800000"/>
              <a:headEnd/>
              <a:tailEnd/>
            </a:ln>
          </p:spPr>
          <p:txBody>
            <a:bodyPr wrap="none" anchor="ctr"/>
            <a:lstStyle/>
            <a:p>
              <a:endParaRPr lang="zh-CN" altLang="en-US">
                <a:latin typeface="Corbel" pitchFamily="34" charset="0"/>
              </a:endParaRPr>
            </a:p>
          </p:txBody>
        </p:sp>
        <p:sp>
          <p:nvSpPr>
            <p:cNvPr id="151575" name="Line 20"/>
            <p:cNvSpPr>
              <a:spLocks noChangeShapeType="1"/>
            </p:cNvSpPr>
            <p:nvPr/>
          </p:nvSpPr>
          <p:spPr bwMode="auto">
            <a:xfrm flipV="1">
              <a:off x="3360" y="3098"/>
              <a:ext cx="0" cy="336"/>
            </a:xfrm>
            <a:prstGeom prst="line">
              <a:avLst/>
            </a:prstGeom>
            <a:noFill/>
            <a:ln w="38100">
              <a:solidFill>
                <a:srgbClr val="0477E0"/>
              </a:solidFill>
              <a:round/>
              <a:headEnd/>
              <a:tailEnd/>
            </a:ln>
          </p:spPr>
          <p:txBody>
            <a:bodyPr/>
            <a:lstStyle/>
            <a:p>
              <a:endParaRPr lang="zh-CN" altLang="en-US"/>
            </a:p>
          </p:txBody>
        </p:sp>
        <p:sp>
          <p:nvSpPr>
            <p:cNvPr id="151576" name="AutoShape 21"/>
            <p:cNvSpPr>
              <a:spLocks noChangeArrowheads="1"/>
            </p:cNvSpPr>
            <p:nvPr/>
          </p:nvSpPr>
          <p:spPr bwMode="auto">
            <a:xfrm flipV="1">
              <a:off x="3360" y="3386"/>
              <a:ext cx="144" cy="48"/>
            </a:xfrm>
            <a:prstGeom prst="rightArrow">
              <a:avLst>
                <a:gd name="adj1" fmla="val 50000"/>
                <a:gd name="adj2" fmla="val 75000"/>
              </a:avLst>
            </a:prstGeom>
            <a:gradFill rotWithShape="1">
              <a:gsLst>
                <a:gs pos="0">
                  <a:srgbClr val="023768"/>
                </a:gs>
                <a:gs pos="50000">
                  <a:srgbClr val="0477E0"/>
                </a:gs>
                <a:gs pos="100000">
                  <a:srgbClr val="023768"/>
                </a:gs>
              </a:gsLst>
              <a:lin ang="5400000" scaled="1"/>
            </a:gradFill>
            <a:ln w="38100">
              <a:solidFill>
                <a:srgbClr val="0477E0"/>
              </a:solidFill>
              <a:miter lim="800000"/>
              <a:headEnd/>
              <a:tailEnd/>
            </a:ln>
          </p:spPr>
          <p:txBody>
            <a:bodyPr wrap="none" anchor="ctr"/>
            <a:lstStyle/>
            <a:p>
              <a:endParaRPr lang="zh-CN" altLang="en-US">
                <a:latin typeface="Corbel" pitchFamily="34" charset="0"/>
              </a:endParaRPr>
            </a:p>
          </p:txBody>
        </p:sp>
        <p:sp>
          <p:nvSpPr>
            <p:cNvPr id="151577" name="Line 22"/>
            <p:cNvSpPr>
              <a:spLocks noChangeShapeType="1"/>
            </p:cNvSpPr>
            <p:nvPr/>
          </p:nvSpPr>
          <p:spPr bwMode="auto">
            <a:xfrm>
              <a:off x="4176" y="1610"/>
              <a:ext cx="144" cy="0"/>
            </a:xfrm>
            <a:prstGeom prst="line">
              <a:avLst/>
            </a:prstGeom>
            <a:noFill/>
            <a:ln w="38100">
              <a:solidFill>
                <a:srgbClr val="0477E0"/>
              </a:solidFill>
              <a:round/>
              <a:headEnd/>
              <a:tailEnd/>
            </a:ln>
          </p:spPr>
          <p:txBody>
            <a:bodyPr/>
            <a:lstStyle/>
            <a:p>
              <a:endParaRPr lang="zh-CN" altLang="en-US"/>
            </a:p>
          </p:txBody>
        </p:sp>
        <p:sp>
          <p:nvSpPr>
            <p:cNvPr id="151578" name="Line 23"/>
            <p:cNvSpPr>
              <a:spLocks noChangeShapeType="1"/>
            </p:cNvSpPr>
            <p:nvPr/>
          </p:nvSpPr>
          <p:spPr bwMode="auto">
            <a:xfrm flipH="1" flipV="1">
              <a:off x="4320" y="986"/>
              <a:ext cx="0" cy="624"/>
            </a:xfrm>
            <a:prstGeom prst="line">
              <a:avLst/>
            </a:prstGeom>
            <a:noFill/>
            <a:ln w="38100">
              <a:solidFill>
                <a:srgbClr val="0477E0"/>
              </a:solidFill>
              <a:round/>
              <a:headEnd/>
              <a:tailEnd/>
            </a:ln>
          </p:spPr>
          <p:txBody>
            <a:bodyPr/>
            <a:lstStyle/>
            <a:p>
              <a:endParaRPr lang="zh-CN" altLang="en-US"/>
            </a:p>
          </p:txBody>
        </p:sp>
        <p:sp>
          <p:nvSpPr>
            <p:cNvPr id="151579" name="AutoShape 24"/>
            <p:cNvSpPr>
              <a:spLocks noChangeArrowheads="1"/>
            </p:cNvSpPr>
            <p:nvPr/>
          </p:nvSpPr>
          <p:spPr bwMode="auto">
            <a:xfrm flipV="1">
              <a:off x="4320" y="986"/>
              <a:ext cx="192" cy="48"/>
            </a:xfrm>
            <a:prstGeom prst="rightArrow">
              <a:avLst>
                <a:gd name="adj1" fmla="val 50000"/>
                <a:gd name="adj2" fmla="val 100000"/>
              </a:avLst>
            </a:prstGeom>
            <a:gradFill rotWithShape="1">
              <a:gsLst>
                <a:gs pos="0">
                  <a:srgbClr val="023768"/>
                </a:gs>
                <a:gs pos="50000">
                  <a:srgbClr val="0477E0"/>
                </a:gs>
                <a:gs pos="100000">
                  <a:srgbClr val="023768"/>
                </a:gs>
              </a:gsLst>
              <a:lin ang="5400000" scaled="1"/>
            </a:gradFill>
            <a:ln w="38100">
              <a:solidFill>
                <a:srgbClr val="0477E0"/>
              </a:solidFill>
              <a:miter lim="800000"/>
              <a:headEnd/>
              <a:tailEnd/>
            </a:ln>
          </p:spPr>
          <p:txBody>
            <a:bodyPr wrap="none" anchor="ctr"/>
            <a:lstStyle/>
            <a:p>
              <a:endParaRPr lang="zh-CN" altLang="en-US">
                <a:latin typeface="Corbel" pitchFamily="34" charset="0"/>
              </a:endParaRPr>
            </a:p>
          </p:txBody>
        </p:sp>
        <p:sp>
          <p:nvSpPr>
            <p:cNvPr id="151580" name="Line 25"/>
            <p:cNvSpPr>
              <a:spLocks noChangeShapeType="1"/>
            </p:cNvSpPr>
            <p:nvPr/>
          </p:nvSpPr>
          <p:spPr bwMode="auto">
            <a:xfrm>
              <a:off x="4464" y="3434"/>
              <a:ext cx="144" cy="0"/>
            </a:xfrm>
            <a:prstGeom prst="line">
              <a:avLst/>
            </a:prstGeom>
            <a:noFill/>
            <a:ln w="38100">
              <a:solidFill>
                <a:srgbClr val="0477E0"/>
              </a:solidFill>
              <a:round/>
              <a:headEnd/>
              <a:tailEnd/>
            </a:ln>
          </p:spPr>
          <p:txBody>
            <a:bodyPr/>
            <a:lstStyle/>
            <a:p>
              <a:endParaRPr lang="zh-CN" altLang="en-US"/>
            </a:p>
          </p:txBody>
        </p:sp>
        <p:sp>
          <p:nvSpPr>
            <p:cNvPr id="151581" name="Line 26"/>
            <p:cNvSpPr>
              <a:spLocks noChangeShapeType="1"/>
            </p:cNvSpPr>
            <p:nvPr/>
          </p:nvSpPr>
          <p:spPr bwMode="auto">
            <a:xfrm flipV="1">
              <a:off x="4608" y="3434"/>
              <a:ext cx="0" cy="336"/>
            </a:xfrm>
            <a:prstGeom prst="line">
              <a:avLst/>
            </a:prstGeom>
            <a:noFill/>
            <a:ln w="38100">
              <a:solidFill>
                <a:srgbClr val="0477E0"/>
              </a:solidFill>
              <a:round/>
              <a:headEnd/>
              <a:tailEnd/>
            </a:ln>
          </p:spPr>
          <p:txBody>
            <a:bodyPr/>
            <a:lstStyle/>
            <a:p>
              <a:endParaRPr lang="zh-CN" altLang="en-US"/>
            </a:p>
          </p:txBody>
        </p:sp>
        <p:sp>
          <p:nvSpPr>
            <p:cNvPr id="151582" name="AutoShape 27"/>
            <p:cNvSpPr>
              <a:spLocks noChangeArrowheads="1"/>
            </p:cNvSpPr>
            <p:nvPr/>
          </p:nvSpPr>
          <p:spPr bwMode="auto">
            <a:xfrm flipV="1">
              <a:off x="4608" y="3722"/>
              <a:ext cx="144" cy="48"/>
            </a:xfrm>
            <a:prstGeom prst="rightArrow">
              <a:avLst>
                <a:gd name="adj1" fmla="val 50000"/>
                <a:gd name="adj2" fmla="val 75000"/>
              </a:avLst>
            </a:prstGeom>
            <a:gradFill rotWithShape="1">
              <a:gsLst>
                <a:gs pos="0">
                  <a:srgbClr val="023768"/>
                </a:gs>
                <a:gs pos="50000">
                  <a:srgbClr val="0477E0"/>
                </a:gs>
                <a:gs pos="100000">
                  <a:srgbClr val="023768"/>
                </a:gs>
              </a:gsLst>
              <a:lin ang="5400000" scaled="1"/>
            </a:gradFill>
            <a:ln w="38100">
              <a:solidFill>
                <a:srgbClr val="0477E0"/>
              </a:solidFill>
              <a:miter lim="800000"/>
              <a:headEnd/>
              <a:tailEnd/>
            </a:ln>
          </p:spPr>
          <p:txBody>
            <a:bodyPr wrap="none" anchor="ctr"/>
            <a:lstStyle/>
            <a:p>
              <a:endParaRPr lang="zh-CN" altLang="en-US">
                <a:latin typeface="Corbel" pitchFamily="34" charset="0"/>
              </a:endParaRPr>
            </a:p>
          </p:txBody>
        </p:sp>
      </p:grpSp>
      <p:sp>
        <p:nvSpPr>
          <p:cNvPr id="31" name="AutoShape 28"/>
          <p:cNvSpPr>
            <a:spLocks noChangeArrowheads="1"/>
          </p:cNvSpPr>
          <p:nvPr/>
        </p:nvSpPr>
        <p:spPr bwMode="auto">
          <a:xfrm>
            <a:off x="3357554" y="1643050"/>
            <a:ext cx="1371600" cy="1295400"/>
          </a:xfrm>
          <a:prstGeom prst="wedgeRoundRectCallout">
            <a:avLst>
              <a:gd name="adj1" fmla="val -38889"/>
              <a:gd name="adj2" fmla="val 68870"/>
              <a:gd name="adj3" fmla="val 16667"/>
            </a:avLst>
          </a:prstGeom>
          <a:noFill/>
          <a:ln w="38100">
            <a:solidFill>
              <a:schemeClr val="bg1"/>
            </a:solidFill>
            <a:miter lim="800000"/>
            <a:headEnd/>
            <a:tailEnd/>
          </a:ln>
        </p:spPr>
        <p:txBody>
          <a:bodyPr/>
          <a:lstStyle/>
          <a:p>
            <a:pPr>
              <a:spcBef>
                <a:spcPct val="20000"/>
              </a:spcBef>
            </a:pPr>
            <a:r>
              <a:rPr lang="zh-CN" altLang="en-US" sz="1600" b="1" dirty="0">
                <a:solidFill>
                  <a:srgbClr val="000000"/>
                </a:solidFill>
                <a:latin typeface="楷体_GB2312" pitchFamily="49" charset="-122"/>
                <a:ea typeface="楷体_GB2312" pitchFamily="49" charset="-122"/>
              </a:rPr>
              <a:t>稀有的</a:t>
            </a:r>
          </a:p>
          <a:p>
            <a:pPr>
              <a:spcBef>
                <a:spcPct val="20000"/>
              </a:spcBef>
            </a:pPr>
            <a:r>
              <a:rPr lang="zh-CN" altLang="en-US" sz="1600" b="1" dirty="0">
                <a:solidFill>
                  <a:srgbClr val="000000"/>
                </a:solidFill>
                <a:latin typeface="楷体_GB2312" pitchFamily="49" charset="-122"/>
                <a:ea typeface="楷体_GB2312" pitchFamily="49" charset="-122"/>
              </a:rPr>
              <a:t>有价值的</a:t>
            </a:r>
          </a:p>
          <a:p>
            <a:pPr>
              <a:spcBef>
                <a:spcPct val="20000"/>
              </a:spcBef>
            </a:pPr>
            <a:r>
              <a:rPr lang="zh-CN" altLang="en-US" sz="1600" b="1" dirty="0">
                <a:solidFill>
                  <a:srgbClr val="000000"/>
                </a:solidFill>
                <a:latin typeface="楷体_GB2312" pitchFamily="49" charset="-122"/>
                <a:ea typeface="楷体_GB2312" pitchFamily="49" charset="-122"/>
              </a:rPr>
              <a:t>难于模仿的</a:t>
            </a:r>
          </a:p>
          <a:p>
            <a:pPr>
              <a:spcBef>
                <a:spcPct val="20000"/>
              </a:spcBef>
            </a:pPr>
            <a:r>
              <a:rPr lang="zh-CN" altLang="en-US" sz="1600" b="1" dirty="0">
                <a:solidFill>
                  <a:srgbClr val="000000"/>
                </a:solidFill>
                <a:latin typeface="楷体_GB2312" pitchFamily="49" charset="-122"/>
                <a:ea typeface="楷体_GB2312" pitchFamily="49" charset="-122"/>
              </a:rPr>
              <a:t>不可替代的</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战略制订：三大基本战略</a:t>
            </a:r>
          </a:p>
        </p:txBody>
      </p:sp>
      <p:sp>
        <p:nvSpPr>
          <p:cNvPr id="5" name="矩形 4"/>
          <p:cNvSpPr/>
          <p:nvPr/>
        </p:nvSpPr>
        <p:spPr>
          <a:xfrm>
            <a:off x="2500298" y="4071942"/>
            <a:ext cx="5143500" cy="2000250"/>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目标集中竞争战略</a:t>
            </a:r>
          </a:p>
        </p:txBody>
      </p:sp>
      <p:sp>
        <p:nvSpPr>
          <p:cNvPr id="6" name="矩形 5"/>
          <p:cNvSpPr/>
          <p:nvPr/>
        </p:nvSpPr>
        <p:spPr>
          <a:xfrm>
            <a:off x="2500313" y="2009775"/>
            <a:ext cx="2562225" cy="2062163"/>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产品差异</a:t>
            </a:r>
            <a:endParaRPr lang="en-US" altLang="zh-CN" sz="3600"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endParaRPr>
          </a:p>
          <a:p>
            <a:pPr algn="ctr" fontAlgn="auto">
              <a:spcBef>
                <a:spcPts val="0"/>
              </a:spcBef>
              <a:spcAft>
                <a:spcPts val="0"/>
              </a:spcAft>
              <a:defRPr/>
            </a:pPr>
            <a:r>
              <a:rPr lang="zh-CN" altLang="en-US" sz="3600"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竞争战略</a:t>
            </a:r>
          </a:p>
        </p:txBody>
      </p:sp>
      <p:sp>
        <p:nvSpPr>
          <p:cNvPr id="7" name="矩形 6"/>
          <p:cNvSpPr/>
          <p:nvPr/>
        </p:nvSpPr>
        <p:spPr>
          <a:xfrm>
            <a:off x="5072063" y="2009775"/>
            <a:ext cx="2562225" cy="2062163"/>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成本领先</a:t>
            </a:r>
            <a:endParaRPr lang="en-US" altLang="zh-CN" sz="36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endParaRPr>
          </a:p>
          <a:p>
            <a:pPr algn="ctr" fontAlgn="auto">
              <a:spcBef>
                <a:spcPts val="0"/>
              </a:spcBef>
              <a:spcAft>
                <a:spcPts val="0"/>
              </a:spcAft>
              <a:defRPr/>
            </a:pPr>
            <a:r>
              <a:rPr lang="zh-CN" altLang="en-US" sz="36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竞争战略</a:t>
            </a:r>
          </a:p>
        </p:txBody>
      </p:sp>
      <p:sp>
        <p:nvSpPr>
          <p:cNvPr id="8" name="TextBox 7"/>
          <p:cNvSpPr txBox="1"/>
          <p:nvPr/>
        </p:nvSpPr>
        <p:spPr>
          <a:xfrm>
            <a:off x="2714612" y="1142984"/>
            <a:ext cx="4338637" cy="954087"/>
          </a:xfrm>
          <a:prstGeom prst="rect">
            <a:avLst/>
          </a:prstGeom>
          <a:noFill/>
        </p:spPr>
        <p:txBody>
          <a:bodyPr wrap="none">
            <a:spAutoFit/>
          </a:bodyPr>
          <a:lstStyle/>
          <a:p>
            <a:pPr algn="ctr" fontAlgn="auto">
              <a:spcBef>
                <a:spcPts val="0"/>
              </a:spcBef>
              <a:spcAft>
                <a:spcPts val="0"/>
              </a:spcAft>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战略优势</a:t>
            </a: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a:p>
            <a:pPr algn="ctr" fontAlgn="auto">
              <a:spcBef>
                <a:spcPts val="0"/>
              </a:spcBef>
              <a:spcAft>
                <a:spcPts val="0"/>
              </a:spcAft>
              <a:defRPr/>
            </a:pPr>
            <a:r>
              <a:rPr lang="zh-CN" altLang="en-US" sz="2800" b="1" dirty="0">
                <a:effectLst>
                  <a:outerShdw blurRad="38100" dist="38100" dir="2700000" algn="tl">
                    <a:srgbClr val="000000">
                      <a:alpha val="43137"/>
                    </a:srgbClr>
                  </a:outerShdw>
                </a:effectLst>
                <a:latin typeface="楷体_GB2312" pitchFamily="49" charset="-122"/>
                <a:ea typeface="楷体_GB2312" pitchFamily="49" charset="-122"/>
              </a:rPr>
              <a:t>产品优势       成本优势</a:t>
            </a:r>
          </a:p>
        </p:txBody>
      </p:sp>
      <p:sp>
        <p:nvSpPr>
          <p:cNvPr id="10" name="TextBox 9"/>
          <p:cNvSpPr txBox="1"/>
          <p:nvPr/>
        </p:nvSpPr>
        <p:spPr>
          <a:xfrm>
            <a:off x="1857375" y="2071688"/>
            <a:ext cx="642938" cy="3970337"/>
          </a:xfrm>
          <a:prstGeom prst="rect">
            <a:avLst/>
          </a:prstGeom>
          <a:noFill/>
        </p:spPr>
        <p:txBody>
          <a:bodyPr>
            <a:spAutoFit/>
          </a:bodyPr>
          <a:lstStyle/>
          <a:p>
            <a:pPr algn="r" fontAlgn="auto">
              <a:spcBef>
                <a:spcPts val="0"/>
              </a:spcBef>
              <a:spcAft>
                <a:spcPts val="0"/>
              </a:spcAft>
              <a:defRPr/>
            </a:pPr>
            <a:r>
              <a:rPr lang="zh-CN" altLang="en-US" sz="2800" b="1" dirty="0">
                <a:effectLst>
                  <a:outerShdw blurRad="38100" dist="38100" dir="2700000" algn="tl">
                    <a:srgbClr val="000000">
                      <a:alpha val="43137"/>
                    </a:srgbClr>
                  </a:outerShdw>
                </a:effectLst>
                <a:latin typeface="楷体_GB2312" pitchFamily="49" charset="-122"/>
                <a:ea typeface="楷体_GB2312" pitchFamily="49" charset="-122"/>
              </a:rPr>
              <a:t>整</a:t>
            </a:r>
            <a:endParaRPr lang="en-US" altLang="zh-CN" sz="2800" b="1" dirty="0">
              <a:effectLst>
                <a:outerShdw blurRad="38100" dist="38100" dir="2700000" algn="tl">
                  <a:srgbClr val="000000">
                    <a:alpha val="43137"/>
                  </a:srgbClr>
                </a:outerShdw>
              </a:effectLst>
              <a:latin typeface="楷体_GB2312" pitchFamily="49" charset="-122"/>
              <a:ea typeface="楷体_GB2312" pitchFamily="49" charset="-122"/>
            </a:endParaRPr>
          </a:p>
          <a:p>
            <a:pPr algn="r" fontAlgn="auto">
              <a:spcBef>
                <a:spcPts val="0"/>
              </a:spcBef>
              <a:spcAft>
                <a:spcPts val="0"/>
              </a:spcAft>
              <a:defRPr/>
            </a:pPr>
            <a:r>
              <a:rPr lang="zh-CN" altLang="en-US" sz="2800" b="1" dirty="0">
                <a:effectLst>
                  <a:outerShdw blurRad="38100" dist="38100" dir="2700000" algn="tl">
                    <a:srgbClr val="000000">
                      <a:alpha val="43137"/>
                    </a:srgbClr>
                  </a:outerShdw>
                </a:effectLst>
                <a:latin typeface="楷体_GB2312" pitchFamily="49" charset="-122"/>
                <a:ea typeface="楷体_GB2312" pitchFamily="49" charset="-122"/>
              </a:rPr>
              <a:t>个</a:t>
            </a:r>
            <a:endParaRPr lang="en-US" altLang="zh-CN" sz="2800" b="1" dirty="0">
              <a:effectLst>
                <a:outerShdw blurRad="38100" dist="38100" dir="2700000" algn="tl">
                  <a:srgbClr val="000000">
                    <a:alpha val="43137"/>
                  </a:srgbClr>
                </a:outerShdw>
              </a:effectLst>
              <a:latin typeface="楷体_GB2312" pitchFamily="49" charset="-122"/>
              <a:ea typeface="楷体_GB2312" pitchFamily="49" charset="-122"/>
            </a:endParaRPr>
          </a:p>
          <a:p>
            <a:pPr algn="r" fontAlgn="auto">
              <a:spcBef>
                <a:spcPts val="0"/>
              </a:spcBef>
              <a:spcAft>
                <a:spcPts val="0"/>
              </a:spcAft>
              <a:defRPr/>
            </a:pPr>
            <a:r>
              <a:rPr lang="zh-CN" altLang="en-US" sz="2800" b="1" dirty="0">
                <a:effectLst>
                  <a:outerShdw blurRad="38100" dist="38100" dir="2700000" algn="tl">
                    <a:srgbClr val="000000">
                      <a:alpha val="43137"/>
                    </a:srgbClr>
                  </a:outerShdw>
                </a:effectLst>
                <a:latin typeface="楷体_GB2312" pitchFamily="49" charset="-122"/>
                <a:ea typeface="楷体_GB2312" pitchFamily="49" charset="-122"/>
              </a:rPr>
              <a:t>行</a:t>
            </a:r>
            <a:endParaRPr lang="en-US" altLang="zh-CN" sz="2800" b="1" dirty="0">
              <a:effectLst>
                <a:outerShdw blurRad="38100" dist="38100" dir="2700000" algn="tl">
                  <a:srgbClr val="000000">
                    <a:alpha val="43137"/>
                  </a:srgbClr>
                </a:outerShdw>
              </a:effectLst>
              <a:latin typeface="楷体_GB2312" pitchFamily="49" charset="-122"/>
              <a:ea typeface="楷体_GB2312" pitchFamily="49" charset="-122"/>
            </a:endParaRPr>
          </a:p>
          <a:p>
            <a:pPr algn="r" fontAlgn="auto">
              <a:spcBef>
                <a:spcPts val="0"/>
              </a:spcBef>
              <a:spcAft>
                <a:spcPts val="0"/>
              </a:spcAft>
              <a:defRPr/>
            </a:pPr>
            <a:r>
              <a:rPr lang="zh-CN" altLang="en-US" sz="2800" b="1" dirty="0">
                <a:effectLst>
                  <a:outerShdw blurRad="38100" dist="38100" dir="2700000" algn="tl">
                    <a:srgbClr val="000000">
                      <a:alpha val="43137"/>
                    </a:srgbClr>
                  </a:outerShdw>
                </a:effectLst>
                <a:latin typeface="楷体_GB2312" pitchFamily="49" charset="-122"/>
                <a:ea typeface="楷体_GB2312" pitchFamily="49" charset="-122"/>
              </a:rPr>
              <a:t>业</a:t>
            </a:r>
            <a:endParaRPr lang="en-US" altLang="zh-CN" sz="2800" b="1" dirty="0">
              <a:effectLst>
                <a:outerShdw blurRad="38100" dist="38100" dir="2700000" algn="tl">
                  <a:srgbClr val="000000">
                    <a:alpha val="43137"/>
                  </a:srgbClr>
                </a:outerShdw>
              </a:effectLst>
              <a:latin typeface="楷体_GB2312" pitchFamily="49" charset="-122"/>
              <a:ea typeface="楷体_GB2312" pitchFamily="49" charset="-122"/>
            </a:endParaRPr>
          </a:p>
          <a:p>
            <a:pPr algn="r" fontAlgn="auto">
              <a:spcBef>
                <a:spcPts val="0"/>
              </a:spcBef>
              <a:spcAft>
                <a:spcPts val="0"/>
              </a:spcAft>
              <a:defRPr/>
            </a:pPr>
            <a:endParaRPr lang="en-US" altLang="zh-CN" sz="2800" b="1" dirty="0">
              <a:effectLst>
                <a:outerShdw blurRad="38100" dist="38100" dir="2700000" algn="tl">
                  <a:srgbClr val="000000">
                    <a:alpha val="43137"/>
                  </a:srgbClr>
                </a:outerShdw>
              </a:effectLst>
              <a:latin typeface="楷体_GB2312" pitchFamily="49" charset="-122"/>
              <a:ea typeface="楷体_GB2312" pitchFamily="49" charset="-122"/>
            </a:endParaRPr>
          </a:p>
          <a:p>
            <a:pPr algn="r" fontAlgn="auto">
              <a:spcBef>
                <a:spcPts val="0"/>
              </a:spcBef>
              <a:spcAft>
                <a:spcPts val="0"/>
              </a:spcAft>
              <a:defRPr/>
            </a:pPr>
            <a:r>
              <a:rPr lang="zh-CN" altLang="en-US" sz="2800" b="1" dirty="0">
                <a:effectLst>
                  <a:outerShdw blurRad="38100" dist="38100" dir="2700000" algn="tl">
                    <a:srgbClr val="000000">
                      <a:alpha val="43137"/>
                    </a:srgbClr>
                  </a:outerShdw>
                </a:effectLst>
                <a:latin typeface="楷体_GB2312" pitchFamily="49" charset="-122"/>
                <a:ea typeface="楷体_GB2312" pitchFamily="49" charset="-122"/>
              </a:rPr>
              <a:t>特</a:t>
            </a:r>
            <a:endParaRPr lang="en-US" altLang="zh-CN" sz="2800" b="1" dirty="0">
              <a:effectLst>
                <a:outerShdw blurRad="38100" dist="38100" dir="2700000" algn="tl">
                  <a:srgbClr val="000000">
                    <a:alpha val="43137"/>
                  </a:srgbClr>
                </a:outerShdw>
              </a:effectLst>
              <a:latin typeface="楷体_GB2312" pitchFamily="49" charset="-122"/>
              <a:ea typeface="楷体_GB2312" pitchFamily="49" charset="-122"/>
            </a:endParaRPr>
          </a:p>
          <a:p>
            <a:pPr algn="r" fontAlgn="auto">
              <a:spcBef>
                <a:spcPts val="0"/>
              </a:spcBef>
              <a:spcAft>
                <a:spcPts val="0"/>
              </a:spcAft>
              <a:defRPr/>
            </a:pPr>
            <a:r>
              <a:rPr lang="zh-CN" altLang="en-US" sz="2800" b="1" dirty="0">
                <a:effectLst>
                  <a:outerShdw blurRad="38100" dist="38100" dir="2700000" algn="tl">
                    <a:srgbClr val="000000">
                      <a:alpha val="43137"/>
                    </a:srgbClr>
                  </a:outerShdw>
                </a:effectLst>
                <a:latin typeface="楷体_GB2312" pitchFamily="49" charset="-122"/>
                <a:ea typeface="楷体_GB2312" pitchFamily="49" charset="-122"/>
              </a:rPr>
              <a:t>定</a:t>
            </a:r>
            <a:endParaRPr lang="en-US" altLang="zh-CN" sz="2800" b="1" dirty="0">
              <a:effectLst>
                <a:outerShdw blurRad="38100" dist="38100" dir="2700000" algn="tl">
                  <a:srgbClr val="000000">
                    <a:alpha val="43137"/>
                  </a:srgbClr>
                </a:outerShdw>
              </a:effectLst>
              <a:latin typeface="楷体_GB2312" pitchFamily="49" charset="-122"/>
              <a:ea typeface="楷体_GB2312" pitchFamily="49" charset="-122"/>
            </a:endParaRPr>
          </a:p>
          <a:p>
            <a:pPr algn="r" fontAlgn="auto">
              <a:spcBef>
                <a:spcPts val="0"/>
              </a:spcBef>
              <a:spcAft>
                <a:spcPts val="0"/>
              </a:spcAft>
              <a:defRPr/>
            </a:pPr>
            <a:r>
              <a:rPr lang="zh-CN" altLang="en-US" sz="2800" b="1" dirty="0">
                <a:effectLst>
                  <a:outerShdw blurRad="38100" dist="38100" dir="2700000" algn="tl">
                    <a:srgbClr val="000000">
                      <a:alpha val="43137"/>
                    </a:srgbClr>
                  </a:outerShdw>
                </a:effectLst>
                <a:latin typeface="楷体_GB2312" pitchFamily="49" charset="-122"/>
                <a:ea typeface="楷体_GB2312" pitchFamily="49" charset="-122"/>
              </a:rPr>
              <a:t>行</a:t>
            </a:r>
            <a:endParaRPr lang="en-US" altLang="zh-CN" sz="2800" b="1" dirty="0">
              <a:effectLst>
                <a:outerShdw blurRad="38100" dist="38100" dir="2700000" algn="tl">
                  <a:srgbClr val="000000">
                    <a:alpha val="43137"/>
                  </a:srgbClr>
                </a:outerShdw>
              </a:effectLst>
              <a:latin typeface="楷体_GB2312" pitchFamily="49" charset="-122"/>
              <a:ea typeface="楷体_GB2312" pitchFamily="49" charset="-122"/>
            </a:endParaRPr>
          </a:p>
          <a:p>
            <a:pPr algn="r" fontAlgn="auto">
              <a:spcBef>
                <a:spcPts val="0"/>
              </a:spcBef>
              <a:spcAft>
                <a:spcPts val="0"/>
              </a:spcAft>
              <a:defRPr/>
            </a:pPr>
            <a:r>
              <a:rPr lang="zh-CN" altLang="en-US" sz="2800" b="1" dirty="0">
                <a:effectLst>
                  <a:outerShdw blurRad="38100" dist="38100" dir="2700000" algn="tl">
                    <a:srgbClr val="000000">
                      <a:alpha val="43137"/>
                    </a:srgbClr>
                  </a:outerShdw>
                </a:effectLst>
                <a:latin typeface="楷体_GB2312" pitchFamily="49" charset="-122"/>
                <a:ea typeface="楷体_GB2312" pitchFamily="49" charset="-122"/>
              </a:rPr>
              <a:t>业</a:t>
            </a:r>
            <a:endParaRPr lang="en-US" altLang="zh-CN" sz="2800" b="1" dirty="0">
              <a:effectLst>
                <a:outerShdw blurRad="38100" dist="38100" dir="2700000" algn="tl">
                  <a:srgbClr val="000000">
                    <a:alpha val="43137"/>
                  </a:srgbClr>
                </a:outerShdw>
              </a:effectLst>
              <a:latin typeface="楷体_GB2312" pitchFamily="49" charset="-122"/>
              <a:ea typeface="楷体_GB2312" pitchFamily="49" charset="-122"/>
            </a:endParaRPr>
          </a:p>
        </p:txBody>
      </p:sp>
      <p:sp>
        <p:nvSpPr>
          <p:cNvPr id="11" name="TextBox 10"/>
          <p:cNvSpPr txBox="1"/>
          <p:nvPr/>
        </p:nvSpPr>
        <p:spPr>
          <a:xfrm>
            <a:off x="1357313" y="3184525"/>
            <a:ext cx="642937" cy="1816100"/>
          </a:xfrm>
          <a:prstGeom prst="rect">
            <a:avLst/>
          </a:prstGeom>
          <a:noFill/>
        </p:spPr>
        <p:txBody>
          <a:bodyPr>
            <a:spAutoFit/>
          </a:bodyPr>
          <a:lstStyle/>
          <a:p>
            <a:pPr fontAlgn="auto">
              <a:spcBef>
                <a:spcPts val="0"/>
              </a:spcBef>
              <a:spcAft>
                <a:spcPts val="0"/>
              </a:spcAft>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战</a:t>
            </a: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略</a:t>
            </a: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目</a:t>
            </a:r>
            <a:endParaRPr lang="en-US" altLang="zh-CN" sz="2800" b="1" dirty="0">
              <a:effectLst>
                <a:outerShdw blurRad="38100" dist="38100" dir="2700000" algn="tl">
                  <a:srgbClr val="000000">
                    <a:alpha val="43137"/>
                  </a:srgbClr>
                </a:outerShdw>
              </a:effectLst>
              <a:latin typeface="黑体" pitchFamily="2" charset="-122"/>
              <a:ea typeface="黑体" pitchFamily="2" charset="-122"/>
            </a:endParaRPr>
          </a:p>
          <a:p>
            <a:pPr fontAlgn="auto">
              <a:spcBef>
                <a:spcPts val="0"/>
              </a:spcBef>
              <a:spcAft>
                <a:spcPts val="0"/>
              </a:spcAft>
              <a:defRPr/>
            </a:pPr>
            <a:r>
              <a:rPr lang="zh-CN" altLang="en-US" sz="2800" b="1" dirty="0">
                <a:effectLst>
                  <a:outerShdw blurRad="38100" dist="38100" dir="2700000" algn="tl">
                    <a:srgbClr val="000000">
                      <a:alpha val="43137"/>
                    </a:srgbClr>
                  </a:outerShdw>
                </a:effectLst>
                <a:latin typeface="黑体" pitchFamily="2" charset="-122"/>
                <a:ea typeface="黑体" pitchFamily="2" charset="-122"/>
              </a:rPr>
              <a:t>标</a:t>
            </a:r>
            <a:endParaRPr lang="en-US" altLang="zh-CN" sz="2800" b="1" dirty="0">
              <a:effectLst>
                <a:outerShdw blurRad="38100" dist="38100" dir="2700000" algn="tl">
                  <a:srgbClr val="000000">
                    <a:alpha val="43137"/>
                  </a:srgbClr>
                </a:outerShdw>
              </a:effectLst>
              <a:latin typeface="楷体_GB2312" pitchFamily="49" charset="-122"/>
              <a:ea typeface="楷体_GB2312" pitchFamily="49" charset="-122"/>
            </a:endParaRPr>
          </a:p>
        </p:txBody>
      </p:sp>
    </p:spTree>
    <p:custDataLst>
      <p:tags r:id="rId1"/>
    </p:custData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72" y="714356"/>
            <a:ext cx="7800975" cy="563562"/>
          </a:xfrm>
        </p:spPr>
        <p:txBody>
          <a:bodyPr/>
          <a:lstStyle/>
          <a:p>
            <a:pPr fontAlgn="auto">
              <a:spcAft>
                <a:spcPts val="0"/>
              </a:spcAft>
              <a:defRPr/>
            </a:pPr>
            <a:r>
              <a:rPr lang="zh-CN" altLang="en-US" dirty="0"/>
              <a:t>战略层次</a:t>
            </a:r>
          </a:p>
        </p:txBody>
      </p:sp>
      <p:sp>
        <p:nvSpPr>
          <p:cNvPr id="3" name="内容占位符 2"/>
          <p:cNvSpPr>
            <a:spLocks noGrp="1"/>
          </p:cNvSpPr>
          <p:nvPr>
            <p:ph idx="1"/>
          </p:nvPr>
        </p:nvSpPr>
        <p:spPr>
          <a:xfrm>
            <a:off x="428596" y="1428736"/>
            <a:ext cx="8415338" cy="4714908"/>
          </a:xfrm>
        </p:spPr>
        <p:txBody>
          <a:bodyPr>
            <a:normAutofit/>
          </a:bodyPr>
          <a:lstStyle/>
          <a:p>
            <a:pPr marL="411480" fontAlgn="auto">
              <a:lnSpc>
                <a:spcPct val="90000"/>
              </a:lnSpc>
              <a:spcAft>
                <a:spcPts val="0"/>
              </a:spcAft>
              <a:buFont typeface="Wingdings" pitchFamily="2" charset="2"/>
              <a:buChar char="l"/>
              <a:defRPr/>
            </a:pPr>
            <a:r>
              <a:rPr lang="zh-CN" altLang="en-US" sz="2800" dirty="0">
                <a:latin typeface="楷体_GB2312" pitchFamily="49" charset="-122"/>
                <a:ea typeface="楷体_GB2312" pitchFamily="49" charset="-122"/>
              </a:rPr>
              <a:t>做什么</a:t>
            </a:r>
            <a:endParaRPr lang="en-US" altLang="zh-CN" sz="2800" dirty="0">
              <a:latin typeface="楷体_GB2312" pitchFamily="49" charset="-122"/>
              <a:ea typeface="楷体_GB2312" pitchFamily="49" charset="-122"/>
            </a:endParaRPr>
          </a:p>
          <a:p>
            <a:pPr marL="740664" lvl="1" fontAlgn="auto">
              <a:lnSpc>
                <a:spcPct val="90000"/>
              </a:lnSpc>
              <a:spcAft>
                <a:spcPts val="0"/>
              </a:spcAft>
              <a:buFont typeface="Wingdings" pitchFamily="2" charset="2"/>
              <a:buChar char="l"/>
              <a:defRPr/>
            </a:pPr>
            <a:r>
              <a:rPr lang="zh-CN" altLang="en-US" sz="2200" dirty="0"/>
              <a:t>这更多是由股东的价值观决定的。在这个层次上，一旦决定不可轻易更改</a:t>
            </a:r>
          </a:p>
          <a:p>
            <a:pPr marL="411480" lvl="2" indent="-342900" fontAlgn="auto">
              <a:lnSpc>
                <a:spcPct val="90000"/>
              </a:lnSpc>
              <a:spcBef>
                <a:spcPts val="700"/>
              </a:spcBef>
              <a:spcAft>
                <a:spcPts val="0"/>
              </a:spcAft>
              <a:buClr>
                <a:schemeClr val="tx2"/>
              </a:buClr>
              <a:buSzPct val="95000"/>
              <a:buFont typeface="Wingdings" pitchFamily="2" charset="2"/>
              <a:buChar char="l"/>
              <a:defRPr/>
            </a:pPr>
            <a:r>
              <a:rPr lang="zh-CN" altLang="en-US" sz="2800" dirty="0">
                <a:latin typeface="楷体_GB2312" pitchFamily="49" charset="-122"/>
                <a:ea typeface="楷体_GB2312" pitchFamily="49" charset="-122"/>
              </a:rPr>
              <a:t>定位</a:t>
            </a:r>
            <a:endParaRPr lang="en-US" altLang="zh-CN" sz="2800" dirty="0">
              <a:latin typeface="楷体_GB2312" pitchFamily="49" charset="-122"/>
              <a:ea typeface="楷体_GB2312" pitchFamily="49" charset="-122"/>
            </a:endParaRPr>
          </a:p>
          <a:p>
            <a:pPr marL="740664" lvl="1" fontAlgn="auto">
              <a:lnSpc>
                <a:spcPct val="90000"/>
              </a:lnSpc>
              <a:spcAft>
                <a:spcPts val="0"/>
              </a:spcAft>
              <a:buFont typeface="Wingdings" pitchFamily="2" charset="2"/>
              <a:buChar char="l"/>
              <a:defRPr/>
            </a:pPr>
            <a:r>
              <a:rPr lang="zh-CN" altLang="en-US" sz="2200" dirty="0"/>
              <a:t>用产品</a:t>
            </a:r>
            <a:r>
              <a:rPr lang="en-US" altLang="zh-CN" sz="2200" dirty="0"/>
              <a:t>/</a:t>
            </a:r>
            <a:r>
              <a:rPr lang="zh-CN" altLang="en-US" sz="2200" dirty="0"/>
              <a:t>市场矩阵的方法确定</a:t>
            </a:r>
            <a:endParaRPr lang="en-US" altLang="zh-CN" sz="2200" dirty="0"/>
          </a:p>
          <a:p>
            <a:pPr marL="411480" lvl="2" indent="-342900" fontAlgn="auto">
              <a:lnSpc>
                <a:spcPct val="90000"/>
              </a:lnSpc>
              <a:spcBef>
                <a:spcPts val="700"/>
              </a:spcBef>
              <a:spcAft>
                <a:spcPts val="0"/>
              </a:spcAft>
              <a:buClr>
                <a:schemeClr val="tx2"/>
              </a:buClr>
              <a:buSzPct val="95000"/>
              <a:buFont typeface="Wingdings" pitchFamily="2" charset="2"/>
              <a:buChar char="l"/>
              <a:defRPr/>
            </a:pPr>
            <a:r>
              <a:rPr lang="zh-CN" altLang="en-US" sz="2800" dirty="0">
                <a:latin typeface="楷体_GB2312" pitchFamily="49" charset="-122"/>
                <a:ea typeface="楷体_GB2312" pitchFamily="49" charset="-122"/>
              </a:rPr>
              <a:t>竞争</a:t>
            </a:r>
            <a:endParaRPr lang="en-US" altLang="zh-CN" sz="2800" dirty="0">
              <a:latin typeface="楷体_GB2312" pitchFamily="49" charset="-122"/>
              <a:ea typeface="楷体_GB2312" pitchFamily="49" charset="-122"/>
            </a:endParaRPr>
          </a:p>
          <a:p>
            <a:pPr marL="740664" lvl="1" fontAlgn="auto">
              <a:lnSpc>
                <a:spcPct val="90000"/>
              </a:lnSpc>
              <a:spcAft>
                <a:spcPts val="0"/>
              </a:spcAft>
              <a:buFont typeface="Wingdings" pitchFamily="2" charset="2"/>
              <a:buChar char="l"/>
              <a:defRPr/>
            </a:pPr>
            <a:r>
              <a:rPr lang="zh-CN" altLang="en-US" sz="2200" dirty="0"/>
              <a:t>用</a:t>
            </a:r>
            <a:r>
              <a:rPr lang="en-US" altLang="zh-CN" sz="2200" dirty="0"/>
              <a:t>SWOT</a:t>
            </a:r>
            <a:r>
              <a:rPr lang="zh-CN" altLang="en-US" sz="2200" dirty="0"/>
              <a:t>分析，其中优劣势（</a:t>
            </a:r>
            <a:r>
              <a:rPr lang="en-US" altLang="zh-CN" sz="2200" dirty="0"/>
              <a:t>S&amp;W</a:t>
            </a:r>
            <a:r>
              <a:rPr lang="zh-CN" altLang="en-US" sz="2200" dirty="0"/>
              <a:t>）分析针对内部能力，机会和挑战（</a:t>
            </a:r>
            <a:r>
              <a:rPr lang="en-US" altLang="zh-CN" sz="2200" dirty="0"/>
              <a:t>O&amp;T</a:t>
            </a:r>
            <a:r>
              <a:rPr lang="zh-CN" altLang="en-US" sz="2200" dirty="0"/>
              <a:t>）分析针对外部环境</a:t>
            </a:r>
          </a:p>
          <a:p>
            <a:pPr marL="411480" lvl="2" indent="-342900" fontAlgn="auto">
              <a:lnSpc>
                <a:spcPct val="90000"/>
              </a:lnSpc>
              <a:spcBef>
                <a:spcPts val="700"/>
              </a:spcBef>
              <a:spcAft>
                <a:spcPts val="0"/>
              </a:spcAft>
              <a:buClr>
                <a:schemeClr val="tx2"/>
              </a:buClr>
              <a:buSzPct val="95000"/>
              <a:buFont typeface="Wingdings" pitchFamily="2" charset="2"/>
              <a:buChar char="l"/>
              <a:defRPr/>
            </a:pPr>
            <a:r>
              <a:rPr lang="zh-CN" altLang="en-US" sz="2800" dirty="0">
                <a:latin typeface="楷体_GB2312" pitchFamily="49" charset="-122"/>
                <a:ea typeface="楷体_GB2312" pitchFamily="49" charset="-122"/>
              </a:rPr>
              <a:t>策略</a:t>
            </a:r>
            <a:endParaRPr lang="en-US" altLang="zh-CN" sz="2800" dirty="0">
              <a:latin typeface="楷体_GB2312" pitchFamily="49" charset="-122"/>
              <a:ea typeface="楷体_GB2312" pitchFamily="49" charset="-122"/>
            </a:endParaRPr>
          </a:p>
          <a:p>
            <a:pPr marL="740664" lvl="1" fontAlgn="auto">
              <a:lnSpc>
                <a:spcPct val="90000"/>
              </a:lnSpc>
              <a:spcAft>
                <a:spcPts val="0"/>
              </a:spcAft>
              <a:buFont typeface="Wingdings" pitchFamily="2" charset="2"/>
              <a:buChar char="l"/>
              <a:defRPr/>
            </a:pPr>
            <a:r>
              <a:rPr lang="zh-CN" altLang="en-US" sz="2200" dirty="0"/>
              <a:t>包括财务、运行、人力资源等，根据定位和竞争需要配置</a:t>
            </a:r>
          </a:p>
        </p:txBody>
      </p:sp>
    </p:spTree>
    <p:custDataLst>
      <p:tags r:id="rId1"/>
    </p:custData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公司战略与部门战略</a:t>
            </a:r>
          </a:p>
        </p:txBody>
      </p:sp>
      <p:sp>
        <p:nvSpPr>
          <p:cNvPr id="3" name="内容占位符 2"/>
          <p:cNvSpPr>
            <a:spLocks noGrp="1"/>
          </p:cNvSpPr>
          <p:nvPr>
            <p:ph idx="1"/>
          </p:nvPr>
        </p:nvSpPr>
        <p:spPr>
          <a:xfrm>
            <a:off x="428596" y="1571613"/>
            <a:ext cx="8415338" cy="4929222"/>
          </a:xfrm>
        </p:spPr>
        <p:txBody>
          <a:bodyPr>
            <a:normAutofit/>
          </a:bodyPr>
          <a:lstStyle/>
          <a:p>
            <a:pPr marL="411480" fontAlgn="auto">
              <a:spcAft>
                <a:spcPts val="0"/>
              </a:spcAft>
              <a:buFont typeface="Wingdings" pitchFamily="2" charset="2"/>
              <a:buChar char="l"/>
              <a:defRPr/>
            </a:pPr>
            <a:r>
              <a:rPr lang="zh-CN" altLang="en-US" dirty="0">
                <a:latin typeface="楷体_GB2312" pitchFamily="49" charset="-122"/>
                <a:ea typeface="楷体_GB2312" pitchFamily="49" charset="-122"/>
              </a:rPr>
              <a:t>公司总体战略</a:t>
            </a:r>
            <a:endParaRPr lang="en-US" altLang="zh-CN" dirty="0">
              <a:latin typeface="楷体_GB2312" pitchFamily="49" charset="-122"/>
              <a:ea typeface="楷体_GB2312" pitchFamily="49" charset="-122"/>
            </a:endParaRPr>
          </a:p>
          <a:p>
            <a:pPr marL="411480" fontAlgn="auto">
              <a:spcAft>
                <a:spcPts val="0"/>
              </a:spcAft>
              <a:buFont typeface="Wingdings" pitchFamily="2" charset="2"/>
              <a:buChar char="l"/>
              <a:defRPr/>
            </a:pPr>
            <a:r>
              <a:rPr lang="zh-CN" altLang="en-US" dirty="0">
                <a:latin typeface="楷体_GB2312" pitchFamily="49" charset="-122"/>
                <a:ea typeface="楷体_GB2312" pitchFamily="49" charset="-122"/>
              </a:rPr>
              <a:t>部门细分战略</a:t>
            </a:r>
            <a:endParaRPr lang="en-US" altLang="zh-CN" dirty="0">
              <a:latin typeface="楷体_GB2312" pitchFamily="49" charset="-122"/>
              <a:ea typeface="楷体_GB2312" pitchFamily="49" charset="-122"/>
            </a:endParaRPr>
          </a:p>
          <a:p>
            <a:pPr marL="740664" lvl="1" fontAlgn="auto">
              <a:spcAft>
                <a:spcPts val="0"/>
              </a:spcAft>
              <a:buFont typeface="Wingdings" pitchFamily="2" charset="2"/>
              <a:buChar char="l"/>
              <a:defRPr/>
            </a:pPr>
            <a:r>
              <a:rPr lang="zh-CN" altLang="en-US" sz="2400" dirty="0">
                <a:latin typeface="楷体_GB2312" pitchFamily="49" charset="-122"/>
                <a:ea typeface="楷体_GB2312" pitchFamily="49" charset="-122"/>
              </a:rPr>
              <a:t>财务战略</a:t>
            </a:r>
            <a:endParaRPr lang="en-US" altLang="zh-CN" sz="2400" dirty="0">
              <a:latin typeface="楷体_GB2312" pitchFamily="49" charset="-122"/>
              <a:ea typeface="楷体_GB2312" pitchFamily="49" charset="-122"/>
            </a:endParaRPr>
          </a:p>
          <a:p>
            <a:pPr marL="740664" lvl="1" fontAlgn="auto">
              <a:spcAft>
                <a:spcPts val="0"/>
              </a:spcAft>
              <a:buFont typeface="Wingdings" pitchFamily="2" charset="2"/>
              <a:buChar char="l"/>
              <a:defRPr/>
            </a:pPr>
            <a:r>
              <a:rPr lang="zh-CN" altLang="en-US" sz="2400" dirty="0">
                <a:latin typeface="楷体_GB2312" pitchFamily="49" charset="-122"/>
                <a:ea typeface="楷体_GB2312" pitchFamily="49" charset="-122"/>
              </a:rPr>
              <a:t>营销战略</a:t>
            </a:r>
            <a:endParaRPr lang="en-US" altLang="zh-CN" sz="2400" dirty="0">
              <a:latin typeface="楷体_GB2312" pitchFamily="49" charset="-122"/>
              <a:ea typeface="楷体_GB2312" pitchFamily="49" charset="-122"/>
            </a:endParaRPr>
          </a:p>
          <a:p>
            <a:pPr marL="740664" lvl="1" fontAlgn="auto">
              <a:spcAft>
                <a:spcPts val="0"/>
              </a:spcAft>
              <a:buFont typeface="Wingdings" pitchFamily="2" charset="2"/>
              <a:buChar char="l"/>
              <a:defRPr/>
            </a:pPr>
            <a:r>
              <a:rPr lang="zh-CN" altLang="en-US" sz="2400" dirty="0">
                <a:latin typeface="楷体_GB2312" pitchFamily="49" charset="-122"/>
                <a:ea typeface="楷体_GB2312" pitchFamily="49" charset="-122"/>
              </a:rPr>
              <a:t>研发战略</a:t>
            </a:r>
            <a:endParaRPr lang="en-US" altLang="zh-CN" sz="2400" dirty="0">
              <a:latin typeface="楷体_GB2312" pitchFamily="49" charset="-122"/>
              <a:ea typeface="楷体_GB2312" pitchFamily="49" charset="-122"/>
            </a:endParaRPr>
          </a:p>
          <a:p>
            <a:pPr marL="740664" lvl="1" fontAlgn="auto">
              <a:spcAft>
                <a:spcPts val="0"/>
              </a:spcAft>
              <a:buFont typeface="Wingdings" pitchFamily="2" charset="2"/>
              <a:buChar char="l"/>
              <a:defRPr/>
            </a:pPr>
            <a:r>
              <a:rPr lang="zh-CN" altLang="en-US" sz="2400" dirty="0">
                <a:latin typeface="楷体_GB2312" pitchFamily="49" charset="-122"/>
                <a:ea typeface="楷体_GB2312" pitchFamily="49" charset="-122"/>
              </a:rPr>
              <a:t>生产战略</a:t>
            </a:r>
            <a:endParaRPr lang="en-US" altLang="zh-CN" sz="2400" dirty="0">
              <a:latin typeface="楷体_GB2312" pitchFamily="49" charset="-122"/>
              <a:ea typeface="楷体_GB2312" pitchFamily="49" charset="-122"/>
            </a:endParaRPr>
          </a:p>
          <a:p>
            <a:pPr marL="411480" fontAlgn="auto">
              <a:spcAft>
                <a:spcPts val="0"/>
              </a:spcAft>
              <a:buFont typeface="Wingdings" pitchFamily="2" charset="2"/>
              <a:buChar char="l"/>
              <a:defRPr/>
            </a:pPr>
            <a:r>
              <a:rPr lang="zh-CN" altLang="en-US" dirty="0">
                <a:latin typeface="楷体_GB2312" pitchFamily="49" charset="-122"/>
                <a:ea typeface="楷体_GB2312" pitchFamily="49" charset="-122"/>
              </a:rPr>
              <a:t>公司战略与部门战略</a:t>
            </a:r>
            <a:endParaRPr lang="en-US" altLang="zh-CN" dirty="0">
              <a:latin typeface="楷体_GB2312" pitchFamily="49" charset="-122"/>
              <a:ea typeface="楷体_GB2312" pitchFamily="49" charset="-122"/>
            </a:endParaRPr>
          </a:p>
          <a:p>
            <a:pPr marL="411480" fontAlgn="auto">
              <a:spcAft>
                <a:spcPts val="0"/>
              </a:spcAft>
              <a:buNone/>
              <a:defRPr/>
            </a:pPr>
            <a:r>
              <a:rPr lang="zh-CN" altLang="en-US" dirty="0">
                <a:latin typeface="楷体_GB2312" pitchFamily="49" charset="-122"/>
                <a:ea typeface="楷体_GB2312" pitchFamily="49" charset="-122"/>
              </a:rPr>
              <a:t>  的平衡</a:t>
            </a:r>
          </a:p>
        </p:txBody>
      </p:sp>
      <p:pic>
        <p:nvPicPr>
          <p:cNvPr id="154628" name="图片 3" descr="j0280745.wmf"/>
          <p:cNvPicPr>
            <a:picLocks noChangeAspect="1"/>
          </p:cNvPicPr>
          <p:nvPr/>
        </p:nvPicPr>
        <p:blipFill>
          <a:blip r:embed="rId3" cstate="print"/>
          <a:srcRect/>
          <a:stretch>
            <a:fillRect/>
          </a:stretch>
        </p:blipFill>
        <p:spPr bwMode="auto">
          <a:xfrm>
            <a:off x="4918075" y="2571750"/>
            <a:ext cx="4011613" cy="3933825"/>
          </a:xfrm>
          <a:prstGeom prst="rect">
            <a:avLst/>
          </a:prstGeom>
          <a:noFill/>
          <a:ln w="9525">
            <a:noFill/>
            <a:miter lim="800000"/>
            <a:headEnd/>
            <a:tailEnd/>
          </a:ln>
        </p:spPr>
      </p:pic>
    </p:spTree>
    <p:custDataLst>
      <p:tags r:id="rId1"/>
    </p:custData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如何制订企业战略</a:t>
            </a:r>
          </a:p>
        </p:txBody>
      </p:sp>
      <p:sp>
        <p:nvSpPr>
          <p:cNvPr id="3" name="内容占位符 2"/>
          <p:cNvSpPr>
            <a:spLocks noGrp="1"/>
          </p:cNvSpPr>
          <p:nvPr>
            <p:ph idx="1"/>
          </p:nvPr>
        </p:nvSpPr>
        <p:spPr>
          <a:xfrm>
            <a:off x="500034" y="1428736"/>
            <a:ext cx="8415338" cy="5000640"/>
          </a:xfrm>
        </p:spPr>
        <p:txBody>
          <a:bodyPr>
            <a:normAutofit fontScale="92500" lnSpcReduction="10000"/>
          </a:bodyPr>
          <a:lstStyle/>
          <a:p>
            <a:pPr marL="411480" fontAlgn="auto">
              <a:spcAft>
                <a:spcPts val="0"/>
              </a:spcAft>
              <a:buFont typeface="Wingdings" pitchFamily="2" charset="2"/>
              <a:buChar char="l"/>
              <a:defRPr/>
            </a:pPr>
            <a:r>
              <a:rPr lang="zh-CN" altLang="en-US" dirty="0">
                <a:latin typeface="楷体_GB2312" pitchFamily="49" charset="-122"/>
                <a:ea typeface="楷体_GB2312" pitchFamily="49" charset="-122"/>
              </a:rPr>
              <a:t>如何制订企业战略：</a:t>
            </a:r>
            <a:endParaRPr lang="en-US" altLang="zh-CN" dirty="0">
              <a:latin typeface="楷体_GB2312" pitchFamily="49" charset="-122"/>
              <a:ea typeface="楷体_GB2312" pitchFamily="49" charset="-122"/>
            </a:endParaRPr>
          </a:p>
          <a:p>
            <a:pPr marL="740664" lvl="1" fontAlgn="auto">
              <a:spcAft>
                <a:spcPts val="0"/>
              </a:spcAft>
              <a:buFont typeface="Wingdings" pitchFamily="2" charset="2"/>
              <a:buChar char="l"/>
              <a:defRPr/>
            </a:pPr>
            <a:r>
              <a:rPr lang="zh-CN" altLang="en-US" sz="2600" dirty="0">
                <a:latin typeface="楷体_GB2312" pitchFamily="49" charset="-122"/>
                <a:ea typeface="楷体_GB2312" pitchFamily="49" charset="-122"/>
              </a:rPr>
              <a:t>企业的短期战略（</a:t>
            </a:r>
            <a:r>
              <a:rPr lang="en-US" sz="2600" dirty="0">
                <a:latin typeface="楷体_GB2312" pitchFamily="49" charset="-122"/>
                <a:ea typeface="楷体_GB2312" pitchFamily="49" charset="-122"/>
              </a:rPr>
              <a:t>1-3</a:t>
            </a:r>
            <a:r>
              <a:rPr lang="zh-CN" altLang="en-US" sz="2600" dirty="0">
                <a:latin typeface="楷体_GB2312" pitchFamily="49" charset="-122"/>
                <a:ea typeface="楷体_GB2312" pitchFamily="49" charset="-122"/>
              </a:rPr>
              <a:t>季）</a:t>
            </a:r>
          </a:p>
          <a:p>
            <a:pPr marL="740664" lvl="1" fontAlgn="auto">
              <a:spcAft>
                <a:spcPts val="0"/>
              </a:spcAft>
              <a:buFont typeface="Wingdings" pitchFamily="2" charset="2"/>
              <a:buChar char="l"/>
              <a:defRPr/>
            </a:pPr>
            <a:r>
              <a:rPr lang="zh-CN" altLang="en-US" sz="2600" dirty="0">
                <a:latin typeface="楷体_GB2312" pitchFamily="49" charset="-122"/>
                <a:ea typeface="楷体_GB2312" pitchFamily="49" charset="-122"/>
              </a:rPr>
              <a:t>企业的中期战略（</a:t>
            </a:r>
            <a:r>
              <a:rPr lang="en-US" sz="2600" dirty="0">
                <a:latin typeface="楷体_GB2312" pitchFamily="49" charset="-122"/>
                <a:ea typeface="楷体_GB2312" pitchFamily="49" charset="-122"/>
              </a:rPr>
              <a:t>4-6</a:t>
            </a:r>
            <a:r>
              <a:rPr lang="zh-CN" altLang="en-US" sz="2600" dirty="0">
                <a:latin typeface="楷体_GB2312" pitchFamily="49" charset="-122"/>
                <a:ea typeface="楷体_GB2312" pitchFamily="49" charset="-122"/>
              </a:rPr>
              <a:t>季）</a:t>
            </a:r>
          </a:p>
          <a:p>
            <a:pPr marL="740664" lvl="1" fontAlgn="auto">
              <a:spcAft>
                <a:spcPts val="0"/>
              </a:spcAft>
              <a:buFont typeface="Wingdings" pitchFamily="2" charset="2"/>
              <a:buChar char="l"/>
              <a:defRPr/>
            </a:pPr>
            <a:r>
              <a:rPr lang="zh-CN" altLang="en-US" sz="2600" dirty="0">
                <a:latin typeface="楷体_GB2312" pitchFamily="49" charset="-122"/>
                <a:ea typeface="楷体_GB2312" pitchFamily="49" charset="-122"/>
              </a:rPr>
              <a:t>企业的长期战略（</a:t>
            </a:r>
            <a:r>
              <a:rPr lang="en-US" sz="2600" dirty="0">
                <a:latin typeface="楷体_GB2312" pitchFamily="49" charset="-122"/>
                <a:ea typeface="楷体_GB2312" pitchFamily="49" charset="-122"/>
              </a:rPr>
              <a:t>7-8</a:t>
            </a:r>
            <a:r>
              <a:rPr lang="zh-CN" altLang="en-US" sz="2600" dirty="0">
                <a:latin typeface="楷体_GB2312" pitchFamily="49" charset="-122"/>
                <a:ea typeface="楷体_GB2312" pitchFamily="49" charset="-122"/>
              </a:rPr>
              <a:t>季）</a:t>
            </a:r>
          </a:p>
          <a:p>
            <a:pPr marL="740664" lvl="1" fontAlgn="auto">
              <a:spcAft>
                <a:spcPts val="0"/>
              </a:spcAft>
              <a:buFont typeface="Wingdings" pitchFamily="2" charset="2"/>
              <a:buChar char="l"/>
              <a:defRPr/>
            </a:pPr>
            <a:r>
              <a:rPr lang="zh-CN" altLang="en-US" sz="2600" dirty="0">
                <a:latin typeface="楷体_GB2312" pitchFamily="49" charset="-122"/>
                <a:ea typeface="楷体_GB2312" pitchFamily="49" charset="-122"/>
              </a:rPr>
              <a:t>企业的短、中、长期战略间的关系</a:t>
            </a:r>
            <a:endParaRPr lang="en-US" altLang="zh-CN" sz="2600" dirty="0">
              <a:latin typeface="楷体_GB2312" pitchFamily="49" charset="-122"/>
              <a:ea typeface="楷体_GB2312" pitchFamily="49" charset="-122"/>
            </a:endParaRPr>
          </a:p>
          <a:p>
            <a:pPr marL="411480" fontAlgn="auto">
              <a:spcAft>
                <a:spcPts val="0"/>
              </a:spcAft>
              <a:buFont typeface="Wingdings" pitchFamily="2" charset="2"/>
              <a:buChar char="l"/>
              <a:defRPr/>
            </a:pPr>
            <a:r>
              <a:rPr lang="zh-CN" altLang="en-US" dirty="0">
                <a:latin typeface="楷体_GB2312" pitchFamily="49" charset="-122"/>
                <a:ea typeface="楷体_GB2312" pitchFamily="49" charset="-122"/>
              </a:rPr>
              <a:t>战略制订的</a:t>
            </a:r>
            <a:r>
              <a:rPr lang="en-US" altLang="zh-CN" dirty="0">
                <a:latin typeface="楷体_GB2312" pitchFamily="49" charset="-122"/>
                <a:ea typeface="楷体_GB2312" pitchFamily="49" charset="-122"/>
              </a:rPr>
              <a:t>SMART</a:t>
            </a:r>
            <a:r>
              <a:rPr lang="zh-CN" altLang="en-US" dirty="0">
                <a:latin typeface="楷体_GB2312" pitchFamily="49" charset="-122"/>
                <a:ea typeface="楷体_GB2312" pitchFamily="49" charset="-122"/>
              </a:rPr>
              <a:t>原则：</a:t>
            </a:r>
            <a:endParaRPr lang="en-US" altLang="zh-CN" dirty="0">
              <a:latin typeface="楷体_GB2312" pitchFamily="49" charset="-122"/>
              <a:ea typeface="楷体_GB2312" pitchFamily="49" charset="-122"/>
            </a:endParaRPr>
          </a:p>
          <a:p>
            <a:pPr marL="740664" lvl="1" fontAlgn="auto">
              <a:spcAft>
                <a:spcPts val="0"/>
              </a:spcAft>
              <a:buFont typeface="Wingdings" pitchFamily="2" charset="2"/>
              <a:buChar char="l"/>
              <a:defRPr/>
            </a:pPr>
            <a:r>
              <a:rPr lang="en-US" sz="2600" dirty="0">
                <a:latin typeface="楷体_GB2312" pitchFamily="49" charset="-122"/>
                <a:ea typeface="楷体_GB2312" pitchFamily="49" charset="-122"/>
              </a:rPr>
              <a:t>S</a:t>
            </a:r>
            <a:r>
              <a:rPr lang="zh-CN" altLang="en-US" sz="2600" dirty="0">
                <a:latin typeface="楷体_GB2312" pitchFamily="49" charset="-122"/>
                <a:ea typeface="楷体_GB2312" pitchFamily="49" charset="-122"/>
              </a:rPr>
              <a:t>（</a:t>
            </a:r>
            <a:r>
              <a:rPr lang="en-US" sz="2600" dirty="0">
                <a:latin typeface="楷体_GB2312" pitchFamily="49" charset="-122"/>
                <a:ea typeface="楷体_GB2312" pitchFamily="49" charset="-122"/>
              </a:rPr>
              <a:t>specific</a:t>
            </a:r>
            <a:r>
              <a:rPr lang="zh-CN" altLang="en-US" sz="2600" dirty="0">
                <a:latin typeface="楷体_GB2312" pitchFamily="49" charset="-122"/>
                <a:ea typeface="楷体_GB2312" pitchFamily="49" charset="-122"/>
              </a:rPr>
              <a:t>） </a:t>
            </a:r>
            <a:r>
              <a:rPr lang="en-US" altLang="zh-CN" sz="2600" dirty="0">
                <a:latin typeface="楷体_GB2312" pitchFamily="49" charset="-122"/>
                <a:ea typeface="楷体_GB2312" pitchFamily="49" charset="-122"/>
              </a:rPr>
              <a:t>	  – </a:t>
            </a:r>
            <a:r>
              <a:rPr lang="zh-CN" altLang="en-US" sz="2600" dirty="0">
                <a:latin typeface="楷体_GB2312" pitchFamily="49" charset="-122"/>
                <a:ea typeface="楷体_GB2312" pitchFamily="49" charset="-122"/>
              </a:rPr>
              <a:t>明确的</a:t>
            </a:r>
            <a:endParaRPr lang="en-US" altLang="zh-CN" sz="2600" dirty="0">
              <a:latin typeface="楷体_GB2312" pitchFamily="49" charset="-122"/>
              <a:ea typeface="楷体_GB2312" pitchFamily="49" charset="-122"/>
            </a:endParaRPr>
          </a:p>
          <a:p>
            <a:pPr marL="740664" lvl="1" fontAlgn="auto">
              <a:spcAft>
                <a:spcPts val="0"/>
              </a:spcAft>
              <a:buFont typeface="Wingdings" pitchFamily="2" charset="2"/>
              <a:buChar char="l"/>
              <a:defRPr/>
            </a:pPr>
            <a:r>
              <a:rPr lang="en-US" sz="2600" dirty="0">
                <a:latin typeface="楷体_GB2312" pitchFamily="49" charset="-122"/>
                <a:ea typeface="楷体_GB2312" pitchFamily="49" charset="-122"/>
              </a:rPr>
              <a:t>M</a:t>
            </a:r>
            <a:r>
              <a:rPr lang="zh-CN" altLang="en-US" sz="2600" dirty="0">
                <a:latin typeface="楷体_GB2312" pitchFamily="49" charset="-122"/>
                <a:ea typeface="楷体_GB2312" pitchFamily="49" charset="-122"/>
              </a:rPr>
              <a:t>（</a:t>
            </a:r>
            <a:r>
              <a:rPr lang="en-US" sz="2600" dirty="0">
                <a:latin typeface="楷体_GB2312" pitchFamily="49" charset="-122"/>
                <a:ea typeface="楷体_GB2312" pitchFamily="49" charset="-122"/>
              </a:rPr>
              <a:t>measurable</a:t>
            </a:r>
            <a:r>
              <a:rPr lang="zh-CN" altLang="en-US" sz="2600" dirty="0">
                <a:latin typeface="楷体_GB2312" pitchFamily="49" charset="-122"/>
                <a:ea typeface="楷体_GB2312" pitchFamily="49" charset="-122"/>
              </a:rPr>
              <a:t>）</a:t>
            </a:r>
            <a:r>
              <a:rPr lang="en-US" altLang="zh-CN" sz="2600" dirty="0">
                <a:latin typeface="楷体_GB2312" pitchFamily="49" charset="-122"/>
                <a:ea typeface="楷体_GB2312" pitchFamily="49" charset="-122"/>
              </a:rPr>
              <a:t>– </a:t>
            </a:r>
            <a:r>
              <a:rPr lang="zh-CN" altLang="en-US" sz="2600" dirty="0">
                <a:latin typeface="楷体_GB2312" pitchFamily="49" charset="-122"/>
                <a:ea typeface="楷体_GB2312" pitchFamily="49" charset="-122"/>
              </a:rPr>
              <a:t>可衡量的</a:t>
            </a:r>
            <a:endParaRPr lang="en-US" altLang="zh-CN" sz="2600" dirty="0">
              <a:latin typeface="楷体_GB2312" pitchFamily="49" charset="-122"/>
              <a:ea typeface="楷体_GB2312" pitchFamily="49" charset="-122"/>
            </a:endParaRPr>
          </a:p>
          <a:p>
            <a:pPr marL="740664" lvl="1" fontAlgn="auto">
              <a:spcAft>
                <a:spcPts val="0"/>
              </a:spcAft>
              <a:buFont typeface="Wingdings" pitchFamily="2" charset="2"/>
              <a:buChar char="l"/>
              <a:defRPr/>
            </a:pPr>
            <a:r>
              <a:rPr lang="en-US" sz="2600" dirty="0">
                <a:latin typeface="楷体_GB2312" pitchFamily="49" charset="-122"/>
                <a:ea typeface="楷体_GB2312" pitchFamily="49" charset="-122"/>
              </a:rPr>
              <a:t>A</a:t>
            </a:r>
            <a:r>
              <a:rPr lang="zh-CN" altLang="en-US" sz="2600" dirty="0">
                <a:latin typeface="楷体_GB2312" pitchFamily="49" charset="-122"/>
                <a:ea typeface="楷体_GB2312" pitchFamily="49" charset="-122"/>
              </a:rPr>
              <a:t>（</a:t>
            </a:r>
            <a:r>
              <a:rPr lang="en-US" sz="2600" dirty="0">
                <a:latin typeface="楷体_GB2312" pitchFamily="49" charset="-122"/>
                <a:ea typeface="楷体_GB2312" pitchFamily="49" charset="-122"/>
              </a:rPr>
              <a:t>achievable</a:t>
            </a:r>
            <a:r>
              <a:rPr lang="zh-CN" altLang="en-US" sz="2600" dirty="0">
                <a:latin typeface="楷体_GB2312" pitchFamily="49" charset="-122"/>
                <a:ea typeface="楷体_GB2312" pitchFamily="49" charset="-122"/>
              </a:rPr>
              <a:t>）  </a:t>
            </a:r>
            <a:r>
              <a:rPr lang="en-US" altLang="zh-CN" sz="2600" dirty="0">
                <a:latin typeface="楷体_GB2312" pitchFamily="49" charset="-122"/>
                <a:ea typeface="楷体_GB2312" pitchFamily="49" charset="-122"/>
              </a:rPr>
              <a:t>– </a:t>
            </a:r>
            <a:r>
              <a:rPr lang="zh-CN" altLang="en-US" sz="2600" dirty="0">
                <a:latin typeface="楷体_GB2312" pitchFamily="49" charset="-122"/>
                <a:ea typeface="楷体_GB2312" pitchFamily="49" charset="-122"/>
              </a:rPr>
              <a:t>可达到的</a:t>
            </a:r>
            <a:endParaRPr lang="en-US" altLang="zh-CN" sz="2600" dirty="0">
              <a:latin typeface="楷体_GB2312" pitchFamily="49" charset="-122"/>
              <a:ea typeface="楷体_GB2312" pitchFamily="49" charset="-122"/>
            </a:endParaRPr>
          </a:p>
          <a:p>
            <a:pPr marL="740664" lvl="1" fontAlgn="auto">
              <a:spcAft>
                <a:spcPts val="0"/>
              </a:spcAft>
              <a:buFont typeface="Wingdings" pitchFamily="2" charset="2"/>
              <a:buChar char="l"/>
              <a:defRPr/>
            </a:pPr>
            <a:r>
              <a:rPr lang="en-US" sz="2600" dirty="0">
                <a:latin typeface="楷体_GB2312" pitchFamily="49" charset="-122"/>
                <a:ea typeface="楷体_GB2312" pitchFamily="49" charset="-122"/>
              </a:rPr>
              <a:t>R</a:t>
            </a:r>
            <a:r>
              <a:rPr lang="zh-CN" altLang="en-US" sz="2600" dirty="0">
                <a:latin typeface="楷体_GB2312" pitchFamily="49" charset="-122"/>
                <a:ea typeface="楷体_GB2312" pitchFamily="49" charset="-122"/>
              </a:rPr>
              <a:t>（</a:t>
            </a:r>
            <a:r>
              <a:rPr lang="en-US" sz="2600" dirty="0">
                <a:latin typeface="楷体_GB2312" pitchFamily="49" charset="-122"/>
                <a:ea typeface="楷体_GB2312" pitchFamily="49" charset="-122"/>
              </a:rPr>
              <a:t>resource</a:t>
            </a:r>
            <a:r>
              <a:rPr lang="zh-CN" altLang="en-US" sz="2600" dirty="0">
                <a:latin typeface="楷体_GB2312" pitchFamily="49" charset="-122"/>
                <a:ea typeface="楷体_GB2312" pitchFamily="49" charset="-122"/>
              </a:rPr>
              <a:t>）      </a:t>
            </a:r>
            <a:r>
              <a:rPr lang="en-US" altLang="zh-CN" sz="2600" dirty="0">
                <a:latin typeface="楷体_GB2312" pitchFamily="49" charset="-122"/>
                <a:ea typeface="楷体_GB2312" pitchFamily="49" charset="-122"/>
              </a:rPr>
              <a:t>– </a:t>
            </a:r>
            <a:r>
              <a:rPr lang="zh-CN" altLang="en-US" sz="2600" dirty="0">
                <a:latin typeface="楷体_GB2312" pitchFamily="49" charset="-122"/>
                <a:ea typeface="楷体_GB2312" pitchFamily="49" charset="-122"/>
              </a:rPr>
              <a:t>所需资源</a:t>
            </a:r>
          </a:p>
          <a:p>
            <a:pPr marL="740664" lvl="1" fontAlgn="auto">
              <a:spcAft>
                <a:spcPts val="0"/>
              </a:spcAft>
              <a:buFont typeface="Wingdings" pitchFamily="2" charset="2"/>
              <a:buChar char="l"/>
              <a:defRPr/>
            </a:pPr>
            <a:r>
              <a:rPr lang="en-US" sz="2600" dirty="0">
                <a:latin typeface="楷体_GB2312" pitchFamily="49" charset="-122"/>
                <a:ea typeface="楷体_GB2312" pitchFamily="49" charset="-122"/>
              </a:rPr>
              <a:t>T</a:t>
            </a:r>
            <a:r>
              <a:rPr lang="zh-CN" altLang="en-US" sz="2600" dirty="0">
                <a:latin typeface="楷体_GB2312" pitchFamily="49" charset="-122"/>
                <a:ea typeface="楷体_GB2312" pitchFamily="49" charset="-122"/>
              </a:rPr>
              <a:t>（</a:t>
            </a:r>
            <a:r>
              <a:rPr lang="en-US" sz="2600" dirty="0">
                <a:latin typeface="楷体_GB2312" pitchFamily="49" charset="-122"/>
                <a:ea typeface="楷体_GB2312" pitchFamily="49" charset="-122"/>
              </a:rPr>
              <a:t>timeframe</a:t>
            </a:r>
            <a:r>
              <a:rPr lang="zh-CN" altLang="en-US" sz="2600" dirty="0">
                <a:latin typeface="楷体_GB2312" pitchFamily="49" charset="-122"/>
                <a:ea typeface="楷体_GB2312" pitchFamily="49" charset="-122"/>
              </a:rPr>
              <a:t>） </a:t>
            </a:r>
            <a:r>
              <a:rPr lang="en-US" altLang="zh-CN" sz="2600" dirty="0">
                <a:latin typeface="楷体_GB2312" pitchFamily="49" charset="-122"/>
                <a:ea typeface="楷体_GB2312" pitchFamily="49" charset="-122"/>
              </a:rPr>
              <a:t>  – </a:t>
            </a:r>
            <a:r>
              <a:rPr lang="zh-CN" altLang="en-US" sz="2600" dirty="0">
                <a:latin typeface="楷体_GB2312" pitchFamily="49" charset="-122"/>
                <a:ea typeface="楷体_GB2312" pitchFamily="49" charset="-122"/>
              </a:rPr>
              <a:t>时间表</a:t>
            </a:r>
            <a:endParaRPr lang="en-US" altLang="zh-CN" sz="2600" dirty="0">
              <a:latin typeface="楷体_GB2312" pitchFamily="49" charset="-122"/>
              <a:ea typeface="楷体_GB2312" pitchFamily="49" charset="-122"/>
            </a:endParaRPr>
          </a:p>
        </p:txBody>
      </p:sp>
      <p:sp>
        <p:nvSpPr>
          <p:cNvPr id="155652" name="灯片编号占位符 3"/>
          <p:cNvSpPr>
            <a:spLocks noGrp="1"/>
          </p:cNvSpPr>
          <p:nvPr>
            <p:ph type="sldNum" sz="quarter" idx="4294967295"/>
          </p:nvPr>
        </p:nvSpPr>
        <p:spPr bwMode="auto">
          <a:xfrm>
            <a:off x="471488" y="6350000"/>
            <a:ext cx="457200" cy="365125"/>
          </a:xfrm>
          <a:prstGeom prst="rect">
            <a:avLst/>
          </a:prstGeom>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B479E0D1-2A0F-4703-9BFA-D5D8F3D3CC6D}" type="slidenum">
              <a:rPr lang="zh-CN" altLang="en-US"/>
              <a:pPr fontAlgn="base">
                <a:spcBef>
                  <a:spcPct val="0"/>
                </a:spcBef>
                <a:spcAft>
                  <a:spcPct val="0"/>
                </a:spcAft>
              </a:pPr>
              <a:t>68</a:t>
            </a:fld>
            <a:endParaRPr lang="en-US" altLang="zh-CN"/>
          </a:p>
        </p:txBody>
      </p:sp>
    </p:spTree>
    <p:custDataLst>
      <p:tags r:id="rId1"/>
    </p:custData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日期占位符 3"/>
          <p:cNvSpPr>
            <a:spLocks noGrp="1"/>
          </p:cNvSpPr>
          <p:nvPr>
            <p:ph type="dt" sz="quarter" idx="4294967295"/>
          </p:nvPr>
        </p:nvSpPr>
        <p:spPr bwMode="auto">
          <a:xfrm>
            <a:off x="457200" y="6245225"/>
            <a:ext cx="2133600" cy="476250"/>
          </a:xfrm>
          <a:prstGeom prst="rect">
            <a:avLst/>
          </a:prstGeom>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endParaRPr lang="en-US" altLang="zh-CN"/>
          </a:p>
          <a:p>
            <a:pPr fontAlgn="base">
              <a:spcBef>
                <a:spcPct val="0"/>
              </a:spcBef>
              <a:spcAft>
                <a:spcPct val="0"/>
              </a:spcAft>
            </a:pPr>
            <a:fld id="{B7A6A5E3-F248-4020-8AF6-CC3D5751F822}" type="slidenum">
              <a:rPr lang="en-US" altLang="zh-CN" sz="1200">
                <a:solidFill>
                  <a:schemeClr val="bg1"/>
                </a:solidFill>
              </a:rPr>
              <a:pPr fontAlgn="base">
                <a:spcBef>
                  <a:spcPct val="0"/>
                </a:spcBef>
                <a:spcAft>
                  <a:spcPct val="0"/>
                </a:spcAft>
              </a:pPr>
              <a:t>69</a:t>
            </a:fld>
            <a:endParaRPr lang="en-US" altLang="zh-CN" sz="1200">
              <a:solidFill>
                <a:schemeClr val="bg1"/>
              </a:solidFill>
            </a:endParaRPr>
          </a:p>
        </p:txBody>
      </p:sp>
      <p:sp>
        <p:nvSpPr>
          <p:cNvPr id="31747" name="Rectangle 2"/>
          <p:cNvSpPr>
            <a:spLocks noGrp="1" noChangeArrowheads="1"/>
          </p:cNvSpPr>
          <p:nvPr>
            <p:ph type="title"/>
          </p:nvPr>
        </p:nvSpPr>
        <p:spPr>
          <a:xfrm>
            <a:off x="571472" y="571480"/>
            <a:ext cx="6335713" cy="809625"/>
          </a:xfrm>
        </p:spPr>
        <p:txBody>
          <a:bodyPr/>
          <a:lstStyle/>
          <a:p>
            <a:pPr fontAlgn="auto">
              <a:spcAft>
                <a:spcPts val="0"/>
              </a:spcAft>
              <a:defRPr/>
            </a:pPr>
            <a:r>
              <a:rPr lang="zh-CN" altLang="en-US" dirty="0">
                <a:ea typeface="黑体" pitchFamily="2" charset="-122"/>
              </a:rPr>
              <a:t>战略选择和制定</a:t>
            </a:r>
          </a:p>
        </p:txBody>
      </p:sp>
      <p:grpSp>
        <p:nvGrpSpPr>
          <p:cNvPr id="2" name="Group 3"/>
          <p:cNvGrpSpPr>
            <a:grpSpLocks/>
          </p:cNvGrpSpPr>
          <p:nvPr/>
        </p:nvGrpSpPr>
        <p:grpSpPr bwMode="auto">
          <a:xfrm>
            <a:off x="285720" y="1571612"/>
            <a:ext cx="8569325" cy="4708525"/>
            <a:chOff x="218" y="1162"/>
            <a:chExt cx="5398" cy="2966"/>
          </a:xfrm>
        </p:grpSpPr>
        <p:sp>
          <p:nvSpPr>
            <p:cNvPr id="156677" name="Text Box 4"/>
            <p:cNvSpPr txBox="1">
              <a:spLocks noChangeArrowheads="1"/>
            </p:cNvSpPr>
            <p:nvPr/>
          </p:nvSpPr>
          <p:spPr bwMode="auto">
            <a:xfrm>
              <a:off x="218" y="1162"/>
              <a:ext cx="403" cy="1328"/>
            </a:xfrm>
            <a:prstGeom prst="rect">
              <a:avLst/>
            </a:prstGeom>
            <a:gradFill rotWithShape="1">
              <a:gsLst>
                <a:gs pos="0">
                  <a:srgbClr val="023768"/>
                </a:gs>
                <a:gs pos="50000">
                  <a:srgbClr val="0477E0"/>
                </a:gs>
                <a:gs pos="100000">
                  <a:srgbClr val="023768"/>
                </a:gs>
              </a:gsLst>
              <a:lin ang="5400000" scaled="1"/>
            </a:gradFill>
            <a:ln w="28575">
              <a:solidFill>
                <a:srgbClr val="0477E0"/>
              </a:solidFill>
              <a:miter lim="800000"/>
              <a:headEnd/>
              <a:tailEnd/>
            </a:ln>
          </p:spPr>
          <p:txBody>
            <a:bodyPr vert="eaVert">
              <a:spAutoFit/>
            </a:bodyPr>
            <a:lstStyle/>
            <a:p>
              <a:pPr algn="ctr">
                <a:spcBef>
                  <a:spcPct val="50000"/>
                </a:spcBef>
              </a:pPr>
              <a:r>
                <a:rPr lang="zh-CN" altLang="en-US" sz="2800" b="1">
                  <a:solidFill>
                    <a:schemeClr val="bg1"/>
                  </a:solidFill>
                  <a:latin typeface="黑体" pitchFamily="2" charset="-122"/>
                  <a:ea typeface="黑体" pitchFamily="2" charset="-122"/>
                </a:rPr>
                <a:t>公司层战略</a:t>
              </a:r>
            </a:p>
          </p:txBody>
        </p:sp>
        <p:sp>
          <p:nvSpPr>
            <p:cNvPr id="156678" name="Line 5"/>
            <p:cNvSpPr>
              <a:spLocks noChangeShapeType="1"/>
            </p:cNvSpPr>
            <p:nvPr/>
          </p:nvSpPr>
          <p:spPr bwMode="auto">
            <a:xfrm flipV="1">
              <a:off x="621" y="1428"/>
              <a:ext cx="720" cy="309"/>
            </a:xfrm>
            <a:prstGeom prst="line">
              <a:avLst/>
            </a:prstGeom>
            <a:noFill/>
            <a:ln w="28575">
              <a:solidFill>
                <a:srgbClr val="0477E0"/>
              </a:solidFill>
              <a:round/>
              <a:headEnd/>
              <a:tailEnd type="triangle" w="med" len="med"/>
            </a:ln>
          </p:spPr>
          <p:txBody>
            <a:bodyPr/>
            <a:lstStyle/>
            <a:p>
              <a:endParaRPr lang="zh-CN" altLang="en-US"/>
            </a:p>
          </p:txBody>
        </p:sp>
        <p:sp>
          <p:nvSpPr>
            <p:cNvPr id="156679" name="Line 6"/>
            <p:cNvSpPr>
              <a:spLocks noChangeShapeType="1"/>
            </p:cNvSpPr>
            <p:nvPr/>
          </p:nvSpPr>
          <p:spPr bwMode="auto">
            <a:xfrm>
              <a:off x="621" y="1959"/>
              <a:ext cx="720" cy="265"/>
            </a:xfrm>
            <a:prstGeom prst="line">
              <a:avLst/>
            </a:prstGeom>
            <a:noFill/>
            <a:ln w="28575">
              <a:solidFill>
                <a:srgbClr val="0477E0"/>
              </a:solidFill>
              <a:round/>
              <a:headEnd/>
              <a:tailEnd type="triangle" w="med" len="med"/>
            </a:ln>
          </p:spPr>
          <p:txBody>
            <a:bodyPr/>
            <a:lstStyle/>
            <a:p>
              <a:endParaRPr lang="zh-CN" altLang="en-US"/>
            </a:p>
          </p:txBody>
        </p:sp>
        <p:sp>
          <p:nvSpPr>
            <p:cNvPr id="156680" name="Text Box 7"/>
            <p:cNvSpPr txBox="1">
              <a:spLocks noChangeArrowheads="1"/>
            </p:cNvSpPr>
            <p:nvPr/>
          </p:nvSpPr>
          <p:spPr bwMode="auto">
            <a:xfrm>
              <a:off x="1437" y="1251"/>
              <a:ext cx="1534" cy="345"/>
            </a:xfrm>
            <a:prstGeom prst="rect">
              <a:avLst/>
            </a:prstGeom>
            <a:gradFill rotWithShape="1">
              <a:gsLst>
                <a:gs pos="0">
                  <a:srgbClr val="023768"/>
                </a:gs>
                <a:gs pos="50000">
                  <a:srgbClr val="0477E0"/>
                </a:gs>
                <a:gs pos="100000">
                  <a:srgbClr val="023768"/>
                </a:gs>
              </a:gsLst>
              <a:lin ang="5400000" scaled="1"/>
            </a:gradFill>
            <a:ln w="28575">
              <a:solidFill>
                <a:srgbClr val="0477E0"/>
              </a:solidFill>
              <a:miter lim="800000"/>
              <a:headEnd/>
              <a:tailEnd/>
            </a:ln>
          </p:spPr>
          <p:txBody>
            <a:bodyPr>
              <a:spAutoFit/>
            </a:bodyPr>
            <a:lstStyle/>
            <a:p>
              <a:pPr algn="ctr">
                <a:spcBef>
                  <a:spcPct val="50000"/>
                </a:spcBef>
              </a:pPr>
              <a:r>
                <a:rPr lang="zh-CN" altLang="en-US" sz="2800" b="1">
                  <a:solidFill>
                    <a:schemeClr val="bg1"/>
                  </a:solidFill>
                  <a:latin typeface="黑体" pitchFamily="2" charset="-122"/>
                  <a:ea typeface="黑体" pitchFamily="2" charset="-122"/>
                </a:rPr>
                <a:t>多元化</a:t>
              </a:r>
            </a:p>
          </p:txBody>
        </p:sp>
        <p:sp>
          <p:nvSpPr>
            <p:cNvPr id="156681" name="Text Box 8"/>
            <p:cNvSpPr txBox="1">
              <a:spLocks noChangeArrowheads="1"/>
            </p:cNvSpPr>
            <p:nvPr/>
          </p:nvSpPr>
          <p:spPr bwMode="auto">
            <a:xfrm>
              <a:off x="1389" y="2047"/>
              <a:ext cx="1584" cy="345"/>
            </a:xfrm>
            <a:prstGeom prst="rect">
              <a:avLst/>
            </a:prstGeom>
            <a:gradFill rotWithShape="1">
              <a:gsLst>
                <a:gs pos="0">
                  <a:srgbClr val="023768"/>
                </a:gs>
                <a:gs pos="50000">
                  <a:srgbClr val="0477E0"/>
                </a:gs>
                <a:gs pos="100000">
                  <a:srgbClr val="023768"/>
                </a:gs>
              </a:gsLst>
              <a:lin ang="5400000" scaled="1"/>
            </a:gradFill>
            <a:ln w="28575">
              <a:solidFill>
                <a:srgbClr val="0477E0"/>
              </a:solidFill>
              <a:miter lim="800000"/>
              <a:headEnd/>
              <a:tailEnd/>
            </a:ln>
          </p:spPr>
          <p:txBody>
            <a:bodyPr>
              <a:spAutoFit/>
            </a:bodyPr>
            <a:lstStyle/>
            <a:p>
              <a:pPr algn="ctr">
                <a:spcBef>
                  <a:spcPct val="50000"/>
                </a:spcBef>
              </a:pPr>
              <a:r>
                <a:rPr lang="zh-CN" altLang="en-US" sz="2800" b="1">
                  <a:solidFill>
                    <a:schemeClr val="bg1"/>
                  </a:solidFill>
                  <a:latin typeface="黑体" pitchFamily="2" charset="-122"/>
                  <a:ea typeface="黑体" pitchFamily="2" charset="-122"/>
                </a:rPr>
                <a:t>专一化</a:t>
              </a:r>
            </a:p>
          </p:txBody>
        </p:sp>
        <p:sp>
          <p:nvSpPr>
            <p:cNvPr id="156682" name="Text Box 9"/>
            <p:cNvSpPr txBox="1">
              <a:spLocks noChangeArrowheads="1"/>
            </p:cNvSpPr>
            <p:nvPr/>
          </p:nvSpPr>
          <p:spPr bwMode="auto">
            <a:xfrm>
              <a:off x="263" y="2800"/>
              <a:ext cx="403" cy="1328"/>
            </a:xfrm>
            <a:prstGeom prst="rect">
              <a:avLst/>
            </a:prstGeom>
            <a:gradFill rotWithShape="1">
              <a:gsLst>
                <a:gs pos="0">
                  <a:srgbClr val="023768"/>
                </a:gs>
                <a:gs pos="50000">
                  <a:srgbClr val="0477E0"/>
                </a:gs>
                <a:gs pos="100000">
                  <a:srgbClr val="023768"/>
                </a:gs>
              </a:gsLst>
              <a:lin ang="5400000" scaled="1"/>
            </a:gradFill>
            <a:ln w="28575">
              <a:solidFill>
                <a:srgbClr val="0477E0"/>
              </a:solidFill>
              <a:miter lim="800000"/>
              <a:headEnd/>
              <a:tailEnd/>
            </a:ln>
          </p:spPr>
          <p:txBody>
            <a:bodyPr vert="eaVert">
              <a:spAutoFit/>
            </a:bodyPr>
            <a:lstStyle/>
            <a:p>
              <a:pPr algn="ctr">
                <a:spcBef>
                  <a:spcPct val="50000"/>
                </a:spcBef>
              </a:pPr>
              <a:r>
                <a:rPr lang="zh-CN" altLang="en-US" sz="2800" b="1">
                  <a:solidFill>
                    <a:schemeClr val="bg1"/>
                  </a:solidFill>
                  <a:latin typeface="黑体" pitchFamily="2" charset="-122"/>
                  <a:ea typeface="黑体" pitchFamily="2" charset="-122"/>
                </a:rPr>
                <a:t>业务层战略</a:t>
              </a:r>
            </a:p>
          </p:txBody>
        </p:sp>
        <p:sp>
          <p:nvSpPr>
            <p:cNvPr id="156683" name="Line 10"/>
            <p:cNvSpPr>
              <a:spLocks noChangeShapeType="1"/>
            </p:cNvSpPr>
            <p:nvPr/>
          </p:nvSpPr>
          <p:spPr bwMode="auto">
            <a:xfrm flipV="1">
              <a:off x="657" y="2888"/>
              <a:ext cx="672" cy="451"/>
            </a:xfrm>
            <a:prstGeom prst="line">
              <a:avLst/>
            </a:prstGeom>
            <a:noFill/>
            <a:ln w="28575">
              <a:solidFill>
                <a:srgbClr val="0477E0"/>
              </a:solidFill>
              <a:round/>
              <a:headEnd/>
              <a:tailEnd type="triangle" w="med" len="med"/>
            </a:ln>
          </p:spPr>
          <p:txBody>
            <a:bodyPr/>
            <a:lstStyle/>
            <a:p>
              <a:endParaRPr lang="zh-CN" altLang="en-US"/>
            </a:p>
          </p:txBody>
        </p:sp>
        <p:sp>
          <p:nvSpPr>
            <p:cNvPr id="156684" name="Line 11"/>
            <p:cNvSpPr>
              <a:spLocks noChangeShapeType="1"/>
            </p:cNvSpPr>
            <p:nvPr/>
          </p:nvSpPr>
          <p:spPr bwMode="auto">
            <a:xfrm>
              <a:off x="669" y="3464"/>
              <a:ext cx="714" cy="11"/>
            </a:xfrm>
            <a:prstGeom prst="line">
              <a:avLst/>
            </a:prstGeom>
            <a:noFill/>
            <a:ln w="28575">
              <a:solidFill>
                <a:srgbClr val="0477E0"/>
              </a:solidFill>
              <a:round/>
              <a:headEnd/>
              <a:tailEnd type="triangle" w="med" len="med"/>
            </a:ln>
          </p:spPr>
          <p:txBody>
            <a:bodyPr/>
            <a:lstStyle/>
            <a:p>
              <a:endParaRPr lang="zh-CN" altLang="en-US"/>
            </a:p>
          </p:txBody>
        </p:sp>
        <p:sp>
          <p:nvSpPr>
            <p:cNvPr id="156685" name="Line 12"/>
            <p:cNvSpPr>
              <a:spLocks noChangeShapeType="1"/>
            </p:cNvSpPr>
            <p:nvPr/>
          </p:nvSpPr>
          <p:spPr bwMode="auto">
            <a:xfrm>
              <a:off x="669" y="3597"/>
              <a:ext cx="720" cy="354"/>
            </a:xfrm>
            <a:prstGeom prst="line">
              <a:avLst/>
            </a:prstGeom>
            <a:noFill/>
            <a:ln w="28575">
              <a:solidFill>
                <a:srgbClr val="0477E0"/>
              </a:solidFill>
              <a:round/>
              <a:headEnd/>
              <a:tailEnd type="triangle" w="med" len="med"/>
            </a:ln>
          </p:spPr>
          <p:txBody>
            <a:bodyPr/>
            <a:lstStyle/>
            <a:p>
              <a:endParaRPr lang="zh-CN" altLang="en-US"/>
            </a:p>
          </p:txBody>
        </p:sp>
        <p:sp>
          <p:nvSpPr>
            <p:cNvPr id="156686" name="Text Box 13"/>
            <p:cNvSpPr txBox="1">
              <a:spLocks noChangeArrowheads="1"/>
            </p:cNvSpPr>
            <p:nvPr/>
          </p:nvSpPr>
          <p:spPr bwMode="auto">
            <a:xfrm>
              <a:off x="1389" y="3779"/>
              <a:ext cx="1584" cy="345"/>
            </a:xfrm>
            <a:prstGeom prst="rect">
              <a:avLst/>
            </a:prstGeom>
            <a:gradFill rotWithShape="1">
              <a:gsLst>
                <a:gs pos="0">
                  <a:srgbClr val="023768"/>
                </a:gs>
                <a:gs pos="50000">
                  <a:srgbClr val="0477E0"/>
                </a:gs>
                <a:gs pos="100000">
                  <a:srgbClr val="023768"/>
                </a:gs>
              </a:gsLst>
              <a:lin ang="5400000" scaled="1"/>
            </a:gradFill>
            <a:ln w="28575">
              <a:solidFill>
                <a:srgbClr val="0477E0"/>
              </a:solidFill>
              <a:miter lim="800000"/>
              <a:headEnd/>
              <a:tailEnd/>
            </a:ln>
          </p:spPr>
          <p:txBody>
            <a:bodyPr>
              <a:spAutoFit/>
            </a:bodyPr>
            <a:lstStyle/>
            <a:p>
              <a:pPr algn="ctr">
                <a:spcBef>
                  <a:spcPct val="50000"/>
                </a:spcBef>
              </a:pPr>
              <a:r>
                <a:rPr lang="zh-CN" altLang="en-US" sz="2800" b="1">
                  <a:solidFill>
                    <a:schemeClr val="bg1"/>
                  </a:solidFill>
                  <a:latin typeface="黑体" pitchFamily="2" charset="-122"/>
                  <a:ea typeface="黑体" pitchFamily="2" charset="-122"/>
                </a:rPr>
                <a:t>集中化</a:t>
              </a:r>
            </a:p>
          </p:txBody>
        </p:sp>
        <p:sp>
          <p:nvSpPr>
            <p:cNvPr id="156687" name="Text Box 14"/>
            <p:cNvSpPr txBox="1">
              <a:spLocks noChangeArrowheads="1"/>
            </p:cNvSpPr>
            <p:nvPr/>
          </p:nvSpPr>
          <p:spPr bwMode="auto">
            <a:xfrm>
              <a:off x="1389" y="3289"/>
              <a:ext cx="1584" cy="345"/>
            </a:xfrm>
            <a:prstGeom prst="rect">
              <a:avLst/>
            </a:prstGeom>
            <a:gradFill rotWithShape="1">
              <a:gsLst>
                <a:gs pos="0">
                  <a:srgbClr val="023768"/>
                </a:gs>
                <a:gs pos="50000">
                  <a:srgbClr val="0477E0"/>
                </a:gs>
                <a:gs pos="100000">
                  <a:srgbClr val="023768"/>
                </a:gs>
              </a:gsLst>
              <a:lin ang="5400000" scaled="1"/>
            </a:gradFill>
            <a:ln w="28575">
              <a:solidFill>
                <a:srgbClr val="0477E0"/>
              </a:solidFill>
              <a:miter lim="800000"/>
              <a:headEnd/>
              <a:tailEnd/>
            </a:ln>
          </p:spPr>
          <p:txBody>
            <a:bodyPr>
              <a:spAutoFit/>
            </a:bodyPr>
            <a:lstStyle/>
            <a:p>
              <a:pPr algn="ctr">
                <a:spcBef>
                  <a:spcPct val="50000"/>
                </a:spcBef>
              </a:pPr>
              <a:r>
                <a:rPr lang="zh-CN" altLang="en-US" sz="2800" b="1">
                  <a:solidFill>
                    <a:schemeClr val="bg1"/>
                  </a:solidFill>
                  <a:latin typeface="黑体" pitchFamily="2" charset="-122"/>
                  <a:ea typeface="黑体" pitchFamily="2" charset="-122"/>
                </a:rPr>
                <a:t>差异化</a:t>
              </a:r>
            </a:p>
          </p:txBody>
        </p:sp>
        <p:sp>
          <p:nvSpPr>
            <p:cNvPr id="156688" name="Text Box 15"/>
            <p:cNvSpPr txBox="1">
              <a:spLocks noChangeArrowheads="1"/>
            </p:cNvSpPr>
            <p:nvPr/>
          </p:nvSpPr>
          <p:spPr bwMode="auto">
            <a:xfrm>
              <a:off x="1389" y="2756"/>
              <a:ext cx="1584" cy="345"/>
            </a:xfrm>
            <a:prstGeom prst="rect">
              <a:avLst/>
            </a:prstGeom>
            <a:gradFill rotWithShape="1">
              <a:gsLst>
                <a:gs pos="0">
                  <a:srgbClr val="023768"/>
                </a:gs>
                <a:gs pos="50000">
                  <a:srgbClr val="0477E0"/>
                </a:gs>
                <a:gs pos="100000">
                  <a:srgbClr val="023768"/>
                </a:gs>
              </a:gsLst>
              <a:lin ang="5400000" scaled="1"/>
            </a:gradFill>
            <a:ln w="28575">
              <a:solidFill>
                <a:srgbClr val="0477E0"/>
              </a:solidFill>
              <a:miter lim="800000"/>
              <a:headEnd/>
              <a:tailEnd/>
            </a:ln>
          </p:spPr>
          <p:txBody>
            <a:bodyPr>
              <a:spAutoFit/>
            </a:bodyPr>
            <a:lstStyle/>
            <a:p>
              <a:pPr algn="ctr">
                <a:spcBef>
                  <a:spcPct val="50000"/>
                </a:spcBef>
              </a:pPr>
              <a:r>
                <a:rPr lang="zh-CN" altLang="en-US" sz="2800" b="1">
                  <a:solidFill>
                    <a:schemeClr val="bg1"/>
                  </a:solidFill>
                  <a:latin typeface="黑体" pitchFamily="2" charset="-122"/>
                  <a:ea typeface="黑体" pitchFamily="2" charset="-122"/>
                </a:rPr>
                <a:t>成本领先</a:t>
              </a:r>
            </a:p>
          </p:txBody>
        </p:sp>
        <p:sp>
          <p:nvSpPr>
            <p:cNvPr id="156689" name="Text Box 18"/>
            <p:cNvSpPr txBox="1">
              <a:spLocks noChangeArrowheads="1"/>
            </p:cNvSpPr>
            <p:nvPr/>
          </p:nvSpPr>
          <p:spPr bwMode="auto">
            <a:xfrm>
              <a:off x="3303" y="1808"/>
              <a:ext cx="441" cy="1248"/>
            </a:xfrm>
            <a:prstGeom prst="rect">
              <a:avLst/>
            </a:prstGeom>
            <a:gradFill rotWithShape="1">
              <a:gsLst>
                <a:gs pos="0">
                  <a:srgbClr val="023768"/>
                </a:gs>
                <a:gs pos="50000">
                  <a:srgbClr val="0477E0"/>
                </a:gs>
                <a:gs pos="100000">
                  <a:srgbClr val="023768"/>
                </a:gs>
              </a:gsLst>
              <a:lin ang="5400000" scaled="1"/>
            </a:gradFill>
            <a:ln w="28575">
              <a:solidFill>
                <a:srgbClr val="0477E0"/>
              </a:solidFill>
              <a:miter lim="800000"/>
              <a:headEnd/>
              <a:tailEnd/>
            </a:ln>
          </p:spPr>
          <p:txBody>
            <a:bodyPr vert="eaVert">
              <a:spAutoFit/>
            </a:bodyPr>
            <a:lstStyle/>
            <a:p>
              <a:pPr algn="ctr">
                <a:spcBef>
                  <a:spcPct val="50000"/>
                </a:spcBef>
              </a:pPr>
              <a:r>
                <a:rPr lang="zh-CN" altLang="en-US" sz="3200" b="1">
                  <a:solidFill>
                    <a:schemeClr val="bg1"/>
                  </a:solidFill>
                  <a:latin typeface="黑体" pitchFamily="2" charset="-122"/>
                  <a:ea typeface="黑体" pitchFamily="2" charset="-122"/>
                </a:rPr>
                <a:t>营销战略</a:t>
              </a:r>
            </a:p>
          </p:txBody>
        </p:sp>
        <p:sp>
          <p:nvSpPr>
            <p:cNvPr id="156690" name="Text Box 19"/>
            <p:cNvSpPr txBox="1">
              <a:spLocks noChangeArrowheads="1"/>
            </p:cNvSpPr>
            <p:nvPr/>
          </p:nvSpPr>
          <p:spPr bwMode="auto">
            <a:xfrm>
              <a:off x="4080" y="1232"/>
              <a:ext cx="1536" cy="383"/>
            </a:xfrm>
            <a:prstGeom prst="rect">
              <a:avLst/>
            </a:prstGeom>
            <a:gradFill rotWithShape="1">
              <a:gsLst>
                <a:gs pos="0">
                  <a:srgbClr val="023768"/>
                </a:gs>
                <a:gs pos="50000">
                  <a:srgbClr val="0477E0"/>
                </a:gs>
                <a:gs pos="100000">
                  <a:srgbClr val="023768"/>
                </a:gs>
              </a:gsLst>
              <a:lin ang="5400000" scaled="1"/>
            </a:gradFill>
            <a:ln w="28575">
              <a:solidFill>
                <a:srgbClr val="0477E0"/>
              </a:solidFill>
              <a:miter lim="800000"/>
              <a:headEnd/>
              <a:tailEnd/>
            </a:ln>
          </p:spPr>
          <p:txBody>
            <a:bodyPr>
              <a:spAutoFit/>
            </a:bodyPr>
            <a:lstStyle/>
            <a:p>
              <a:pPr algn="ctr">
                <a:spcBef>
                  <a:spcPct val="50000"/>
                </a:spcBef>
              </a:pPr>
              <a:r>
                <a:rPr lang="zh-CN" altLang="en-US" sz="3200" b="1">
                  <a:solidFill>
                    <a:schemeClr val="bg1"/>
                  </a:solidFill>
                  <a:latin typeface="黑体" pitchFamily="2" charset="-122"/>
                  <a:ea typeface="黑体" pitchFamily="2" charset="-122"/>
                </a:rPr>
                <a:t>市场领导者</a:t>
              </a:r>
            </a:p>
          </p:txBody>
        </p:sp>
        <p:sp>
          <p:nvSpPr>
            <p:cNvPr id="156691" name="Text Box 20"/>
            <p:cNvSpPr txBox="1">
              <a:spLocks noChangeArrowheads="1"/>
            </p:cNvSpPr>
            <p:nvPr/>
          </p:nvSpPr>
          <p:spPr bwMode="auto">
            <a:xfrm>
              <a:off x="4080" y="1952"/>
              <a:ext cx="1536" cy="383"/>
            </a:xfrm>
            <a:prstGeom prst="rect">
              <a:avLst/>
            </a:prstGeom>
            <a:gradFill rotWithShape="1">
              <a:gsLst>
                <a:gs pos="0">
                  <a:srgbClr val="023768"/>
                </a:gs>
                <a:gs pos="50000">
                  <a:srgbClr val="0477E0"/>
                </a:gs>
                <a:gs pos="100000">
                  <a:srgbClr val="023768"/>
                </a:gs>
              </a:gsLst>
              <a:lin ang="5400000" scaled="1"/>
            </a:gradFill>
            <a:ln w="28575">
              <a:solidFill>
                <a:srgbClr val="0477E0"/>
              </a:solidFill>
              <a:miter lim="800000"/>
              <a:headEnd/>
              <a:tailEnd/>
            </a:ln>
          </p:spPr>
          <p:txBody>
            <a:bodyPr>
              <a:spAutoFit/>
            </a:bodyPr>
            <a:lstStyle/>
            <a:p>
              <a:pPr algn="ctr">
                <a:spcBef>
                  <a:spcPct val="50000"/>
                </a:spcBef>
              </a:pPr>
              <a:r>
                <a:rPr lang="zh-CN" altLang="en-US" sz="3200" b="1">
                  <a:solidFill>
                    <a:schemeClr val="bg1"/>
                  </a:solidFill>
                  <a:latin typeface="黑体" pitchFamily="2" charset="-122"/>
                  <a:ea typeface="黑体" pitchFamily="2" charset="-122"/>
                </a:rPr>
                <a:t>市场挑战者</a:t>
              </a:r>
            </a:p>
          </p:txBody>
        </p:sp>
        <p:sp>
          <p:nvSpPr>
            <p:cNvPr id="156692" name="Text Box 21"/>
            <p:cNvSpPr txBox="1">
              <a:spLocks noChangeArrowheads="1"/>
            </p:cNvSpPr>
            <p:nvPr/>
          </p:nvSpPr>
          <p:spPr bwMode="auto">
            <a:xfrm>
              <a:off x="4080" y="2528"/>
              <a:ext cx="1536" cy="383"/>
            </a:xfrm>
            <a:prstGeom prst="rect">
              <a:avLst/>
            </a:prstGeom>
            <a:gradFill rotWithShape="1">
              <a:gsLst>
                <a:gs pos="0">
                  <a:srgbClr val="023768"/>
                </a:gs>
                <a:gs pos="50000">
                  <a:srgbClr val="0477E0"/>
                </a:gs>
                <a:gs pos="100000">
                  <a:srgbClr val="023768"/>
                </a:gs>
              </a:gsLst>
              <a:lin ang="5400000" scaled="1"/>
            </a:gradFill>
            <a:ln w="28575">
              <a:solidFill>
                <a:srgbClr val="0477E0"/>
              </a:solidFill>
              <a:miter lim="800000"/>
              <a:headEnd/>
              <a:tailEnd/>
            </a:ln>
          </p:spPr>
          <p:txBody>
            <a:bodyPr>
              <a:spAutoFit/>
            </a:bodyPr>
            <a:lstStyle/>
            <a:p>
              <a:pPr algn="ctr">
                <a:spcBef>
                  <a:spcPct val="50000"/>
                </a:spcBef>
              </a:pPr>
              <a:r>
                <a:rPr lang="zh-CN" altLang="en-US" sz="3200" b="1">
                  <a:solidFill>
                    <a:schemeClr val="bg1"/>
                  </a:solidFill>
                  <a:latin typeface="黑体" pitchFamily="2" charset="-122"/>
                  <a:ea typeface="黑体" pitchFamily="2" charset="-122"/>
                </a:rPr>
                <a:t>市场追随者</a:t>
              </a:r>
            </a:p>
          </p:txBody>
        </p:sp>
        <p:sp>
          <p:nvSpPr>
            <p:cNvPr id="156693" name="Text Box 22"/>
            <p:cNvSpPr txBox="1">
              <a:spLocks noChangeArrowheads="1"/>
            </p:cNvSpPr>
            <p:nvPr/>
          </p:nvSpPr>
          <p:spPr bwMode="auto">
            <a:xfrm>
              <a:off x="4080" y="3104"/>
              <a:ext cx="1536" cy="383"/>
            </a:xfrm>
            <a:prstGeom prst="rect">
              <a:avLst/>
            </a:prstGeom>
            <a:gradFill rotWithShape="1">
              <a:gsLst>
                <a:gs pos="0">
                  <a:srgbClr val="023768"/>
                </a:gs>
                <a:gs pos="50000">
                  <a:srgbClr val="0477E0"/>
                </a:gs>
                <a:gs pos="100000">
                  <a:srgbClr val="023768"/>
                </a:gs>
              </a:gsLst>
              <a:lin ang="5400000" scaled="1"/>
            </a:gradFill>
            <a:ln w="28575">
              <a:solidFill>
                <a:srgbClr val="0477E0"/>
              </a:solidFill>
              <a:miter lim="800000"/>
              <a:headEnd/>
              <a:tailEnd/>
            </a:ln>
          </p:spPr>
          <p:txBody>
            <a:bodyPr>
              <a:spAutoFit/>
            </a:bodyPr>
            <a:lstStyle/>
            <a:p>
              <a:pPr algn="ctr">
                <a:spcBef>
                  <a:spcPct val="50000"/>
                </a:spcBef>
              </a:pPr>
              <a:r>
                <a:rPr lang="zh-CN" altLang="en-US" sz="3200" b="1">
                  <a:solidFill>
                    <a:schemeClr val="bg1"/>
                  </a:solidFill>
                  <a:latin typeface="黑体" pitchFamily="2" charset="-122"/>
                  <a:ea typeface="黑体" pitchFamily="2" charset="-122"/>
                </a:rPr>
                <a:t>市场补缺者</a:t>
              </a:r>
            </a:p>
          </p:txBody>
        </p:sp>
        <p:sp>
          <p:nvSpPr>
            <p:cNvPr id="156694" name="Line 23"/>
            <p:cNvSpPr>
              <a:spLocks noChangeShapeType="1"/>
            </p:cNvSpPr>
            <p:nvPr/>
          </p:nvSpPr>
          <p:spPr bwMode="auto">
            <a:xfrm flipV="1">
              <a:off x="3744" y="1472"/>
              <a:ext cx="336" cy="768"/>
            </a:xfrm>
            <a:prstGeom prst="line">
              <a:avLst/>
            </a:prstGeom>
            <a:noFill/>
            <a:ln w="28575">
              <a:solidFill>
                <a:srgbClr val="0477E0"/>
              </a:solidFill>
              <a:round/>
              <a:headEnd/>
              <a:tailEnd type="triangle" w="med" len="med"/>
            </a:ln>
          </p:spPr>
          <p:txBody>
            <a:bodyPr/>
            <a:lstStyle/>
            <a:p>
              <a:endParaRPr lang="zh-CN" altLang="en-US"/>
            </a:p>
          </p:txBody>
        </p:sp>
        <p:sp>
          <p:nvSpPr>
            <p:cNvPr id="156695" name="Line 24"/>
            <p:cNvSpPr>
              <a:spLocks noChangeShapeType="1"/>
            </p:cNvSpPr>
            <p:nvPr/>
          </p:nvSpPr>
          <p:spPr bwMode="auto">
            <a:xfrm>
              <a:off x="3744" y="2240"/>
              <a:ext cx="336" cy="0"/>
            </a:xfrm>
            <a:prstGeom prst="line">
              <a:avLst/>
            </a:prstGeom>
            <a:noFill/>
            <a:ln w="28575">
              <a:solidFill>
                <a:srgbClr val="0477E0"/>
              </a:solidFill>
              <a:round/>
              <a:headEnd/>
              <a:tailEnd type="triangle" w="med" len="med"/>
            </a:ln>
          </p:spPr>
          <p:txBody>
            <a:bodyPr/>
            <a:lstStyle/>
            <a:p>
              <a:endParaRPr lang="zh-CN" altLang="en-US"/>
            </a:p>
          </p:txBody>
        </p:sp>
        <p:sp>
          <p:nvSpPr>
            <p:cNvPr id="156696" name="Line 25"/>
            <p:cNvSpPr>
              <a:spLocks noChangeShapeType="1"/>
            </p:cNvSpPr>
            <p:nvPr/>
          </p:nvSpPr>
          <p:spPr bwMode="auto">
            <a:xfrm>
              <a:off x="3744" y="2720"/>
              <a:ext cx="336" cy="0"/>
            </a:xfrm>
            <a:prstGeom prst="line">
              <a:avLst/>
            </a:prstGeom>
            <a:noFill/>
            <a:ln w="28575">
              <a:solidFill>
                <a:srgbClr val="0477E0"/>
              </a:solidFill>
              <a:round/>
              <a:headEnd/>
              <a:tailEnd type="triangle" w="med" len="med"/>
            </a:ln>
          </p:spPr>
          <p:txBody>
            <a:bodyPr/>
            <a:lstStyle/>
            <a:p>
              <a:endParaRPr lang="zh-CN" altLang="en-US"/>
            </a:p>
          </p:txBody>
        </p:sp>
        <p:sp>
          <p:nvSpPr>
            <p:cNvPr id="156697" name="Line 26"/>
            <p:cNvSpPr>
              <a:spLocks noChangeShapeType="1"/>
            </p:cNvSpPr>
            <p:nvPr/>
          </p:nvSpPr>
          <p:spPr bwMode="auto">
            <a:xfrm>
              <a:off x="3742" y="2704"/>
              <a:ext cx="338" cy="592"/>
            </a:xfrm>
            <a:prstGeom prst="line">
              <a:avLst/>
            </a:prstGeom>
            <a:noFill/>
            <a:ln w="28575">
              <a:solidFill>
                <a:srgbClr val="0477E0"/>
              </a:solidFill>
              <a:round/>
              <a:headEnd/>
              <a:tailEnd type="triangle" w="med" len="med"/>
            </a:ln>
          </p:spPr>
          <p:txBody>
            <a:bodyPr/>
            <a:lstStyle/>
            <a:p>
              <a:endParaRPr lang="zh-CN" altLang="en-US"/>
            </a:p>
          </p:txBody>
        </p:sp>
      </p:gr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1"/>
          <p:cNvSpPr>
            <a:spLocks noGrp="1"/>
          </p:cNvSpPr>
          <p:nvPr>
            <p:ph type="title"/>
          </p:nvPr>
        </p:nvSpPr>
        <p:spPr/>
        <p:txBody>
          <a:bodyPr/>
          <a:lstStyle/>
          <a:p>
            <a:pPr eaLnBrk="1" hangingPunct="1">
              <a:defRPr/>
            </a:pPr>
            <a:r>
              <a:rPr lang="zh-CN" altLang="en-US" sz="4000" kern="1200" dirty="0">
                <a:latin typeface="华文楷体" pitchFamily="2" charset="-122"/>
                <a:ea typeface="华文楷体" pitchFamily="2" charset="-122"/>
              </a:rPr>
              <a:t>运营决策流程</a:t>
            </a:r>
          </a:p>
        </p:txBody>
      </p:sp>
      <p:sp>
        <p:nvSpPr>
          <p:cNvPr id="7" name="右箭头 6"/>
          <p:cNvSpPr/>
          <p:nvPr/>
        </p:nvSpPr>
        <p:spPr>
          <a:xfrm>
            <a:off x="1127125" y="1787525"/>
            <a:ext cx="6943725" cy="4064000"/>
          </a:xfrm>
          <a:prstGeom prst="rightArrow">
            <a:avLst/>
          </a:prstGeom>
          <a:solidFill>
            <a:schemeClr val="tx1"/>
          </a:solidFill>
          <a:effectLst>
            <a:outerShdw blurRad="50800" dist="38100" dir="2700000" algn="tl" rotWithShape="0">
              <a:prstClr val="black">
                <a:alpha val="40000"/>
              </a:prstClr>
            </a:outerShdw>
          </a:effectLst>
        </p:spPr>
        <p:style>
          <a:lnRef idx="0">
            <a:schemeClr val="accent1">
              <a:hueOff val="0"/>
              <a:satOff val="0"/>
              <a:lumOff val="0"/>
              <a:alphaOff val="0"/>
            </a:schemeClr>
          </a:lnRef>
          <a:fillRef idx="1">
            <a:scrgbClr r="0" g="0" b="0"/>
          </a:fillRef>
          <a:effectRef idx="0">
            <a:scrgbClr r="0" g="0" b="0"/>
          </a:effectRef>
          <a:fontRef idx="minor">
            <a:schemeClr val="dk1">
              <a:hueOff val="0"/>
              <a:satOff val="0"/>
              <a:lumOff val="0"/>
              <a:alphaOff val="0"/>
            </a:schemeClr>
          </a:fontRef>
        </p:style>
      </p:sp>
      <p:grpSp>
        <p:nvGrpSpPr>
          <p:cNvPr id="2" name="组合 7"/>
          <p:cNvGrpSpPr>
            <a:grpSpLocks/>
          </p:cNvGrpSpPr>
          <p:nvPr/>
        </p:nvGrpSpPr>
        <p:grpSpPr bwMode="auto">
          <a:xfrm>
            <a:off x="492125" y="3003550"/>
            <a:ext cx="831850" cy="1625600"/>
            <a:chOff x="3415" y="1214453"/>
            <a:chExt cx="832274" cy="1625600"/>
          </a:xfrm>
        </p:grpSpPr>
        <p:sp>
          <p:nvSpPr>
            <p:cNvPr id="33" name="圆角矩形 32"/>
            <p:cNvSpPr/>
            <p:nvPr/>
          </p:nvSpPr>
          <p:spPr>
            <a:xfrm>
              <a:off x="3415" y="1214453"/>
              <a:ext cx="832274" cy="1625600"/>
            </a:xfrm>
            <a:prstGeom prst="roundRect">
              <a:avLst/>
            </a:prstGeom>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rgbClr r="0" g="0" b="0"/>
            </a:effectRef>
            <a:fontRef idx="minor">
              <a:schemeClr val="lt1"/>
            </a:fontRef>
          </p:style>
        </p:sp>
        <p:sp>
          <p:nvSpPr>
            <p:cNvPr id="34" name="圆角矩形 4"/>
            <p:cNvSpPr/>
            <p:nvPr/>
          </p:nvSpPr>
          <p:spPr>
            <a:xfrm>
              <a:off x="44711" y="1255728"/>
              <a:ext cx="749682" cy="1543050"/>
            </a:xfrm>
            <a:prstGeom prst="rect">
              <a:avLst/>
            </a:prstGeom>
          </p:spPr>
          <p:style>
            <a:lnRef idx="0">
              <a:scrgbClr r="0" g="0" b="0"/>
            </a:lnRef>
            <a:fillRef idx="0">
              <a:scrgbClr r="0" g="0" b="0"/>
            </a:fillRef>
            <a:effectRef idx="0">
              <a:scrgbClr r="0" g="0" b="0"/>
            </a:effectRef>
            <a:fontRef idx="minor">
              <a:schemeClr val="lt1"/>
            </a:fontRef>
          </p:style>
          <p:txBody>
            <a:bodyPr lIns="87630" tIns="87630" rIns="87630" bIns="87630" spcCol="1270" anchor="ctr"/>
            <a:lstStyle/>
            <a:p>
              <a:pPr algn="ctr" defTabSz="1022350">
                <a:lnSpc>
                  <a:spcPct val="90000"/>
                </a:lnSpc>
                <a:spcAft>
                  <a:spcPct val="35000"/>
                </a:spcAft>
                <a:defRPr/>
              </a:pPr>
              <a:r>
                <a:rPr lang="zh-CN" altLang="en-US" sz="2300" b="1" dirty="0">
                  <a:solidFill>
                    <a:schemeClr val="tx2"/>
                  </a:solidFill>
                  <a:latin typeface="华文楷体" pitchFamily="2" charset="-122"/>
                  <a:ea typeface="华文楷体" pitchFamily="2" charset="-122"/>
                </a:rPr>
                <a:t>战略规划</a:t>
              </a:r>
            </a:p>
          </p:txBody>
        </p:sp>
      </p:grpSp>
      <p:grpSp>
        <p:nvGrpSpPr>
          <p:cNvPr id="3" name="组合 8"/>
          <p:cNvGrpSpPr>
            <a:grpSpLocks/>
          </p:cNvGrpSpPr>
          <p:nvPr/>
        </p:nvGrpSpPr>
        <p:grpSpPr bwMode="auto">
          <a:xfrm>
            <a:off x="1408113" y="3008313"/>
            <a:ext cx="831850" cy="1625600"/>
            <a:chOff x="919639" y="1219199"/>
            <a:chExt cx="832274" cy="1625600"/>
          </a:xfrm>
        </p:grpSpPr>
        <p:sp>
          <p:nvSpPr>
            <p:cNvPr id="31" name="圆角矩形 30"/>
            <p:cNvSpPr/>
            <p:nvPr/>
          </p:nvSpPr>
          <p:spPr>
            <a:xfrm>
              <a:off x="919639" y="1219199"/>
              <a:ext cx="832274" cy="1625600"/>
            </a:xfrm>
            <a:prstGeom prst="roundRect">
              <a:avLst/>
            </a:prstGeom>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rgbClr r="0" g="0" b="0"/>
            </a:effectRef>
            <a:fontRef idx="minor">
              <a:schemeClr val="lt1"/>
            </a:fontRef>
          </p:style>
        </p:sp>
        <p:sp>
          <p:nvSpPr>
            <p:cNvPr id="32" name="圆角矩形 6"/>
            <p:cNvSpPr/>
            <p:nvPr/>
          </p:nvSpPr>
          <p:spPr>
            <a:xfrm>
              <a:off x="960935" y="1260474"/>
              <a:ext cx="749682" cy="1543050"/>
            </a:xfrm>
            <a:prstGeom prst="rect">
              <a:avLst/>
            </a:prstGeom>
          </p:spPr>
          <p:style>
            <a:lnRef idx="0">
              <a:scrgbClr r="0" g="0" b="0"/>
            </a:lnRef>
            <a:fillRef idx="0">
              <a:scrgbClr r="0" g="0" b="0"/>
            </a:fillRef>
            <a:effectRef idx="0">
              <a:scrgbClr r="0" g="0" b="0"/>
            </a:effectRef>
            <a:fontRef idx="minor">
              <a:schemeClr val="lt1"/>
            </a:fontRef>
          </p:style>
          <p:txBody>
            <a:bodyPr lIns="87630" tIns="87630" rIns="87630" bIns="87630" spcCol="1270" anchor="ctr"/>
            <a:lstStyle/>
            <a:p>
              <a:pPr algn="ctr" defTabSz="1022350">
                <a:lnSpc>
                  <a:spcPct val="90000"/>
                </a:lnSpc>
                <a:spcAft>
                  <a:spcPct val="35000"/>
                </a:spcAft>
                <a:defRPr/>
              </a:pPr>
              <a:r>
                <a:rPr lang="zh-CN" altLang="en-US" sz="2300" b="1" dirty="0">
                  <a:solidFill>
                    <a:schemeClr val="tx2"/>
                  </a:solidFill>
                  <a:latin typeface="华文楷体" pitchFamily="2" charset="-122"/>
                  <a:ea typeface="华文楷体" pitchFamily="2" charset="-122"/>
                </a:rPr>
                <a:t>营销策略</a:t>
              </a:r>
            </a:p>
          </p:txBody>
        </p:sp>
      </p:grpSp>
      <p:grpSp>
        <p:nvGrpSpPr>
          <p:cNvPr id="4" name="组合 9"/>
          <p:cNvGrpSpPr>
            <a:grpSpLocks/>
          </p:cNvGrpSpPr>
          <p:nvPr/>
        </p:nvGrpSpPr>
        <p:grpSpPr bwMode="auto">
          <a:xfrm>
            <a:off x="2324100" y="3008313"/>
            <a:ext cx="831850" cy="1625600"/>
            <a:chOff x="1835664" y="1219199"/>
            <a:chExt cx="832274" cy="1625600"/>
          </a:xfrm>
        </p:grpSpPr>
        <p:sp>
          <p:nvSpPr>
            <p:cNvPr id="29" name="圆角矩形 28"/>
            <p:cNvSpPr/>
            <p:nvPr/>
          </p:nvSpPr>
          <p:spPr>
            <a:xfrm>
              <a:off x="1835664" y="1219199"/>
              <a:ext cx="832274" cy="1625600"/>
            </a:xfrm>
            <a:prstGeom prst="roundRect">
              <a:avLst/>
            </a:prstGeom>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rgbClr r="0" g="0" b="0"/>
            </a:effectRef>
            <a:fontRef idx="minor">
              <a:schemeClr val="lt1"/>
            </a:fontRef>
          </p:style>
        </p:sp>
        <p:sp>
          <p:nvSpPr>
            <p:cNvPr id="30" name="圆角矩形 8"/>
            <p:cNvSpPr/>
            <p:nvPr/>
          </p:nvSpPr>
          <p:spPr>
            <a:xfrm>
              <a:off x="1876960" y="1260474"/>
              <a:ext cx="749682" cy="1543050"/>
            </a:xfrm>
            <a:prstGeom prst="rect">
              <a:avLst/>
            </a:prstGeom>
          </p:spPr>
          <p:style>
            <a:lnRef idx="0">
              <a:scrgbClr r="0" g="0" b="0"/>
            </a:lnRef>
            <a:fillRef idx="0">
              <a:scrgbClr r="0" g="0" b="0"/>
            </a:fillRef>
            <a:effectRef idx="0">
              <a:scrgbClr r="0" g="0" b="0"/>
            </a:effectRef>
            <a:fontRef idx="minor">
              <a:schemeClr val="lt1"/>
            </a:fontRef>
          </p:style>
          <p:txBody>
            <a:bodyPr lIns="87630" tIns="87630" rIns="87630" bIns="87630" spcCol="1270" anchor="ctr"/>
            <a:lstStyle/>
            <a:p>
              <a:pPr algn="ctr" defTabSz="1022350">
                <a:lnSpc>
                  <a:spcPct val="90000"/>
                </a:lnSpc>
                <a:spcAft>
                  <a:spcPct val="35000"/>
                </a:spcAft>
                <a:defRPr/>
              </a:pPr>
              <a:r>
                <a:rPr lang="zh-CN" altLang="en-US" sz="2300" b="1" dirty="0">
                  <a:solidFill>
                    <a:schemeClr val="tx2"/>
                  </a:solidFill>
                  <a:latin typeface="华文楷体" pitchFamily="2" charset="-122"/>
                  <a:ea typeface="华文楷体" pitchFamily="2" charset="-122"/>
                </a:rPr>
                <a:t>销售预测</a:t>
              </a:r>
            </a:p>
          </p:txBody>
        </p:sp>
      </p:grpSp>
      <p:grpSp>
        <p:nvGrpSpPr>
          <p:cNvPr id="5" name="组合 10"/>
          <p:cNvGrpSpPr>
            <a:grpSpLocks/>
          </p:cNvGrpSpPr>
          <p:nvPr/>
        </p:nvGrpSpPr>
        <p:grpSpPr bwMode="auto">
          <a:xfrm>
            <a:off x="3240088" y="3008313"/>
            <a:ext cx="831850" cy="1625600"/>
            <a:chOff x="2751689" y="1219199"/>
            <a:chExt cx="832274" cy="1625600"/>
          </a:xfrm>
        </p:grpSpPr>
        <p:sp>
          <p:nvSpPr>
            <p:cNvPr id="27" name="圆角矩形 26"/>
            <p:cNvSpPr/>
            <p:nvPr/>
          </p:nvSpPr>
          <p:spPr>
            <a:xfrm>
              <a:off x="2751689" y="1219199"/>
              <a:ext cx="832274" cy="1625600"/>
            </a:xfrm>
            <a:prstGeom prst="roundRect">
              <a:avLst/>
            </a:prstGeom>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rgbClr r="0" g="0" b="0"/>
            </a:effectRef>
            <a:fontRef idx="minor">
              <a:schemeClr val="lt1"/>
            </a:fontRef>
          </p:style>
        </p:sp>
        <p:sp>
          <p:nvSpPr>
            <p:cNvPr id="28" name="圆角矩形 10"/>
            <p:cNvSpPr/>
            <p:nvPr/>
          </p:nvSpPr>
          <p:spPr>
            <a:xfrm>
              <a:off x="2792985" y="1260474"/>
              <a:ext cx="749682" cy="1543050"/>
            </a:xfrm>
            <a:prstGeom prst="rect">
              <a:avLst/>
            </a:prstGeom>
          </p:spPr>
          <p:style>
            <a:lnRef idx="0">
              <a:scrgbClr r="0" g="0" b="0"/>
            </a:lnRef>
            <a:fillRef idx="0">
              <a:scrgbClr r="0" g="0" b="0"/>
            </a:fillRef>
            <a:effectRef idx="0">
              <a:scrgbClr r="0" g="0" b="0"/>
            </a:effectRef>
            <a:fontRef idx="minor">
              <a:schemeClr val="lt1"/>
            </a:fontRef>
          </p:style>
          <p:txBody>
            <a:bodyPr lIns="87630" tIns="87630" rIns="87630" bIns="87630" spcCol="1270" anchor="ctr"/>
            <a:lstStyle/>
            <a:p>
              <a:pPr algn="ctr" defTabSz="1022350">
                <a:lnSpc>
                  <a:spcPct val="90000"/>
                </a:lnSpc>
                <a:spcAft>
                  <a:spcPct val="35000"/>
                </a:spcAft>
                <a:defRPr/>
              </a:pPr>
              <a:r>
                <a:rPr lang="zh-CN" altLang="en-US" sz="2300" b="1" dirty="0">
                  <a:solidFill>
                    <a:schemeClr val="tx2"/>
                  </a:solidFill>
                  <a:latin typeface="华文楷体" pitchFamily="2" charset="-122"/>
                  <a:ea typeface="华文楷体" pitchFamily="2" charset="-122"/>
                </a:rPr>
                <a:t>资金预算</a:t>
              </a:r>
            </a:p>
          </p:txBody>
        </p:sp>
      </p:grpSp>
      <p:grpSp>
        <p:nvGrpSpPr>
          <p:cNvPr id="6" name="组合 11"/>
          <p:cNvGrpSpPr>
            <a:grpSpLocks/>
          </p:cNvGrpSpPr>
          <p:nvPr/>
        </p:nvGrpSpPr>
        <p:grpSpPr bwMode="auto">
          <a:xfrm>
            <a:off x="4156075" y="3008313"/>
            <a:ext cx="831850" cy="1625600"/>
            <a:chOff x="3667713" y="1219199"/>
            <a:chExt cx="832274" cy="1625600"/>
          </a:xfrm>
        </p:grpSpPr>
        <p:sp>
          <p:nvSpPr>
            <p:cNvPr id="25" name="圆角矩形 24"/>
            <p:cNvSpPr/>
            <p:nvPr/>
          </p:nvSpPr>
          <p:spPr>
            <a:xfrm>
              <a:off x="3667713" y="1219199"/>
              <a:ext cx="832274" cy="1625600"/>
            </a:xfrm>
            <a:prstGeom prst="roundRect">
              <a:avLst/>
            </a:prstGeom>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rgbClr r="0" g="0" b="0"/>
            </a:effectRef>
            <a:fontRef idx="minor">
              <a:schemeClr val="lt1"/>
            </a:fontRef>
          </p:style>
        </p:sp>
        <p:sp>
          <p:nvSpPr>
            <p:cNvPr id="26" name="圆角矩形 12"/>
            <p:cNvSpPr/>
            <p:nvPr/>
          </p:nvSpPr>
          <p:spPr>
            <a:xfrm>
              <a:off x="3709009" y="1260474"/>
              <a:ext cx="749682" cy="1543050"/>
            </a:xfrm>
            <a:prstGeom prst="rect">
              <a:avLst/>
            </a:prstGeom>
          </p:spPr>
          <p:style>
            <a:lnRef idx="0">
              <a:scrgbClr r="0" g="0" b="0"/>
            </a:lnRef>
            <a:fillRef idx="0">
              <a:scrgbClr r="0" g="0" b="0"/>
            </a:fillRef>
            <a:effectRef idx="0">
              <a:scrgbClr r="0" g="0" b="0"/>
            </a:effectRef>
            <a:fontRef idx="minor">
              <a:schemeClr val="lt1"/>
            </a:fontRef>
          </p:style>
          <p:txBody>
            <a:bodyPr lIns="87630" tIns="87630" rIns="87630" bIns="87630" spcCol="1270" anchor="ctr"/>
            <a:lstStyle/>
            <a:p>
              <a:pPr algn="ctr" defTabSz="1022350">
                <a:lnSpc>
                  <a:spcPct val="90000"/>
                </a:lnSpc>
                <a:spcAft>
                  <a:spcPct val="35000"/>
                </a:spcAft>
                <a:defRPr/>
              </a:pPr>
              <a:r>
                <a:rPr lang="zh-CN" altLang="en-US" sz="2300" b="1" dirty="0">
                  <a:solidFill>
                    <a:schemeClr val="tx2"/>
                  </a:solidFill>
                  <a:latin typeface="华文楷体" pitchFamily="2" charset="-122"/>
                  <a:ea typeface="华文楷体" pitchFamily="2" charset="-122"/>
                </a:rPr>
                <a:t>品牌设计</a:t>
              </a:r>
            </a:p>
          </p:txBody>
        </p:sp>
      </p:grpSp>
      <p:grpSp>
        <p:nvGrpSpPr>
          <p:cNvPr id="8" name="组合 12"/>
          <p:cNvGrpSpPr>
            <a:grpSpLocks/>
          </p:cNvGrpSpPr>
          <p:nvPr/>
        </p:nvGrpSpPr>
        <p:grpSpPr bwMode="auto">
          <a:xfrm>
            <a:off x="5072063" y="3008313"/>
            <a:ext cx="831850" cy="1625600"/>
            <a:chOff x="4583738" y="1219199"/>
            <a:chExt cx="832274" cy="1625600"/>
          </a:xfrm>
        </p:grpSpPr>
        <p:sp>
          <p:nvSpPr>
            <p:cNvPr id="23" name="圆角矩形 22"/>
            <p:cNvSpPr/>
            <p:nvPr/>
          </p:nvSpPr>
          <p:spPr>
            <a:xfrm>
              <a:off x="4583738" y="1219199"/>
              <a:ext cx="832274" cy="1625600"/>
            </a:xfrm>
            <a:prstGeom prst="roundRect">
              <a:avLst/>
            </a:prstGeom>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rgbClr r="0" g="0" b="0"/>
            </a:effectRef>
            <a:fontRef idx="minor">
              <a:schemeClr val="lt1"/>
            </a:fontRef>
          </p:style>
        </p:sp>
        <p:sp>
          <p:nvSpPr>
            <p:cNvPr id="24" name="圆角矩形 14"/>
            <p:cNvSpPr/>
            <p:nvPr/>
          </p:nvSpPr>
          <p:spPr>
            <a:xfrm>
              <a:off x="4625034" y="1260474"/>
              <a:ext cx="749682" cy="1543050"/>
            </a:xfrm>
            <a:prstGeom prst="rect">
              <a:avLst/>
            </a:prstGeom>
          </p:spPr>
          <p:style>
            <a:lnRef idx="0">
              <a:scrgbClr r="0" g="0" b="0"/>
            </a:lnRef>
            <a:fillRef idx="0">
              <a:scrgbClr r="0" g="0" b="0"/>
            </a:fillRef>
            <a:effectRef idx="0">
              <a:scrgbClr r="0" g="0" b="0"/>
            </a:effectRef>
            <a:fontRef idx="minor">
              <a:schemeClr val="lt1"/>
            </a:fontRef>
          </p:style>
          <p:txBody>
            <a:bodyPr lIns="87630" tIns="87630" rIns="87630" bIns="87630" spcCol="1270" anchor="ctr"/>
            <a:lstStyle/>
            <a:p>
              <a:pPr algn="ctr" defTabSz="1022350">
                <a:lnSpc>
                  <a:spcPct val="90000"/>
                </a:lnSpc>
                <a:spcAft>
                  <a:spcPct val="35000"/>
                </a:spcAft>
                <a:defRPr/>
              </a:pPr>
              <a:r>
                <a:rPr lang="zh-CN" altLang="en-US" sz="2300" b="1" dirty="0">
                  <a:solidFill>
                    <a:schemeClr val="tx2"/>
                  </a:solidFill>
                  <a:latin typeface="华文楷体" pitchFamily="2" charset="-122"/>
                  <a:ea typeface="华文楷体" pitchFamily="2" charset="-122"/>
                </a:rPr>
                <a:t>生产制造</a:t>
              </a:r>
            </a:p>
          </p:txBody>
        </p:sp>
      </p:grpSp>
      <p:grpSp>
        <p:nvGrpSpPr>
          <p:cNvPr id="9" name="组合 13"/>
          <p:cNvGrpSpPr>
            <a:grpSpLocks/>
          </p:cNvGrpSpPr>
          <p:nvPr/>
        </p:nvGrpSpPr>
        <p:grpSpPr bwMode="auto">
          <a:xfrm>
            <a:off x="5988050" y="3008313"/>
            <a:ext cx="831850" cy="1625600"/>
            <a:chOff x="5499763" y="1219199"/>
            <a:chExt cx="832274" cy="1625600"/>
          </a:xfrm>
        </p:grpSpPr>
        <p:sp>
          <p:nvSpPr>
            <p:cNvPr id="21" name="圆角矩形 20"/>
            <p:cNvSpPr/>
            <p:nvPr/>
          </p:nvSpPr>
          <p:spPr>
            <a:xfrm>
              <a:off x="5499763" y="1219199"/>
              <a:ext cx="832274" cy="1625600"/>
            </a:xfrm>
            <a:prstGeom prst="roundRect">
              <a:avLst/>
            </a:prstGeom>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rgbClr r="0" g="0" b="0"/>
            </a:effectRef>
            <a:fontRef idx="minor">
              <a:schemeClr val="lt1"/>
            </a:fontRef>
          </p:style>
        </p:sp>
        <p:sp>
          <p:nvSpPr>
            <p:cNvPr id="22" name="圆角矩形 16"/>
            <p:cNvSpPr/>
            <p:nvPr/>
          </p:nvSpPr>
          <p:spPr>
            <a:xfrm>
              <a:off x="5541059" y="1260474"/>
              <a:ext cx="749682" cy="1543050"/>
            </a:xfrm>
            <a:prstGeom prst="rect">
              <a:avLst/>
            </a:prstGeom>
          </p:spPr>
          <p:style>
            <a:lnRef idx="0">
              <a:scrgbClr r="0" g="0" b="0"/>
            </a:lnRef>
            <a:fillRef idx="0">
              <a:scrgbClr r="0" g="0" b="0"/>
            </a:fillRef>
            <a:effectRef idx="0">
              <a:scrgbClr r="0" g="0" b="0"/>
            </a:effectRef>
            <a:fontRef idx="minor">
              <a:schemeClr val="lt1"/>
            </a:fontRef>
          </p:style>
          <p:txBody>
            <a:bodyPr lIns="87630" tIns="87630" rIns="87630" bIns="87630" spcCol="1270" anchor="ctr"/>
            <a:lstStyle/>
            <a:p>
              <a:pPr algn="ctr" defTabSz="1022350">
                <a:lnSpc>
                  <a:spcPct val="90000"/>
                </a:lnSpc>
                <a:spcAft>
                  <a:spcPct val="35000"/>
                </a:spcAft>
                <a:defRPr/>
              </a:pPr>
              <a:r>
                <a:rPr lang="zh-CN" altLang="en-US" sz="2300" b="1" dirty="0">
                  <a:solidFill>
                    <a:schemeClr val="tx2"/>
                  </a:solidFill>
                  <a:latin typeface="华文楷体" pitchFamily="2" charset="-122"/>
                  <a:ea typeface="华文楷体" pitchFamily="2" charset="-122"/>
                </a:rPr>
                <a:t>市场竞争</a:t>
              </a:r>
            </a:p>
          </p:txBody>
        </p:sp>
      </p:grpSp>
      <p:grpSp>
        <p:nvGrpSpPr>
          <p:cNvPr id="10" name="组合 14"/>
          <p:cNvGrpSpPr>
            <a:grpSpLocks/>
          </p:cNvGrpSpPr>
          <p:nvPr/>
        </p:nvGrpSpPr>
        <p:grpSpPr bwMode="auto">
          <a:xfrm>
            <a:off x="6904038" y="3008313"/>
            <a:ext cx="831850" cy="1625600"/>
            <a:chOff x="6415788" y="1219199"/>
            <a:chExt cx="832274" cy="1625600"/>
          </a:xfrm>
        </p:grpSpPr>
        <p:sp>
          <p:nvSpPr>
            <p:cNvPr id="19" name="圆角矩形 18"/>
            <p:cNvSpPr/>
            <p:nvPr/>
          </p:nvSpPr>
          <p:spPr>
            <a:xfrm>
              <a:off x="6415788" y="1219199"/>
              <a:ext cx="832274" cy="1625600"/>
            </a:xfrm>
            <a:prstGeom prst="roundRect">
              <a:avLst/>
            </a:prstGeom>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rgbClr r="0" g="0" b="0"/>
            </a:effectRef>
            <a:fontRef idx="minor">
              <a:schemeClr val="lt1"/>
            </a:fontRef>
          </p:style>
        </p:sp>
        <p:sp>
          <p:nvSpPr>
            <p:cNvPr id="20" name="圆角矩形 18"/>
            <p:cNvSpPr/>
            <p:nvPr/>
          </p:nvSpPr>
          <p:spPr>
            <a:xfrm>
              <a:off x="6457084" y="1260474"/>
              <a:ext cx="749682" cy="1543050"/>
            </a:xfrm>
            <a:prstGeom prst="rect">
              <a:avLst/>
            </a:prstGeom>
          </p:spPr>
          <p:style>
            <a:lnRef idx="0">
              <a:scrgbClr r="0" g="0" b="0"/>
            </a:lnRef>
            <a:fillRef idx="0">
              <a:scrgbClr r="0" g="0" b="0"/>
            </a:fillRef>
            <a:effectRef idx="0">
              <a:scrgbClr r="0" g="0" b="0"/>
            </a:effectRef>
            <a:fontRef idx="minor">
              <a:schemeClr val="lt1"/>
            </a:fontRef>
          </p:style>
          <p:txBody>
            <a:bodyPr lIns="87630" tIns="87630" rIns="87630" bIns="87630" spcCol="1270" anchor="ctr"/>
            <a:lstStyle/>
            <a:p>
              <a:pPr algn="ctr" defTabSz="1022350">
                <a:lnSpc>
                  <a:spcPct val="90000"/>
                </a:lnSpc>
                <a:spcAft>
                  <a:spcPct val="35000"/>
                </a:spcAft>
                <a:defRPr/>
              </a:pPr>
              <a:r>
                <a:rPr lang="zh-CN" altLang="en-US" sz="2300" b="1" dirty="0">
                  <a:solidFill>
                    <a:schemeClr val="tx2"/>
                  </a:solidFill>
                  <a:latin typeface="华文楷体" pitchFamily="2" charset="-122"/>
                  <a:ea typeface="华文楷体" pitchFamily="2" charset="-122"/>
                </a:rPr>
                <a:t>产品配送</a:t>
              </a:r>
            </a:p>
          </p:txBody>
        </p:sp>
      </p:grpSp>
      <p:grpSp>
        <p:nvGrpSpPr>
          <p:cNvPr id="11" name="组合 15"/>
          <p:cNvGrpSpPr>
            <a:grpSpLocks/>
          </p:cNvGrpSpPr>
          <p:nvPr/>
        </p:nvGrpSpPr>
        <p:grpSpPr bwMode="auto">
          <a:xfrm>
            <a:off x="7820025" y="3008313"/>
            <a:ext cx="831850" cy="1625600"/>
            <a:chOff x="7331813" y="1219199"/>
            <a:chExt cx="832274" cy="1625600"/>
          </a:xfrm>
        </p:grpSpPr>
        <p:sp>
          <p:nvSpPr>
            <p:cNvPr id="17" name="圆角矩形 16"/>
            <p:cNvSpPr/>
            <p:nvPr/>
          </p:nvSpPr>
          <p:spPr>
            <a:xfrm>
              <a:off x="7331813" y="1219199"/>
              <a:ext cx="832274" cy="1625600"/>
            </a:xfrm>
            <a:prstGeom prst="roundRect">
              <a:avLst/>
            </a:prstGeom>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rgbClr r="0" g="0" b="0"/>
            </a:effectRef>
            <a:fontRef idx="minor">
              <a:schemeClr val="lt1"/>
            </a:fontRef>
          </p:style>
        </p:sp>
        <p:sp>
          <p:nvSpPr>
            <p:cNvPr id="18" name="圆角矩形 20"/>
            <p:cNvSpPr/>
            <p:nvPr/>
          </p:nvSpPr>
          <p:spPr>
            <a:xfrm>
              <a:off x="7373109" y="1260474"/>
              <a:ext cx="749682" cy="1543050"/>
            </a:xfrm>
            <a:prstGeom prst="rect">
              <a:avLst/>
            </a:prstGeom>
          </p:spPr>
          <p:style>
            <a:lnRef idx="0">
              <a:scrgbClr r="0" g="0" b="0"/>
            </a:lnRef>
            <a:fillRef idx="0">
              <a:scrgbClr r="0" g="0" b="0"/>
            </a:fillRef>
            <a:effectRef idx="0">
              <a:scrgbClr r="0" g="0" b="0"/>
            </a:effectRef>
            <a:fontRef idx="minor">
              <a:schemeClr val="lt1"/>
            </a:fontRef>
          </p:style>
          <p:txBody>
            <a:bodyPr lIns="87630" tIns="87630" rIns="87630" bIns="87630" spcCol="1270" anchor="ctr"/>
            <a:lstStyle/>
            <a:p>
              <a:pPr algn="ctr" defTabSz="1022350">
                <a:lnSpc>
                  <a:spcPct val="90000"/>
                </a:lnSpc>
                <a:spcAft>
                  <a:spcPct val="35000"/>
                </a:spcAft>
                <a:defRPr/>
              </a:pPr>
              <a:r>
                <a:rPr lang="zh-CN" altLang="en-US" sz="2300" b="1" dirty="0">
                  <a:solidFill>
                    <a:schemeClr val="tx2"/>
                  </a:solidFill>
                  <a:latin typeface="华文楷体" pitchFamily="2" charset="-122"/>
                  <a:ea typeface="华文楷体" pitchFamily="2" charset="-122"/>
                </a:rPr>
                <a:t>经营改进</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0-#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0-#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0-#ppt_w/2"/>
                                          </p:val>
                                        </p:tav>
                                        <p:tav tm="100000">
                                          <p:val>
                                            <p:strVal val="#ppt_x"/>
                                          </p:val>
                                        </p:tav>
                                      </p:tavLst>
                                    </p:anim>
                                    <p:anim calcmode="lin" valueType="num">
                                      <p:cBhvr additive="base">
                                        <p:cTn id="39" dur="50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 presetClass="entr" presetSubtype="8"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0-#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 presetClass="entr" presetSubtype="8"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0-#ppt_w/2"/>
                                          </p:val>
                                        </p:tav>
                                        <p:tav tm="100000">
                                          <p:val>
                                            <p:strVal val="#ppt_x"/>
                                          </p:val>
                                        </p:tav>
                                      </p:tavLst>
                                    </p:anim>
                                    <p:anim calcmode="lin" valueType="num">
                                      <p:cBhvr additive="base">
                                        <p:cTn id="49" dur="500" fill="hold"/>
                                        <p:tgtEl>
                                          <p:spTgt spid="10"/>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2" presetClass="entr" presetSubtype="8"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0-#ppt_w/2"/>
                                          </p:val>
                                        </p:tav>
                                        <p:tav tm="100000">
                                          <p:val>
                                            <p:strVal val="#ppt_x"/>
                                          </p:val>
                                        </p:tav>
                                      </p:tavLst>
                                    </p:anim>
                                    <p:anim calcmode="lin" valueType="num">
                                      <p:cBhvr additive="base">
                                        <p:cTn id="5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经营战略</a:t>
            </a:r>
          </a:p>
        </p:txBody>
      </p:sp>
      <p:sp>
        <p:nvSpPr>
          <p:cNvPr id="3" name="内容占位符 2"/>
          <p:cNvSpPr>
            <a:spLocks noGrp="1"/>
          </p:cNvSpPr>
          <p:nvPr>
            <p:ph idx="1"/>
          </p:nvPr>
        </p:nvSpPr>
        <p:spPr>
          <a:xfrm>
            <a:off x="642910" y="1500174"/>
            <a:ext cx="7415236" cy="4857764"/>
          </a:xfrm>
        </p:spPr>
        <p:txBody>
          <a:bodyPr>
            <a:normAutofit/>
          </a:bodyPr>
          <a:lstStyle/>
          <a:p>
            <a:pPr marL="411480" fontAlgn="auto">
              <a:spcAft>
                <a:spcPts val="0"/>
              </a:spcAft>
              <a:buFont typeface="Wingdings" pitchFamily="2" charset="2"/>
              <a:buChar char="l"/>
              <a:defRPr/>
            </a:pPr>
            <a:r>
              <a:rPr lang="zh-CN" altLang="en-US" sz="2800" dirty="0">
                <a:latin typeface="楷体_GB2312" pitchFamily="49" charset="-122"/>
                <a:ea typeface="楷体_GB2312" pitchFamily="49" charset="-122"/>
              </a:rPr>
              <a:t>长期战略：</a:t>
            </a:r>
            <a:endParaRPr lang="en-US" altLang="zh-CN" sz="2800" dirty="0">
              <a:latin typeface="楷体_GB2312" pitchFamily="49" charset="-122"/>
              <a:ea typeface="楷体_GB2312" pitchFamily="49" charset="-122"/>
            </a:endParaRPr>
          </a:p>
          <a:p>
            <a:pPr marL="740664" lvl="1" fontAlgn="auto">
              <a:spcAft>
                <a:spcPts val="0"/>
              </a:spcAft>
              <a:buFont typeface="Wingdings" pitchFamily="2" charset="2"/>
              <a:buChar char="l"/>
              <a:defRPr/>
            </a:pPr>
            <a:r>
              <a:rPr lang="zh-CN" altLang="en-US" sz="2400" dirty="0">
                <a:latin typeface="楷体_GB2312" pitchFamily="49" charset="-122"/>
                <a:ea typeface="楷体_GB2312" pitchFamily="49" charset="-122"/>
              </a:rPr>
              <a:t>盈利最大化，提升投资回报率</a:t>
            </a:r>
            <a:endParaRPr lang="en-US" altLang="zh-CN" sz="2400" dirty="0">
              <a:latin typeface="楷体_GB2312" pitchFamily="49" charset="-122"/>
              <a:ea typeface="楷体_GB2312" pitchFamily="49" charset="-122"/>
            </a:endParaRPr>
          </a:p>
          <a:p>
            <a:pPr marL="740664" lvl="1" fontAlgn="auto">
              <a:spcAft>
                <a:spcPts val="0"/>
              </a:spcAft>
              <a:buFont typeface="Wingdings" pitchFamily="2" charset="2"/>
              <a:buChar char="l"/>
              <a:defRPr/>
            </a:pPr>
            <a:endParaRPr lang="en-US" altLang="zh-CN" dirty="0">
              <a:latin typeface="楷体_GB2312" pitchFamily="49" charset="-122"/>
              <a:ea typeface="楷体_GB2312" pitchFamily="49" charset="-122"/>
            </a:endParaRPr>
          </a:p>
          <a:p>
            <a:pPr marL="411480" fontAlgn="auto">
              <a:spcAft>
                <a:spcPts val="0"/>
              </a:spcAft>
              <a:buFont typeface="Wingdings" pitchFamily="2" charset="2"/>
              <a:buChar char="l"/>
              <a:defRPr/>
            </a:pPr>
            <a:r>
              <a:rPr lang="zh-CN" altLang="en-US" sz="2800" dirty="0">
                <a:latin typeface="楷体_GB2312" pitchFamily="49" charset="-122"/>
                <a:ea typeface="楷体_GB2312" pitchFamily="49" charset="-122"/>
              </a:rPr>
              <a:t>短期战略：</a:t>
            </a:r>
            <a:endParaRPr lang="en-US" altLang="zh-CN" sz="2800" dirty="0">
              <a:latin typeface="楷体_GB2312" pitchFamily="49" charset="-122"/>
              <a:ea typeface="楷体_GB2312" pitchFamily="49" charset="-122"/>
            </a:endParaRPr>
          </a:p>
          <a:p>
            <a:pPr marL="740664" lvl="1" fontAlgn="auto">
              <a:spcAft>
                <a:spcPts val="0"/>
              </a:spcAft>
              <a:buFont typeface="Wingdings" pitchFamily="2" charset="2"/>
              <a:buChar char="l"/>
              <a:defRPr/>
            </a:pPr>
            <a:r>
              <a:rPr lang="zh-CN" altLang="en-US" sz="2400" dirty="0">
                <a:latin typeface="楷体_GB2312" pitchFamily="49" charset="-122"/>
                <a:ea typeface="楷体_GB2312" pitchFamily="49" charset="-122"/>
              </a:rPr>
              <a:t>稳定现金流，资金链不能断裂</a:t>
            </a:r>
            <a:endParaRPr lang="en-US" altLang="zh-CN" sz="2400" dirty="0">
              <a:latin typeface="楷体_GB2312" pitchFamily="49" charset="-122"/>
              <a:ea typeface="楷体_GB2312" pitchFamily="49" charset="-122"/>
            </a:endParaRPr>
          </a:p>
          <a:p>
            <a:pPr marL="411480" fontAlgn="auto">
              <a:spcAft>
                <a:spcPts val="0"/>
              </a:spcAft>
              <a:buFont typeface="Wingdings" pitchFamily="2" charset="2"/>
              <a:buChar char="l"/>
              <a:defRPr/>
            </a:pPr>
            <a:endParaRPr lang="en-US" altLang="zh-CN" dirty="0">
              <a:latin typeface="楷体_GB2312" pitchFamily="49" charset="-122"/>
              <a:ea typeface="楷体_GB2312" pitchFamily="49" charset="-122"/>
            </a:endParaRPr>
          </a:p>
          <a:p>
            <a:pPr marL="411480" fontAlgn="auto">
              <a:spcAft>
                <a:spcPts val="0"/>
              </a:spcAft>
              <a:buFont typeface="Wingdings" pitchFamily="2" charset="2"/>
              <a:buChar char="l"/>
              <a:defRPr/>
            </a:pPr>
            <a:r>
              <a:rPr lang="zh-CN" altLang="en-US" sz="2800" dirty="0">
                <a:latin typeface="楷体_GB2312" pitchFamily="49" charset="-122"/>
                <a:ea typeface="楷体_GB2312" pitchFamily="49" charset="-122"/>
              </a:rPr>
              <a:t>长短期战略的平衡</a:t>
            </a:r>
            <a:r>
              <a:rPr lang="zh-CN" altLang="en-US" dirty="0">
                <a:latin typeface="楷体_GB2312" pitchFamily="49" charset="-122"/>
                <a:ea typeface="楷体_GB2312" pitchFamily="49" charset="-122"/>
              </a:rPr>
              <a:t>：</a:t>
            </a:r>
            <a:endParaRPr lang="en-US" altLang="zh-CN" dirty="0">
              <a:latin typeface="楷体_GB2312" pitchFamily="49" charset="-122"/>
              <a:ea typeface="楷体_GB2312" pitchFamily="49" charset="-122"/>
            </a:endParaRPr>
          </a:p>
          <a:p>
            <a:pPr marL="740664" lvl="1" fontAlgn="auto">
              <a:spcAft>
                <a:spcPts val="0"/>
              </a:spcAft>
              <a:buFont typeface="Wingdings" pitchFamily="2" charset="2"/>
              <a:buChar char="l"/>
              <a:defRPr/>
            </a:pPr>
            <a:r>
              <a:rPr lang="zh-CN" altLang="en-US" sz="2400" dirty="0">
                <a:latin typeface="楷体_GB2312" pitchFamily="49" charset="-122"/>
                <a:ea typeface="楷体_GB2312" pitchFamily="49" charset="-122"/>
              </a:rPr>
              <a:t>创造有稳定现金流的利润</a:t>
            </a:r>
            <a:endParaRPr lang="en-US" altLang="zh-CN" sz="24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z="4000" b="1" kern="1200" cap="none" spc="0" baseline="0" dirty="0">
                <a:ln/>
                <a:solidFill>
                  <a:schemeClr val="accent3"/>
                </a:solidFill>
                <a:effectLst/>
                <a:latin typeface="+mj-lt"/>
                <a:ea typeface="+mj-ea"/>
                <a:cs typeface="+mj-cs"/>
              </a:rPr>
              <a:t>第一季</a:t>
            </a:r>
            <a:r>
              <a:rPr lang="zh-CN" altLang="en-US" dirty="0"/>
              <a:t>学生练习</a:t>
            </a:r>
          </a:p>
        </p:txBody>
      </p:sp>
      <p:sp>
        <p:nvSpPr>
          <p:cNvPr id="3" name="内容占位符 2"/>
          <p:cNvSpPr>
            <a:spLocks noGrp="1"/>
          </p:cNvSpPr>
          <p:nvPr>
            <p:ph idx="1"/>
          </p:nvPr>
        </p:nvSpPr>
        <p:spPr>
          <a:xfrm>
            <a:off x="642910" y="1571612"/>
            <a:ext cx="6715172" cy="3938601"/>
          </a:xfrm>
        </p:spPr>
        <p:txBody>
          <a:bodyPr/>
          <a:lstStyle/>
          <a:p>
            <a:pPr>
              <a:lnSpc>
                <a:spcPts val="3700"/>
              </a:lnSpc>
              <a:buFont typeface="Wingdings" pitchFamily="2" charset="2"/>
              <a:buChar char="l"/>
            </a:pPr>
            <a:r>
              <a:rPr lang="zh-CN" altLang="en-US" sz="2800" dirty="0">
                <a:latin typeface="楷体_GB2312" pitchFamily="49" charset="-122"/>
                <a:ea typeface="楷体_GB2312" pitchFamily="49" charset="-122"/>
              </a:rPr>
              <a:t>记录第一季公司主要经营数据</a:t>
            </a:r>
          </a:p>
          <a:p>
            <a:pPr>
              <a:lnSpc>
                <a:spcPts val="3700"/>
              </a:lnSpc>
              <a:buFont typeface="Wingdings" pitchFamily="2" charset="2"/>
              <a:buChar char="l"/>
            </a:pPr>
            <a:r>
              <a:rPr lang="zh-CN" altLang="en-US" sz="2800" dirty="0">
                <a:latin typeface="楷体_GB2312" pitchFamily="49" charset="-122"/>
                <a:ea typeface="楷体_GB2312" pitchFamily="49" charset="-122"/>
              </a:rPr>
              <a:t>第一季公司资产负债表填写练习</a:t>
            </a:r>
            <a:endParaRPr lang="en-US" altLang="zh-CN" sz="2800" dirty="0">
              <a:latin typeface="楷体_GB2312" pitchFamily="49" charset="-122"/>
              <a:ea typeface="楷体_GB2312" pitchFamily="49" charset="-122"/>
            </a:endParaRPr>
          </a:p>
          <a:p>
            <a:pPr>
              <a:lnSpc>
                <a:spcPts val="3700"/>
              </a:lnSpc>
              <a:buFont typeface="Wingdings" pitchFamily="2" charset="2"/>
              <a:buChar char="l"/>
            </a:pPr>
            <a:r>
              <a:rPr lang="zh-CN" altLang="en-US" sz="2800" dirty="0">
                <a:latin typeface="楷体_GB2312" pitchFamily="49" charset="-122"/>
                <a:ea typeface="楷体_GB2312" pitchFamily="49" charset="-122"/>
              </a:rPr>
              <a:t>第一季公司损益表填写练习</a:t>
            </a:r>
            <a:endParaRPr lang="en-US" altLang="zh-CN" sz="2800" dirty="0">
              <a:latin typeface="楷体_GB2312" pitchFamily="49" charset="-122"/>
              <a:ea typeface="楷体_GB2312" pitchFamily="49" charset="-122"/>
            </a:endParaRPr>
          </a:p>
          <a:p>
            <a:pPr>
              <a:lnSpc>
                <a:spcPts val="3700"/>
              </a:lnSpc>
              <a:buFont typeface="Wingdings" pitchFamily="2" charset="2"/>
              <a:buChar char="l"/>
            </a:pPr>
            <a:r>
              <a:rPr lang="zh-CN" altLang="en-US" sz="2800" dirty="0">
                <a:latin typeface="楷体_GB2312" pitchFamily="49" charset="-122"/>
                <a:ea typeface="楷体_GB2312" pitchFamily="49" charset="-122"/>
              </a:rPr>
              <a:t>第一季公司现金流量表填写练习</a:t>
            </a:r>
            <a:endParaRPr lang="en-US" altLang="zh-CN" sz="2800" dirty="0">
              <a:latin typeface="楷体_GB2312" pitchFamily="49" charset="-122"/>
              <a:ea typeface="楷体_GB2312" pitchFamily="49" charset="-122"/>
            </a:endParaRPr>
          </a:p>
          <a:p>
            <a:pPr>
              <a:lnSpc>
                <a:spcPts val="3700"/>
              </a:lnSpc>
              <a:buFont typeface="Wingdings" pitchFamily="2" charset="2"/>
              <a:buChar char="l"/>
            </a:pPr>
            <a:r>
              <a:rPr lang="zh-CN" altLang="en-US" sz="2800" dirty="0">
                <a:latin typeface="楷体_GB2312" pitchFamily="49" charset="-122"/>
                <a:ea typeface="楷体_GB2312" pitchFamily="49" charset="-122"/>
              </a:rPr>
              <a:t>记录第一季公司各方面经营绩效</a:t>
            </a:r>
            <a:endParaRPr lang="en-US" altLang="zh-CN" sz="2800" dirty="0">
              <a:latin typeface="楷体_GB2312" pitchFamily="49" charset="-122"/>
              <a:ea typeface="楷体_GB2312" pitchFamily="49" charset="-122"/>
            </a:endParaRPr>
          </a:p>
          <a:p>
            <a:pPr>
              <a:lnSpc>
                <a:spcPts val="3700"/>
              </a:lnSpc>
              <a:buFont typeface="Wingdings" pitchFamily="2" charset="2"/>
              <a:buChar char="l"/>
            </a:pPr>
            <a:r>
              <a:rPr lang="zh-CN" altLang="en-US" sz="2800" dirty="0">
                <a:latin typeface="楷体_GB2312" pitchFamily="49" charset="-122"/>
                <a:ea typeface="楷体_GB2312" pitchFamily="49" charset="-122"/>
              </a:rPr>
              <a:t>分析企业经营管理中的问题</a:t>
            </a:r>
            <a:endParaRPr lang="en-US" altLang="zh-CN" sz="2800" dirty="0">
              <a:latin typeface="楷体_GB2312" pitchFamily="49" charset="-122"/>
              <a:ea typeface="楷体_GB2312" pitchFamily="49" charset="-122"/>
            </a:endParaRPr>
          </a:p>
          <a:p>
            <a:pPr>
              <a:lnSpc>
                <a:spcPts val="3700"/>
              </a:lnSpc>
              <a:buFont typeface="Wingdings" pitchFamily="2" charset="2"/>
              <a:buChar char="l"/>
            </a:pPr>
            <a:r>
              <a:rPr lang="zh-CN" altLang="en-US" sz="2800" dirty="0">
                <a:latin typeface="楷体_GB2312" pitchFamily="49" charset="-122"/>
                <a:ea typeface="楷体_GB2312" pitchFamily="49" charset="-122"/>
              </a:rPr>
              <a:t>规则熟悉与基本操作</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z="4000" b="1" kern="1200" cap="none" spc="0" baseline="0" dirty="0">
                <a:ln/>
                <a:solidFill>
                  <a:schemeClr val="accent3"/>
                </a:solidFill>
                <a:effectLst/>
                <a:latin typeface="+mj-lt"/>
                <a:ea typeface="+mj-ea"/>
                <a:cs typeface="+mj-cs"/>
              </a:rPr>
              <a:t>第一季</a:t>
            </a:r>
            <a:r>
              <a:rPr lang="zh-CN" altLang="en-US" dirty="0"/>
              <a:t>小组讨论</a:t>
            </a:r>
          </a:p>
        </p:txBody>
      </p:sp>
      <p:sp>
        <p:nvSpPr>
          <p:cNvPr id="3" name="内容占位符 2"/>
          <p:cNvSpPr>
            <a:spLocks noGrp="1"/>
          </p:cNvSpPr>
          <p:nvPr>
            <p:ph idx="1"/>
          </p:nvPr>
        </p:nvSpPr>
        <p:spPr>
          <a:xfrm>
            <a:off x="428596" y="1500174"/>
            <a:ext cx="7615262" cy="4513274"/>
          </a:xfrm>
        </p:spPr>
        <p:txBody>
          <a:bodyPr/>
          <a:lstStyle/>
          <a:p>
            <a:pPr>
              <a:buFont typeface="Wingdings" pitchFamily="2" charset="2"/>
              <a:buChar char="l"/>
            </a:pPr>
            <a:r>
              <a:rPr lang="zh-CN" altLang="en-US" sz="2800" dirty="0">
                <a:latin typeface="楷体_GB2312" pitchFamily="49" charset="-122"/>
                <a:ea typeface="楷体_GB2312" pitchFamily="49" charset="-122"/>
              </a:rPr>
              <a:t>总结本季度经营情况，制定下季经营策略</a:t>
            </a:r>
            <a:endParaRPr lang="en-US" altLang="zh-CN" sz="2800" dirty="0">
              <a:latin typeface="楷体_GB2312" pitchFamily="49" charset="-122"/>
              <a:ea typeface="楷体_GB2312" pitchFamily="49" charset="-122"/>
            </a:endParaRPr>
          </a:p>
          <a:p>
            <a:pPr>
              <a:buFont typeface="Wingdings" pitchFamily="2" charset="2"/>
              <a:buChar char="l"/>
            </a:pPr>
            <a:r>
              <a:rPr lang="zh-CN" altLang="en-US" sz="2800" dirty="0">
                <a:latin typeface="楷体_GB2312" pitchFamily="49" charset="-122"/>
                <a:ea typeface="楷体_GB2312" pitchFamily="49" charset="-122"/>
              </a:rPr>
              <a:t>思考题：</a:t>
            </a:r>
            <a:endParaRPr lang="en-US" altLang="zh-CN" sz="28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制订公司战略时应思考哪些问题？</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如何制订有效的公司发展战略？</a:t>
            </a:r>
          </a:p>
          <a:p>
            <a:pPr lvl="1">
              <a:lnSpc>
                <a:spcPct val="150000"/>
              </a:lnSpc>
              <a:buFont typeface="Wingdings" pitchFamily="2" charset="2"/>
              <a:buChar char="l"/>
            </a:pPr>
            <a:r>
              <a:rPr lang="zh-CN" altLang="en-US" sz="2400" dirty="0">
                <a:latin typeface="楷体_GB2312" pitchFamily="49" charset="-122"/>
                <a:ea typeface="楷体_GB2312" pitchFamily="49" charset="-122"/>
              </a:rPr>
              <a:t>如何确保公司经营战略的有效执行？</a:t>
            </a:r>
          </a:p>
          <a:p>
            <a:pPr lvl="1">
              <a:lnSpc>
                <a:spcPct val="150000"/>
              </a:lnSpc>
              <a:buFont typeface="Wingdings" pitchFamily="2" charset="2"/>
              <a:buChar char="l"/>
            </a:pPr>
            <a:r>
              <a:rPr lang="zh-CN" altLang="en-US" sz="2400" dirty="0">
                <a:latin typeface="楷体_GB2312" pitchFamily="49" charset="-122"/>
                <a:ea typeface="楷体_GB2312" pitchFamily="49" charset="-122"/>
              </a:rPr>
              <a:t>如何认识与有效控制公司经营风险？</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每位成员的分工与职责是什么？</a:t>
            </a:r>
            <a:endParaRPr lang="en-US" altLang="zh-CN" sz="24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第一季教师点评</a:t>
            </a:r>
          </a:p>
        </p:txBody>
      </p:sp>
      <p:sp>
        <p:nvSpPr>
          <p:cNvPr id="3" name="内容占位符 2"/>
          <p:cNvSpPr>
            <a:spLocks noGrp="1"/>
          </p:cNvSpPr>
          <p:nvPr>
            <p:ph idx="1"/>
          </p:nvPr>
        </p:nvSpPr>
        <p:spPr>
          <a:xfrm>
            <a:off x="571472" y="1785926"/>
            <a:ext cx="7543824" cy="3000396"/>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帮助学生理解运营规则</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学习掌握运营数据的查询方法</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认识不同战略对经营决策的影响</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透过数据变化帮助学生认识三张财务报表</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第二季模拟经营实战</a:t>
            </a:r>
          </a:p>
        </p:txBody>
      </p:sp>
      <p:pic>
        <p:nvPicPr>
          <p:cNvPr id="51203" name="图片 4" descr="BD05451_.wmf"/>
          <p:cNvPicPr>
            <a:picLocks noChangeAspect="1"/>
          </p:cNvPicPr>
          <p:nvPr/>
        </p:nvPicPr>
        <p:blipFill>
          <a:blip r:embed="rId3" cstate="print"/>
          <a:srcRect/>
          <a:stretch>
            <a:fillRect/>
          </a:stretch>
        </p:blipFill>
        <p:spPr bwMode="auto">
          <a:xfrm>
            <a:off x="1428750" y="2071688"/>
            <a:ext cx="6346825" cy="3511550"/>
          </a:xfrm>
          <a:prstGeom prst="rect">
            <a:avLst/>
          </a:prstGeom>
          <a:noFill/>
          <a:ln w="9525">
            <a:noFill/>
            <a:miter lim="800000"/>
            <a:headEnd/>
            <a:tailEnd/>
          </a:ln>
        </p:spPr>
      </p:pic>
    </p:spTree>
    <p:custDataLst>
      <p:tags r:id="rId1"/>
    </p:custData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第二季时间安排</a:t>
            </a:r>
          </a:p>
        </p:txBody>
      </p:sp>
      <p:sp>
        <p:nvSpPr>
          <p:cNvPr id="3" name="内容占位符 2"/>
          <p:cNvSpPr>
            <a:spLocks noGrp="1"/>
          </p:cNvSpPr>
          <p:nvPr>
            <p:ph idx="1"/>
          </p:nvPr>
        </p:nvSpPr>
        <p:spPr>
          <a:xfrm>
            <a:off x="857224" y="1714488"/>
            <a:ext cx="6043626" cy="4214842"/>
          </a:xfrm>
        </p:spPr>
        <p:txBody>
          <a:bodyPr/>
          <a:lstStyle/>
          <a:p>
            <a:pPr>
              <a:buFont typeface="Wingdings" pitchFamily="2" charset="2"/>
              <a:buChar char="l"/>
            </a:pPr>
            <a:r>
              <a:rPr lang="zh-CN" altLang="en-US" sz="2800" dirty="0">
                <a:latin typeface="楷体_GB2312" pitchFamily="49" charset="-122"/>
                <a:ea typeface="楷体_GB2312" pitchFamily="49" charset="-122"/>
              </a:rPr>
              <a:t>总体时间安排：</a:t>
            </a:r>
            <a:r>
              <a:rPr lang="en-US" altLang="zh-CN" sz="2800" dirty="0">
                <a:latin typeface="楷体_GB2312" pitchFamily="49" charset="-122"/>
                <a:ea typeface="楷体_GB2312" pitchFamily="49" charset="-122"/>
              </a:rPr>
              <a:t>2</a:t>
            </a:r>
            <a:r>
              <a:rPr lang="zh-CN" altLang="en-US" sz="2800" dirty="0">
                <a:latin typeface="楷体_GB2312" pitchFamily="49" charset="-122"/>
                <a:ea typeface="楷体_GB2312" pitchFamily="49" charset="-122"/>
              </a:rPr>
              <a:t>－</a:t>
            </a:r>
            <a:r>
              <a:rPr lang="en-US" altLang="zh-CN" sz="2800" dirty="0">
                <a:latin typeface="楷体_GB2312" pitchFamily="49" charset="-122"/>
                <a:ea typeface="楷体_GB2312" pitchFamily="49" charset="-122"/>
              </a:rPr>
              <a:t>3</a:t>
            </a:r>
            <a:r>
              <a:rPr lang="zh-CN" altLang="en-US" sz="2800" dirty="0">
                <a:latin typeface="楷体_GB2312" pitchFamily="49" charset="-122"/>
                <a:ea typeface="楷体_GB2312" pitchFamily="49" charset="-122"/>
              </a:rPr>
              <a:t>小时</a:t>
            </a:r>
            <a:endParaRPr lang="en-US" altLang="zh-CN" sz="28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知识讲解，</a:t>
            </a:r>
            <a:r>
              <a:rPr lang="en-US" altLang="zh-CN" sz="2400" dirty="0">
                <a:latin typeface="楷体_GB2312" pitchFamily="49" charset="-122"/>
                <a:ea typeface="楷体_GB2312" pitchFamily="49" charset="-122"/>
              </a:rPr>
              <a:t>30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经营会议，</a:t>
            </a:r>
            <a:r>
              <a:rPr lang="en-US" altLang="zh-CN" sz="2400" dirty="0">
                <a:latin typeface="楷体_GB2312" pitchFamily="49" charset="-122"/>
                <a:ea typeface="楷体_GB2312" pitchFamily="49" charset="-122"/>
              </a:rPr>
              <a:t>30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模拟实战，</a:t>
            </a:r>
            <a:r>
              <a:rPr lang="en-US" altLang="zh-CN" sz="2400" dirty="0">
                <a:latin typeface="楷体_GB2312" pitchFamily="49" charset="-122"/>
                <a:ea typeface="楷体_GB2312" pitchFamily="49" charset="-122"/>
              </a:rPr>
              <a:t>60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讨论总结，</a:t>
            </a:r>
            <a:r>
              <a:rPr lang="en-US" altLang="zh-CN" sz="2400" dirty="0">
                <a:latin typeface="楷体_GB2312" pitchFamily="49" charset="-122"/>
                <a:ea typeface="楷体_GB2312" pitchFamily="49" charset="-122"/>
              </a:rPr>
              <a:t>30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分析点评，</a:t>
            </a:r>
            <a:r>
              <a:rPr lang="en-US" altLang="zh-CN" sz="2400" dirty="0">
                <a:latin typeface="楷体_GB2312" pitchFamily="49" charset="-122"/>
                <a:ea typeface="楷体_GB2312" pitchFamily="49" charset="-122"/>
              </a:rPr>
              <a:t>30</a:t>
            </a:r>
            <a:r>
              <a:rPr lang="zh-CN" altLang="en-US" sz="2400" dirty="0">
                <a:latin typeface="楷体_GB2312" pitchFamily="49" charset="-122"/>
                <a:ea typeface="楷体_GB2312" pitchFamily="49" charset="-122"/>
              </a:rPr>
              <a:t>分钟</a:t>
            </a:r>
            <a:endParaRPr lang="en-US" altLang="zh-CN" sz="2400" dirty="0">
              <a:latin typeface="楷体_GB2312" pitchFamily="49" charset="-122"/>
              <a:ea typeface="楷体_GB2312" pitchFamily="49" charset="-122"/>
            </a:endParaRPr>
          </a:p>
          <a:p>
            <a:pPr>
              <a:buFont typeface="Wingdings" pitchFamily="2" charset="2"/>
              <a:buChar char="l"/>
            </a:pPr>
            <a:r>
              <a:rPr lang="zh-CN" altLang="en-US" sz="2800" dirty="0">
                <a:latin typeface="楷体_GB2312" pitchFamily="49" charset="-122"/>
                <a:ea typeface="楷体_GB2312" pitchFamily="49" charset="-122"/>
              </a:rPr>
              <a:t>重点分析市场反馈信息</a:t>
            </a:r>
          </a:p>
        </p:txBody>
      </p:sp>
    </p:spTree>
    <p:custDataLst>
      <p:tags r:id="rId1"/>
    </p:custData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第二季</a:t>
            </a:r>
            <a:r>
              <a:rPr lang="en-US" altLang="zh-CN" dirty="0"/>
              <a:t>:</a:t>
            </a:r>
            <a:r>
              <a:rPr lang="zh-CN" altLang="en-US" dirty="0"/>
              <a:t>市场测试</a:t>
            </a:r>
          </a:p>
        </p:txBody>
      </p:sp>
      <p:sp>
        <p:nvSpPr>
          <p:cNvPr id="3" name="内容占位符 2"/>
          <p:cNvSpPr>
            <a:spLocks noGrp="1"/>
          </p:cNvSpPr>
          <p:nvPr>
            <p:ph idx="1"/>
          </p:nvPr>
        </p:nvSpPr>
        <p:spPr>
          <a:xfrm>
            <a:off x="857224" y="1500174"/>
            <a:ext cx="5643602" cy="4357718"/>
          </a:xfrm>
        </p:spPr>
        <p:txBody>
          <a:bodyPr>
            <a:noAutofit/>
          </a:bodyPr>
          <a:lstStyle/>
          <a:p>
            <a:pPr>
              <a:lnSpc>
                <a:spcPts val="3300"/>
              </a:lnSpc>
              <a:buFont typeface="Wingdings" pitchFamily="2" charset="2"/>
              <a:buChar char="l"/>
            </a:pPr>
            <a:r>
              <a:rPr lang="zh-CN" altLang="en-US" sz="2400" dirty="0">
                <a:latin typeface="楷体_GB2312" pitchFamily="49" charset="-122"/>
                <a:ea typeface="楷体_GB2312" pitchFamily="49" charset="-122"/>
              </a:rPr>
              <a:t>制订营销策略</a:t>
            </a:r>
            <a:endParaRPr lang="en-US" altLang="zh-CN" sz="2400" dirty="0">
              <a:latin typeface="楷体_GB2312" pitchFamily="49" charset="-122"/>
              <a:ea typeface="楷体_GB2312" pitchFamily="49" charset="-122"/>
            </a:endParaRPr>
          </a:p>
          <a:p>
            <a:pPr>
              <a:lnSpc>
                <a:spcPts val="3300"/>
              </a:lnSpc>
              <a:buFont typeface="Wingdings" pitchFamily="2" charset="2"/>
              <a:buChar char="l"/>
            </a:pPr>
            <a:r>
              <a:rPr lang="zh-CN" altLang="en-US" sz="2400" dirty="0">
                <a:latin typeface="楷体_GB2312" pitchFamily="49" charset="-122"/>
                <a:ea typeface="楷体_GB2312" pitchFamily="49" charset="-122"/>
              </a:rPr>
              <a:t>熟悉规则，测试市场</a:t>
            </a:r>
            <a:endParaRPr lang="en-US" altLang="zh-CN" sz="2400" dirty="0">
              <a:latin typeface="楷体_GB2312" pitchFamily="49" charset="-122"/>
              <a:ea typeface="楷体_GB2312" pitchFamily="49" charset="-122"/>
            </a:endParaRPr>
          </a:p>
          <a:p>
            <a:pPr>
              <a:lnSpc>
                <a:spcPts val="3300"/>
              </a:lnSpc>
              <a:buFont typeface="Wingdings" pitchFamily="2" charset="2"/>
              <a:buChar char="l"/>
            </a:pPr>
            <a:r>
              <a:rPr lang="zh-CN" altLang="en-US" sz="2400" dirty="0">
                <a:latin typeface="楷体_GB2312" pitchFamily="49" charset="-122"/>
                <a:ea typeface="楷体_GB2312" pitchFamily="49" charset="-122"/>
              </a:rPr>
              <a:t>分析竞争对手经营策略</a:t>
            </a:r>
            <a:endParaRPr lang="en-US" altLang="zh-CN" sz="2400" dirty="0">
              <a:latin typeface="楷体_GB2312" pitchFamily="49" charset="-122"/>
              <a:ea typeface="楷体_GB2312" pitchFamily="49" charset="-122"/>
            </a:endParaRPr>
          </a:p>
          <a:p>
            <a:pPr>
              <a:lnSpc>
                <a:spcPts val="3300"/>
              </a:lnSpc>
              <a:buFont typeface="Wingdings" pitchFamily="2" charset="2"/>
              <a:buChar char="l"/>
            </a:pPr>
            <a:r>
              <a:rPr lang="zh-CN" altLang="en-US" sz="2400" dirty="0">
                <a:latin typeface="楷体_GB2312" pitchFamily="49" charset="-122"/>
                <a:ea typeface="楷体_GB2312" pitchFamily="49" charset="-122"/>
              </a:rPr>
              <a:t>完成目标群体的产品设计</a:t>
            </a:r>
            <a:endParaRPr lang="en-US" altLang="zh-CN" sz="2400" dirty="0">
              <a:latin typeface="楷体_GB2312" pitchFamily="49" charset="-122"/>
              <a:ea typeface="楷体_GB2312" pitchFamily="49" charset="-122"/>
            </a:endParaRPr>
          </a:p>
          <a:p>
            <a:pPr>
              <a:lnSpc>
                <a:spcPts val="3300"/>
              </a:lnSpc>
              <a:buFont typeface="Wingdings" pitchFamily="2" charset="2"/>
              <a:buChar char="l"/>
            </a:pPr>
            <a:r>
              <a:rPr lang="zh-CN" altLang="en-US" sz="2400" dirty="0">
                <a:latin typeface="楷体_GB2312" pitchFamily="49" charset="-122"/>
                <a:ea typeface="楷体_GB2312" pitchFamily="49" charset="-122"/>
              </a:rPr>
              <a:t>安排生产计划，生产产品</a:t>
            </a:r>
            <a:endParaRPr lang="en-US" altLang="zh-CN" sz="2400" dirty="0">
              <a:latin typeface="楷体_GB2312" pitchFamily="49" charset="-122"/>
              <a:ea typeface="楷体_GB2312" pitchFamily="49" charset="-122"/>
            </a:endParaRPr>
          </a:p>
          <a:p>
            <a:pPr>
              <a:lnSpc>
                <a:spcPts val="3300"/>
              </a:lnSpc>
              <a:buFont typeface="Wingdings" pitchFamily="2" charset="2"/>
              <a:buChar char="l"/>
            </a:pPr>
            <a:r>
              <a:rPr lang="zh-CN" altLang="en-US" sz="2400" dirty="0">
                <a:latin typeface="楷体_GB2312" pitchFamily="49" charset="-122"/>
                <a:ea typeface="楷体_GB2312" pitchFamily="49" charset="-122"/>
              </a:rPr>
              <a:t>拓展营销网络，建设销售渠道</a:t>
            </a:r>
            <a:endParaRPr lang="en-US" altLang="zh-CN" sz="2400" dirty="0">
              <a:latin typeface="楷体_GB2312" pitchFamily="49" charset="-122"/>
              <a:ea typeface="楷体_GB2312" pitchFamily="49" charset="-122"/>
            </a:endParaRPr>
          </a:p>
          <a:p>
            <a:pPr>
              <a:lnSpc>
                <a:spcPts val="3300"/>
              </a:lnSpc>
              <a:buFont typeface="Wingdings" pitchFamily="2" charset="2"/>
              <a:buChar char="l"/>
            </a:pPr>
            <a:r>
              <a:rPr lang="zh-CN" altLang="en-US" sz="2400" dirty="0">
                <a:latin typeface="楷体_GB2312" pitchFamily="49" charset="-122"/>
                <a:ea typeface="楷体_GB2312" pitchFamily="49" charset="-122"/>
              </a:rPr>
              <a:t>制订产品售价，广告宣传计划</a:t>
            </a:r>
            <a:endParaRPr lang="en-US" altLang="zh-CN" sz="2400" dirty="0">
              <a:latin typeface="楷体_GB2312" pitchFamily="49" charset="-122"/>
              <a:ea typeface="楷体_GB2312" pitchFamily="49" charset="-122"/>
            </a:endParaRPr>
          </a:p>
          <a:p>
            <a:pPr>
              <a:lnSpc>
                <a:spcPts val="3300"/>
              </a:lnSpc>
              <a:buFont typeface="Wingdings" pitchFamily="2" charset="2"/>
              <a:buChar char="l"/>
            </a:pPr>
            <a:r>
              <a:rPr lang="zh-CN" altLang="en-US" sz="2400" dirty="0">
                <a:latin typeface="楷体_GB2312" pitchFamily="49" charset="-122"/>
                <a:ea typeface="楷体_GB2312" pitchFamily="49" charset="-122"/>
              </a:rPr>
              <a:t>争取市场订单，分析研究报告</a:t>
            </a:r>
          </a:p>
        </p:txBody>
      </p:sp>
    </p:spTree>
    <p:custDataLst>
      <p:tags r:id="rId1"/>
    </p:custData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第二季授课要点</a:t>
            </a:r>
          </a:p>
        </p:txBody>
      </p:sp>
      <p:sp>
        <p:nvSpPr>
          <p:cNvPr id="3" name="内容占位符 2"/>
          <p:cNvSpPr>
            <a:spLocks noGrp="1"/>
          </p:cNvSpPr>
          <p:nvPr>
            <p:ph idx="1"/>
          </p:nvPr>
        </p:nvSpPr>
        <p:spPr>
          <a:xfrm>
            <a:off x="857224" y="1571612"/>
            <a:ext cx="6900882" cy="3081345"/>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市场情报收集与分析方法</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市场竞争策略</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市场定位与细分市场选择</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认识全面预算管理</a:t>
            </a:r>
          </a:p>
        </p:txBody>
      </p:sp>
    </p:spTree>
    <p:custDataLst>
      <p:tags r:id="rId1"/>
    </p:custData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第二季学生练习</a:t>
            </a:r>
          </a:p>
        </p:txBody>
      </p:sp>
      <p:sp>
        <p:nvSpPr>
          <p:cNvPr id="3" name="内容占位符 2"/>
          <p:cNvSpPr>
            <a:spLocks noGrp="1"/>
          </p:cNvSpPr>
          <p:nvPr>
            <p:ph idx="1"/>
          </p:nvPr>
        </p:nvSpPr>
        <p:spPr>
          <a:xfrm>
            <a:off x="428596" y="1571612"/>
            <a:ext cx="8072494" cy="3786194"/>
          </a:xfrm>
        </p:spPr>
        <p:txBody>
          <a:bodyPr>
            <a:noAutofit/>
          </a:bodyPr>
          <a:lstStyle/>
          <a:p>
            <a:pPr marL="411480" fontAlgn="auto">
              <a:spcAft>
                <a:spcPts val="0"/>
              </a:spcAft>
              <a:buFont typeface="Wingdings" pitchFamily="2" charset="2"/>
              <a:buChar char="l"/>
              <a:defRPr/>
            </a:pPr>
            <a:r>
              <a:rPr lang="zh-CN" altLang="en-US" sz="2800" dirty="0">
                <a:latin typeface="楷体_GB2312" pitchFamily="49" charset="-122"/>
                <a:ea typeface="楷体_GB2312" pitchFamily="49" charset="-122"/>
              </a:rPr>
              <a:t>记录第二季主要经营数据</a:t>
            </a:r>
            <a:endParaRPr lang="en-US" altLang="zh-CN" sz="2800" dirty="0">
              <a:latin typeface="楷体_GB2312" pitchFamily="49" charset="-122"/>
              <a:ea typeface="楷体_GB2312" pitchFamily="49" charset="-122"/>
            </a:endParaRPr>
          </a:p>
          <a:p>
            <a:pPr marL="411480" fontAlgn="auto">
              <a:spcAft>
                <a:spcPts val="0"/>
              </a:spcAft>
              <a:buFont typeface="Wingdings" pitchFamily="2" charset="2"/>
              <a:buChar char="l"/>
              <a:defRPr/>
            </a:pPr>
            <a:r>
              <a:rPr lang="zh-CN" altLang="en-US" sz="2800" dirty="0">
                <a:latin typeface="楷体_GB2312" pitchFamily="49" charset="-122"/>
                <a:ea typeface="楷体_GB2312" pitchFamily="49" charset="-122"/>
              </a:rPr>
              <a:t>确定并记录公司在各细分市场的竞争对手</a:t>
            </a:r>
            <a:endParaRPr lang="en-US" altLang="zh-CN" sz="2800" dirty="0">
              <a:latin typeface="楷体_GB2312" pitchFamily="49" charset="-122"/>
              <a:ea typeface="楷体_GB2312" pitchFamily="49" charset="-122"/>
            </a:endParaRPr>
          </a:p>
          <a:p>
            <a:pPr marL="411480" fontAlgn="auto">
              <a:spcAft>
                <a:spcPts val="0"/>
              </a:spcAft>
              <a:buFont typeface="Wingdings" pitchFamily="2" charset="2"/>
              <a:buChar char="l"/>
              <a:defRPr/>
            </a:pPr>
            <a:r>
              <a:rPr lang="zh-CN" altLang="en-US" sz="2800" dirty="0">
                <a:latin typeface="楷体_GB2312" pitchFamily="49" charset="-122"/>
                <a:ea typeface="楷体_GB2312" pitchFamily="49" charset="-122"/>
              </a:rPr>
              <a:t>记录主要竞争对手在各细分市场的销售量及占有率</a:t>
            </a:r>
            <a:endParaRPr lang="en-US" altLang="zh-CN" sz="2800" dirty="0">
              <a:latin typeface="楷体_GB2312" pitchFamily="49" charset="-122"/>
              <a:ea typeface="楷体_GB2312" pitchFamily="49" charset="-122"/>
            </a:endParaRPr>
          </a:p>
          <a:p>
            <a:pPr marL="411480" fontAlgn="auto">
              <a:spcAft>
                <a:spcPts val="0"/>
              </a:spcAft>
              <a:buFont typeface="Wingdings" pitchFamily="2" charset="2"/>
              <a:buChar char="l"/>
              <a:defRPr/>
            </a:pPr>
            <a:r>
              <a:rPr lang="zh-CN" altLang="en-US" sz="2800" dirty="0">
                <a:latin typeface="楷体_GB2312" pitchFamily="49" charset="-122"/>
                <a:ea typeface="楷体_GB2312" pitchFamily="49" charset="-122"/>
              </a:rPr>
              <a:t>第二季公司资产负债表填写练习</a:t>
            </a:r>
            <a:endParaRPr lang="en-US" altLang="zh-CN" sz="2800" dirty="0">
              <a:latin typeface="楷体_GB2312" pitchFamily="49" charset="-122"/>
              <a:ea typeface="楷体_GB2312" pitchFamily="49" charset="-122"/>
            </a:endParaRPr>
          </a:p>
          <a:p>
            <a:pPr marL="411480" fontAlgn="auto">
              <a:spcAft>
                <a:spcPts val="0"/>
              </a:spcAft>
              <a:buFont typeface="Wingdings" pitchFamily="2" charset="2"/>
              <a:buChar char="l"/>
              <a:defRPr/>
            </a:pPr>
            <a:r>
              <a:rPr lang="zh-CN" altLang="en-US" sz="2800" dirty="0">
                <a:latin typeface="楷体_GB2312" pitchFamily="49" charset="-122"/>
                <a:ea typeface="楷体_GB2312" pitchFamily="49" charset="-122"/>
              </a:rPr>
              <a:t>第二季公司损益表填写练习</a:t>
            </a:r>
            <a:endParaRPr lang="en-US" altLang="zh-CN" sz="2800" dirty="0">
              <a:latin typeface="楷体_GB2312" pitchFamily="49" charset="-122"/>
              <a:ea typeface="楷体_GB2312" pitchFamily="49" charset="-122"/>
            </a:endParaRPr>
          </a:p>
          <a:p>
            <a:pPr marL="411480" fontAlgn="auto">
              <a:spcAft>
                <a:spcPts val="0"/>
              </a:spcAft>
              <a:buFont typeface="Wingdings" pitchFamily="2" charset="2"/>
              <a:buChar char="l"/>
              <a:defRPr/>
            </a:pPr>
            <a:r>
              <a:rPr lang="zh-CN" altLang="en-US" sz="2800" dirty="0">
                <a:latin typeface="楷体_GB2312" pitchFamily="49" charset="-122"/>
                <a:ea typeface="楷体_GB2312" pitchFamily="49" charset="-122"/>
              </a:rPr>
              <a:t>第二季公司现金流量表填写练习</a:t>
            </a:r>
            <a:endParaRPr lang="en-US" altLang="zh-CN" sz="2800" dirty="0">
              <a:latin typeface="楷体_GB2312" pitchFamily="49" charset="-122"/>
              <a:ea typeface="楷体_GB2312" pitchFamily="49" charset="-122"/>
            </a:endParaRPr>
          </a:p>
          <a:p>
            <a:pPr marL="411480" fontAlgn="auto">
              <a:spcAft>
                <a:spcPts val="0"/>
              </a:spcAft>
              <a:buFont typeface="Wingdings" pitchFamily="2" charset="2"/>
              <a:buChar char="l"/>
              <a:defRPr/>
            </a:pPr>
            <a:r>
              <a:rPr lang="zh-CN" altLang="en-US" sz="2800" dirty="0">
                <a:latin typeface="楷体_GB2312" pitchFamily="49" charset="-122"/>
                <a:ea typeface="楷体_GB2312" pitchFamily="49" charset="-122"/>
              </a:rPr>
              <a:t>学习如何透过财务报表解读企业经营状况</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如何进行市场细分</a:t>
            </a:r>
          </a:p>
        </p:txBody>
      </p:sp>
      <p:sp>
        <p:nvSpPr>
          <p:cNvPr id="3" name="内容占位符 2"/>
          <p:cNvSpPr>
            <a:spLocks noGrp="1"/>
          </p:cNvSpPr>
          <p:nvPr>
            <p:ph idx="1"/>
          </p:nvPr>
        </p:nvSpPr>
        <p:spPr>
          <a:xfrm>
            <a:off x="714348" y="1571612"/>
            <a:ext cx="7500990" cy="3571900"/>
          </a:xfrm>
        </p:spPr>
        <p:txBody>
          <a:bodyPr>
            <a:normAutofit/>
          </a:bodyPr>
          <a:lstStyle/>
          <a:p>
            <a:pPr marL="411480" fontAlgn="auto">
              <a:lnSpc>
                <a:spcPct val="150000"/>
              </a:lnSpc>
              <a:spcAft>
                <a:spcPts val="0"/>
              </a:spcAft>
              <a:buFont typeface="Wingdings" pitchFamily="2" charset="2"/>
              <a:buChar char="l"/>
              <a:defRPr/>
            </a:pPr>
            <a:r>
              <a:rPr lang="zh-CN" altLang="en-US" sz="2800" dirty="0">
                <a:latin typeface="楷体_GB2312" pitchFamily="49" charset="-122"/>
                <a:ea typeface="楷体_GB2312" pitchFamily="49" charset="-122"/>
              </a:rPr>
              <a:t>明确公司的业务范围</a:t>
            </a:r>
            <a:endParaRPr lang="en-US" altLang="zh-CN" sz="2800" dirty="0">
              <a:latin typeface="楷体_GB2312" pitchFamily="49" charset="-122"/>
              <a:ea typeface="楷体_GB2312" pitchFamily="49" charset="-122"/>
            </a:endParaRPr>
          </a:p>
          <a:p>
            <a:pPr marL="411480" fontAlgn="auto">
              <a:lnSpc>
                <a:spcPct val="150000"/>
              </a:lnSpc>
              <a:spcAft>
                <a:spcPts val="0"/>
              </a:spcAft>
              <a:buFont typeface="Wingdings" pitchFamily="2" charset="2"/>
              <a:buChar char="l"/>
              <a:defRPr/>
            </a:pPr>
            <a:r>
              <a:rPr lang="zh-CN" altLang="en-US" sz="2800" dirty="0">
                <a:latin typeface="楷体_GB2312" pitchFamily="49" charset="-122"/>
                <a:ea typeface="楷体_GB2312" pitchFamily="49" charset="-122"/>
              </a:rPr>
              <a:t>分析、归类、列举潜在客户的基本需求</a:t>
            </a:r>
            <a:endParaRPr lang="en-US" altLang="zh-CN" sz="2800" dirty="0">
              <a:latin typeface="楷体_GB2312" pitchFamily="49" charset="-122"/>
              <a:ea typeface="楷体_GB2312" pitchFamily="49" charset="-122"/>
            </a:endParaRPr>
          </a:p>
          <a:p>
            <a:pPr marL="411480" fontAlgn="auto">
              <a:lnSpc>
                <a:spcPct val="150000"/>
              </a:lnSpc>
              <a:spcAft>
                <a:spcPts val="0"/>
              </a:spcAft>
              <a:buFont typeface="Wingdings" pitchFamily="2" charset="2"/>
              <a:buChar char="l"/>
              <a:defRPr/>
            </a:pPr>
            <a:r>
              <a:rPr lang="zh-CN" altLang="en-US" sz="2800" dirty="0">
                <a:latin typeface="楷体_GB2312" pitchFamily="49" charset="-122"/>
                <a:ea typeface="楷体_GB2312" pitchFamily="49" charset="-122"/>
              </a:rPr>
              <a:t>分析潜在客户需求上的共性和差异性</a:t>
            </a:r>
            <a:endParaRPr lang="en-US" altLang="zh-CN" sz="2800" dirty="0">
              <a:latin typeface="楷体_GB2312" pitchFamily="49" charset="-122"/>
              <a:ea typeface="楷体_GB2312" pitchFamily="49" charset="-122"/>
            </a:endParaRPr>
          </a:p>
          <a:p>
            <a:pPr marL="411480" fontAlgn="auto">
              <a:lnSpc>
                <a:spcPct val="150000"/>
              </a:lnSpc>
              <a:spcAft>
                <a:spcPts val="0"/>
              </a:spcAft>
              <a:buFont typeface="Wingdings" pitchFamily="2" charset="2"/>
              <a:buChar char="l"/>
              <a:defRPr/>
            </a:pPr>
            <a:r>
              <a:rPr lang="zh-CN" altLang="en-US" sz="2800" dirty="0">
                <a:latin typeface="楷体_GB2312" pitchFamily="49" charset="-122"/>
                <a:ea typeface="楷体_GB2312" pitchFamily="49" charset="-122"/>
              </a:rPr>
              <a:t>初步细分市场</a:t>
            </a:r>
            <a:endParaRPr lang="en-US" altLang="zh-CN" sz="2800" dirty="0">
              <a:latin typeface="楷体_GB2312" pitchFamily="49" charset="-122"/>
              <a:ea typeface="楷体_GB2312" pitchFamily="49" charset="-122"/>
            </a:endParaRPr>
          </a:p>
          <a:p>
            <a:pPr marL="411480" fontAlgn="auto">
              <a:lnSpc>
                <a:spcPct val="150000"/>
              </a:lnSpc>
              <a:spcAft>
                <a:spcPts val="0"/>
              </a:spcAft>
              <a:buFont typeface="Wingdings" pitchFamily="2" charset="2"/>
              <a:buChar char="l"/>
              <a:defRPr/>
            </a:pPr>
            <a:r>
              <a:rPr lang="zh-CN" altLang="en-US" sz="2800" dirty="0">
                <a:latin typeface="楷体_GB2312" pitchFamily="49" charset="-122"/>
                <a:ea typeface="楷体_GB2312" pitchFamily="49" charset="-122"/>
              </a:rPr>
              <a:t>评价各细分市场，并进一步细分或作出调整</a:t>
            </a:r>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dirty="0">
                <a:effectLst/>
                <a:latin typeface="华文楷体" pitchFamily="2" charset="-122"/>
                <a:ea typeface="华文楷体" pitchFamily="2" charset="-122"/>
              </a:rPr>
              <a:t>《</a:t>
            </a:r>
            <a:r>
              <a:rPr lang="zh-CN" altLang="en-US" dirty="0">
                <a:effectLst/>
                <a:latin typeface="华文楷体" pitchFamily="2" charset="-122"/>
                <a:ea typeface="华文楷体" pitchFamily="2" charset="-122"/>
              </a:rPr>
              <a:t>营销之道</a:t>
            </a:r>
            <a:r>
              <a:rPr lang="en-US" altLang="zh-CN" dirty="0">
                <a:effectLst/>
                <a:latin typeface="华文楷体" pitchFamily="2" charset="-122"/>
                <a:ea typeface="华文楷体" pitchFamily="2" charset="-122"/>
              </a:rPr>
              <a:t>》</a:t>
            </a:r>
            <a:r>
              <a:rPr lang="zh-CN" altLang="en-US" dirty="0">
                <a:effectLst/>
                <a:latin typeface="华文楷体" pitchFamily="2" charset="-122"/>
                <a:ea typeface="华文楷体" pitchFamily="2" charset="-122"/>
              </a:rPr>
              <a:t>教师端</a:t>
            </a:r>
            <a:r>
              <a:rPr lang="en-US" altLang="zh-CN" dirty="0">
                <a:effectLst/>
                <a:latin typeface="华文楷体" pitchFamily="2" charset="-122"/>
                <a:ea typeface="华文楷体" pitchFamily="2" charset="-122"/>
              </a:rPr>
              <a:t>—</a:t>
            </a:r>
            <a:r>
              <a:rPr lang="zh-CN" altLang="en-US" dirty="0">
                <a:effectLst/>
                <a:latin typeface="华文楷体" pitchFamily="2" charset="-122"/>
                <a:ea typeface="华文楷体" pitchFamily="2" charset="-122"/>
              </a:rPr>
              <a:t>主界面</a:t>
            </a:r>
          </a:p>
        </p:txBody>
      </p:sp>
      <p:sp>
        <p:nvSpPr>
          <p:cNvPr id="5" name="内容占位符 2"/>
          <p:cNvSpPr>
            <a:spLocks noGrp="1"/>
          </p:cNvSpPr>
          <p:nvPr>
            <p:ph idx="1"/>
          </p:nvPr>
        </p:nvSpPr>
        <p:spPr>
          <a:xfrm>
            <a:off x="357158" y="2071691"/>
            <a:ext cx="8415338" cy="4643457"/>
          </a:xfrm>
        </p:spPr>
        <p:txBody>
          <a:bodyPr>
            <a:normAutofit/>
          </a:bodyPr>
          <a:lstStyle/>
          <a:p>
            <a:pPr marL="411480" fontAlgn="auto">
              <a:spcAft>
                <a:spcPts val="0"/>
              </a:spcAft>
              <a:buFont typeface="Wingdings" pitchFamily="2" charset="2"/>
              <a:buChar char="l"/>
              <a:defRPr/>
            </a:pPr>
            <a:r>
              <a:rPr lang="zh-CN" altLang="en-US" dirty="0">
                <a:solidFill>
                  <a:srgbClr val="000000"/>
                </a:solidFill>
                <a:effectLst/>
              </a:rPr>
              <a:t>教室班级管理</a:t>
            </a:r>
            <a:endParaRPr lang="en-US" altLang="zh-CN" dirty="0">
              <a:solidFill>
                <a:srgbClr val="000000"/>
              </a:solidFill>
              <a:effectLst/>
            </a:endParaRPr>
          </a:p>
          <a:p>
            <a:pPr marL="411480" fontAlgn="auto">
              <a:spcAft>
                <a:spcPts val="0"/>
              </a:spcAft>
              <a:buFont typeface="Wingdings" pitchFamily="2" charset="2"/>
              <a:buChar char="l"/>
              <a:defRPr/>
            </a:pPr>
            <a:r>
              <a:rPr lang="zh-CN" altLang="en-US" dirty="0">
                <a:solidFill>
                  <a:srgbClr val="000000"/>
                </a:solidFill>
                <a:effectLst/>
              </a:rPr>
              <a:t>课程参数配置</a:t>
            </a:r>
          </a:p>
          <a:p>
            <a:pPr marL="411480" fontAlgn="auto">
              <a:spcAft>
                <a:spcPts val="0"/>
              </a:spcAft>
              <a:buFont typeface="Wingdings" pitchFamily="2" charset="2"/>
              <a:buChar char="l"/>
              <a:defRPr/>
            </a:pPr>
            <a:r>
              <a:rPr lang="zh-CN" altLang="en-US" dirty="0">
                <a:solidFill>
                  <a:srgbClr val="000000"/>
                </a:solidFill>
                <a:effectLst/>
              </a:rPr>
              <a:t>模拟进程控制</a:t>
            </a:r>
          </a:p>
          <a:p>
            <a:pPr marL="411480" fontAlgn="auto">
              <a:spcAft>
                <a:spcPts val="0"/>
              </a:spcAft>
              <a:buFont typeface="Wingdings" pitchFamily="2" charset="2"/>
              <a:buChar char="l"/>
              <a:defRPr/>
            </a:pPr>
            <a:r>
              <a:rPr lang="zh-CN" altLang="en-US" dirty="0">
                <a:solidFill>
                  <a:srgbClr val="000000"/>
                </a:solidFill>
                <a:effectLst/>
              </a:rPr>
              <a:t>运营状态监控</a:t>
            </a:r>
          </a:p>
          <a:p>
            <a:pPr marL="411480" fontAlgn="auto">
              <a:spcAft>
                <a:spcPts val="0"/>
              </a:spcAft>
              <a:buFont typeface="Wingdings" pitchFamily="2" charset="2"/>
              <a:buChar char="l"/>
              <a:defRPr/>
            </a:pPr>
            <a:r>
              <a:rPr lang="zh-CN" altLang="en-US" dirty="0">
                <a:solidFill>
                  <a:srgbClr val="000000"/>
                </a:solidFill>
                <a:effectLst/>
              </a:rPr>
              <a:t>数据查询分析</a:t>
            </a:r>
          </a:p>
          <a:p>
            <a:pPr marL="411480" fontAlgn="auto">
              <a:spcAft>
                <a:spcPts val="0"/>
              </a:spcAft>
              <a:buFont typeface="Wingdings" pitchFamily="2" charset="2"/>
              <a:buChar char="l"/>
              <a:defRPr/>
            </a:pPr>
            <a:r>
              <a:rPr lang="zh-CN" altLang="en-US" dirty="0">
                <a:solidFill>
                  <a:srgbClr val="000000"/>
                </a:solidFill>
                <a:effectLst/>
              </a:rPr>
              <a:t>综合对比点评</a:t>
            </a:r>
          </a:p>
        </p:txBody>
      </p:sp>
      <p:pic>
        <p:nvPicPr>
          <p:cNvPr id="6" name="Picture 2" descr="C:\DOCUME~1\ADMINI~1\LOCALS~1\Temp\[SY89]0GMZ7_0$T}SBR%0HL.jpg"/>
          <p:cNvPicPr>
            <a:picLocks noChangeAspect="1" noChangeArrowheads="1"/>
          </p:cNvPicPr>
          <p:nvPr/>
        </p:nvPicPr>
        <p:blipFill>
          <a:blip r:embed="rId4" r:link="rId5" cstate="print"/>
          <a:srcRect/>
          <a:stretch>
            <a:fillRect/>
          </a:stretch>
        </p:blipFill>
        <p:spPr bwMode="auto">
          <a:xfrm>
            <a:off x="3929058" y="1571612"/>
            <a:ext cx="4857784" cy="4786346"/>
          </a:xfrm>
          <a:prstGeom prst="rect">
            <a:avLst/>
          </a:prstGeom>
          <a:noFill/>
          <a:ln w="9525">
            <a:noFill/>
            <a:miter lim="800000"/>
            <a:headEnd/>
            <a:tailEnd/>
          </a:ln>
        </p:spPr>
      </p:pic>
    </p:spTree>
    <p:custDataLst>
      <p:tags r:id="rId1"/>
    </p:custData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fontAlgn="auto" hangingPunct="1">
              <a:spcAft>
                <a:spcPts val="0"/>
              </a:spcAft>
              <a:defRPr/>
            </a:pPr>
            <a:r>
              <a:rPr lang="zh-CN" altLang="en-US" dirty="0"/>
              <a:t>如何确定目标市场</a:t>
            </a:r>
          </a:p>
        </p:txBody>
      </p:sp>
      <p:sp>
        <p:nvSpPr>
          <p:cNvPr id="3" name="内容占位符 2"/>
          <p:cNvSpPr>
            <a:spLocks noGrp="1"/>
          </p:cNvSpPr>
          <p:nvPr>
            <p:ph idx="1"/>
          </p:nvPr>
        </p:nvSpPr>
        <p:spPr>
          <a:xfrm>
            <a:off x="785786" y="2000240"/>
            <a:ext cx="7200922" cy="3000396"/>
          </a:xfrm>
        </p:spPr>
        <p:txBody>
          <a:bodyPr>
            <a:normAutofit/>
          </a:bodyPr>
          <a:lstStyle/>
          <a:p>
            <a:pPr marL="411480" eaLnBrk="1" fontAlgn="auto" hangingPunct="1">
              <a:lnSpc>
                <a:spcPct val="150000"/>
              </a:lnSpc>
              <a:spcAft>
                <a:spcPts val="0"/>
              </a:spcAft>
              <a:buFont typeface="Wingdings" pitchFamily="2" charset="2"/>
              <a:buChar char="l"/>
              <a:defRPr/>
            </a:pPr>
            <a:r>
              <a:rPr lang="zh-CN" altLang="en-US" sz="2800" dirty="0">
                <a:latin typeface="楷体_GB2312" pitchFamily="49" charset="-122"/>
                <a:ea typeface="楷体_GB2312" pitchFamily="49" charset="-122"/>
              </a:rPr>
              <a:t>评估细分市场的规模和发展前景</a:t>
            </a:r>
            <a:endParaRPr lang="en-US" altLang="zh-CN" sz="2800" dirty="0">
              <a:latin typeface="楷体_GB2312" pitchFamily="49" charset="-122"/>
              <a:ea typeface="楷体_GB2312" pitchFamily="49" charset="-122"/>
            </a:endParaRPr>
          </a:p>
          <a:p>
            <a:pPr marL="411480" eaLnBrk="1" fontAlgn="auto" hangingPunct="1">
              <a:lnSpc>
                <a:spcPct val="150000"/>
              </a:lnSpc>
              <a:spcAft>
                <a:spcPts val="0"/>
              </a:spcAft>
              <a:buFont typeface="Wingdings" pitchFamily="2" charset="2"/>
              <a:buChar char="l"/>
              <a:defRPr/>
            </a:pPr>
            <a:r>
              <a:rPr lang="zh-CN" altLang="en-US" sz="2800" dirty="0">
                <a:latin typeface="楷体_GB2312" pitchFamily="49" charset="-122"/>
                <a:ea typeface="楷体_GB2312" pitchFamily="49" charset="-122"/>
              </a:rPr>
              <a:t>分析细分市场的风险因素</a:t>
            </a:r>
            <a:endParaRPr lang="en-US" altLang="zh-CN" sz="2800" dirty="0">
              <a:latin typeface="楷体_GB2312" pitchFamily="49" charset="-122"/>
              <a:ea typeface="楷体_GB2312" pitchFamily="49" charset="-122"/>
            </a:endParaRPr>
          </a:p>
          <a:p>
            <a:pPr marL="411480" eaLnBrk="1" fontAlgn="auto" hangingPunct="1">
              <a:lnSpc>
                <a:spcPct val="150000"/>
              </a:lnSpc>
              <a:spcAft>
                <a:spcPts val="0"/>
              </a:spcAft>
              <a:buFont typeface="Wingdings" pitchFamily="2" charset="2"/>
              <a:buChar char="l"/>
              <a:defRPr/>
            </a:pPr>
            <a:r>
              <a:rPr lang="zh-CN" altLang="en-US" sz="2800" dirty="0">
                <a:latin typeface="楷体_GB2312" pitchFamily="49" charset="-122"/>
                <a:ea typeface="楷体_GB2312" pitchFamily="49" charset="-122"/>
              </a:rPr>
              <a:t>分析企业自身的优势和市场需求</a:t>
            </a:r>
            <a:endParaRPr lang="en-US" altLang="zh-CN" sz="2800" dirty="0">
              <a:latin typeface="楷体_GB2312" pitchFamily="49" charset="-122"/>
              <a:ea typeface="楷体_GB2312" pitchFamily="49" charset="-122"/>
            </a:endParaRPr>
          </a:p>
          <a:p>
            <a:pPr marL="411480" eaLnBrk="1" fontAlgn="auto" hangingPunct="1">
              <a:lnSpc>
                <a:spcPct val="150000"/>
              </a:lnSpc>
              <a:spcAft>
                <a:spcPts val="0"/>
              </a:spcAft>
              <a:buFont typeface="Wingdings" pitchFamily="2" charset="2"/>
              <a:buChar char="l"/>
              <a:defRPr/>
            </a:pPr>
            <a:r>
              <a:rPr lang="zh-CN" altLang="en-US" sz="2800" dirty="0">
                <a:latin typeface="楷体_GB2312" pitchFamily="49" charset="-122"/>
                <a:ea typeface="楷体_GB2312" pitchFamily="49" charset="-122"/>
              </a:rPr>
              <a:t>确定目标市场，并制定相应的营销策略</a:t>
            </a:r>
          </a:p>
        </p:txBody>
      </p:sp>
    </p:spTree>
    <p:custDataLst>
      <p:tags r:id="rId1"/>
    </p:custData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市场细分与市场战略</a:t>
            </a:r>
          </a:p>
        </p:txBody>
      </p:sp>
      <p:graphicFrame>
        <p:nvGraphicFramePr>
          <p:cNvPr id="4" name="内容占位符 3"/>
          <p:cNvGraphicFramePr>
            <a:graphicFrameLocks noGrp="1"/>
          </p:cNvGraphicFramePr>
          <p:nvPr>
            <p:ph idx="1"/>
          </p:nvPr>
        </p:nvGraphicFramePr>
        <p:xfrm>
          <a:off x="571472" y="2000240"/>
          <a:ext cx="8415338" cy="27146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下弧形箭头 4"/>
          <p:cNvSpPr/>
          <p:nvPr/>
        </p:nvSpPr>
        <p:spPr>
          <a:xfrm flipH="1">
            <a:off x="5929313" y="3929063"/>
            <a:ext cx="2428875" cy="642937"/>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6" name="下弧形箭头 5"/>
          <p:cNvSpPr/>
          <p:nvPr/>
        </p:nvSpPr>
        <p:spPr>
          <a:xfrm flipH="1">
            <a:off x="3429000" y="3929063"/>
            <a:ext cx="2428875" cy="642937"/>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7" name="下弧形箭头 6"/>
          <p:cNvSpPr/>
          <p:nvPr/>
        </p:nvSpPr>
        <p:spPr>
          <a:xfrm flipH="1">
            <a:off x="1000125" y="3929063"/>
            <a:ext cx="2428875" cy="642937"/>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Tree>
    <p:custDataLst>
      <p:tags r:id="rId1"/>
    </p:custData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如何选择目标市场</a:t>
            </a:r>
          </a:p>
        </p:txBody>
      </p:sp>
      <p:sp>
        <p:nvSpPr>
          <p:cNvPr id="3" name="内容占位符 2"/>
          <p:cNvSpPr>
            <a:spLocks noGrp="1"/>
          </p:cNvSpPr>
          <p:nvPr>
            <p:ph idx="1"/>
          </p:nvPr>
        </p:nvSpPr>
        <p:spPr>
          <a:xfrm>
            <a:off x="642910" y="1571612"/>
            <a:ext cx="6986608" cy="4000528"/>
          </a:xfrm>
        </p:spPr>
        <p:txBody>
          <a:bodyPr>
            <a:normAutofit lnSpcReduction="10000"/>
          </a:bodyPr>
          <a:lstStyle/>
          <a:p>
            <a:pPr marL="411480" fontAlgn="auto">
              <a:spcAft>
                <a:spcPts val="0"/>
              </a:spcAft>
              <a:buFont typeface="Wingdings" pitchFamily="2" charset="2"/>
              <a:buChar char="l"/>
              <a:defRPr/>
            </a:pPr>
            <a:r>
              <a:rPr lang="zh-CN" altLang="en-US" sz="2800" dirty="0">
                <a:latin typeface="楷体_GB2312" pitchFamily="49" charset="-122"/>
                <a:ea typeface="楷体_GB2312" pitchFamily="49" charset="-122"/>
              </a:rPr>
              <a:t>确定主攻的目标市场</a:t>
            </a:r>
            <a:endParaRPr lang="en-US" altLang="zh-CN" sz="2800" dirty="0">
              <a:latin typeface="楷体_GB2312" pitchFamily="49" charset="-122"/>
              <a:ea typeface="楷体_GB2312" pitchFamily="49" charset="-122"/>
            </a:endParaRPr>
          </a:p>
          <a:p>
            <a:pPr marL="740664" lvl="1" fontAlgn="auto">
              <a:lnSpc>
                <a:spcPct val="150000"/>
              </a:lnSpc>
              <a:spcAft>
                <a:spcPts val="0"/>
              </a:spcAft>
              <a:buFont typeface="Wingdings" pitchFamily="2" charset="2"/>
              <a:buChar char="l"/>
              <a:defRPr/>
            </a:pPr>
            <a:r>
              <a:rPr lang="zh-CN" altLang="en-US" sz="2400" dirty="0">
                <a:latin typeface="楷体_GB2312" pitchFamily="49" charset="-122"/>
                <a:ea typeface="楷体_GB2312" pitchFamily="49" charset="-122"/>
              </a:rPr>
              <a:t>目标市场一</a:t>
            </a:r>
            <a:endParaRPr lang="en-US" altLang="zh-CN" sz="2400" dirty="0">
              <a:latin typeface="楷体_GB2312" pitchFamily="49" charset="-122"/>
              <a:ea typeface="楷体_GB2312" pitchFamily="49" charset="-122"/>
            </a:endParaRPr>
          </a:p>
          <a:p>
            <a:pPr marL="740664" lvl="1" fontAlgn="auto">
              <a:lnSpc>
                <a:spcPct val="150000"/>
              </a:lnSpc>
              <a:spcAft>
                <a:spcPts val="0"/>
              </a:spcAft>
              <a:buFont typeface="Wingdings" pitchFamily="2" charset="2"/>
              <a:buChar char="l"/>
              <a:defRPr/>
            </a:pPr>
            <a:r>
              <a:rPr lang="zh-CN" altLang="en-US" sz="2400" dirty="0">
                <a:latin typeface="楷体_GB2312" pitchFamily="49" charset="-122"/>
                <a:ea typeface="楷体_GB2312" pitchFamily="49" charset="-122"/>
              </a:rPr>
              <a:t>目标市场二</a:t>
            </a:r>
            <a:endParaRPr lang="en-US" altLang="zh-CN" sz="2400" dirty="0">
              <a:latin typeface="楷体_GB2312" pitchFamily="49" charset="-122"/>
              <a:ea typeface="楷体_GB2312" pitchFamily="49" charset="-122"/>
            </a:endParaRPr>
          </a:p>
          <a:p>
            <a:pPr marL="740664" lvl="1" fontAlgn="auto">
              <a:lnSpc>
                <a:spcPct val="150000"/>
              </a:lnSpc>
              <a:spcAft>
                <a:spcPts val="0"/>
              </a:spcAft>
              <a:buFont typeface="Wingdings" pitchFamily="2" charset="2"/>
              <a:buChar char="l"/>
              <a:defRPr/>
            </a:pPr>
            <a:r>
              <a:rPr lang="zh-CN" altLang="en-US" sz="2400" dirty="0">
                <a:latin typeface="楷体_GB2312" pitchFamily="49" charset="-122"/>
                <a:ea typeface="楷体_GB2312" pitchFamily="49" charset="-122"/>
              </a:rPr>
              <a:t>目标市场三</a:t>
            </a:r>
            <a:endParaRPr lang="en-US" altLang="zh-CN" sz="2400" dirty="0">
              <a:latin typeface="楷体_GB2312" pitchFamily="49" charset="-122"/>
              <a:ea typeface="楷体_GB2312" pitchFamily="49" charset="-122"/>
            </a:endParaRPr>
          </a:p>
          <a:p>
            <a:pPr marL="740664" lvl="1" fontAlgn="auto">
              <a:lnSpc>
                <a:spcPct val="150000"/>
              </a:lnSpc>
              <a:spcAft>
                <a:spcPts val="0"/>
              </a:spcAft>
              <a:buFont typeface="Wingdings" pitchFamily="2" charset="2"/>
              <a:buChar char="l"/>
              <a:defRPr/>
            </a:pPr>
            <a:r>
              <a:rPr lang="zh-CN" altLang="en-US" sz="2400" dirty="0">
                <a:latin typeface="楷体_GB2312" pitchFamily="49" charset="-122"/>
                <a:ea typeface="楷体_GB2312" pitchFamily="49" charset="-122"/>
              </a:rPr>
              <a:t>目标市场四</a:t>
            </a:r>
            <a:endParaRPr lang="en-US" altLang="zh-CN" sz="2400" dirty="0">
              <a:latin typeface="楷体_GB2312" pitchFamily="49" charset="-122"/>
              <a:ea typeface="楷体_GB2312" pitchFamily="49" charset="-122"/>
            </a:endParaRPr>
          </a:p>
          <a:p>
            <a:pPr marL="411480" fontAlgn="auto">
              <a:spcAft>
                <a:spcPts val="0"/>
              </a:spcAft>
              <a:buFont typeface="Wingdings" pitchFamily="2" charset="2"/>
              <a:buChar char="l"/>
              <a:defRPr/>
            </a:pPr>
            <a:r>
              <a:rPr lang="zh-CN" altLang="en-US" sz="2800" dirty="0">
                <a:latin typeface="楷体_GB2312" pitchFamily="49" charset="-122"/>
                <a:ea typeface="楷体_GB2312" pitchFamily="49" charset="-122"/>
              </a:rPr>
              <a:t>进入目标市场的分析依据及策略</a:t>
            </a:r>
            <a:endParaRPr lang="en-US" altLang="zh-CN" sz="2800" dirty="0">
              <a:latin typeface="楷体_GB2312" pitchFamily="49" charset="-122"/>
              <a:ea typeface="楷体_GB2312" pitchFamily="49" charset="-122"/>
            </a:endParaRPr>
          </a:p>
          <a:p>
            <a:pPr marL="411480" fontAlgn="auto">
              <a:spcAft>
                <a:spcPts val="0"/>
              </a:spcAft>
              <a:buFont typeface="Wingdings" pitchFamily="2" charset="2"/>
              <a:buChar char="l"/>
              <a:defRPr/>
            </a:pPr>
            <a:r>
              <a:rPr lang="zh-CN" altLang="en-US" sz="2800" dirty="0">
                <a:latin typeface="楷体_GB2312" pitchFamily="49" charset="-122"/>
                <a:ea typeface="楷体_GB2312" pitchFamily="49" charset="-122"/>
              </a:rPr>
              <a:t>目标市场环境发生变化时的应对策略</a:t>
            </a:r>
          </a:p>
        </p:txBody>
      </p:sp>
    </p:spTree>
    <p:custDataLst>
      <p:tags r:id="rId1"/>
    </p:custData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竞争对手分析</a:t>
            </a:r>
          </a:p>
        </p:txBody>
      </p:sp>
      <p:graphicFrame>
        <p:nvGraphicFramePr>
          <p:cNvPr id="4" name="表格 3"/>
          <p:cNvGraphicFramePr>
            <a:graphicFrameLocks noGrp="1"/>
          </p:cNvGraphicFramePr>
          <p:nvPr/>
        </p:nvGraphicFramePr>
        <p:xfrm>
          <a:off x="428596" y="1428736"/>
          <a:ext cx="8548664" cy="5103847"/>
        </p:xfrm>
        <a:graphic>
          <a:graphicData uri="http://schemas.openxmlformats.org/drawingml/2006/table">
            <a:tbl>
              <a:tblPr firstRow="1" bandRow="1">
                <a:tableStyleId>{5C22544A-7EE6-4342-B048-85BDC9FD1C3A}</a:tableStyleId>
              </a:tblPr>
              <a:tblGrid>
                <a:gridCol w="2137166">
                  <a:extLst>
                    <a:ext uri="{9D8B030D-6E8A-4147-A177-3AD203B41FA5}">
                      <a16:colId xmlns:a16="http://schemas.microsoft.com/office/drawing/2014/main" val="20000"/>
                    </a:ext>
                  </a:extLst>
                </a:gridCol>
                <a:gridCol w="2137166">
                  <a:extLst>
                    <a:ext uri="{9D8B030D-6E8A-4147-A177-3AD203B41FA5}">
                      <a16:colId xmlns:a16="http://schemas.microsoft.com/office/drawing/2014/main" val="20001"/>
                    </a:ext>
                  </a:extLst>
                </a:gridCol>
                <a:gridCol w="2137166">
                  <a:extLst>
                    <a:ext uri="{9D8B030D-6E8A-4147-A177-3AD203B41FA5}">
                      <a16:colId xmlns:a16="http://schemas.microsoft.com/office/drawing/2014/main" val="20002"/>
                    </a:ext>
                  </a:extLst>
                </a:gridCol>
                <a:gridCol w="2137166">
                  <a:extLst>
                    <a:ext uri="{9D8B030D-6E8A-4147-A177-3AD203B41FA5}">
                      <a16:colId xmlns:a16="http://schemas.microsoft.com/office/drawing/2014/main" val="20003"/>
                    </a:ext>
                  </a:extLst>
                </a:gridCol>
              </a:tblGrid>
              <a:tr h="729121">
                <a:tc>
                  <a:txBody>
                    <a:bodyPr/>
                    <a:lstStyle/>
                    <a:p>
                      <a:pPr algn="ctr"/>
                      <a:r>
                        <a:rPr lang="zh-CN" altLang="en-US" sz="2800" b="1" dirty="0">
                          <a:effectLst>
                            <a:outerShdw blurRad="38100" dist="38100" dir="2700000" algn="tl">
                              <a:srgbClr val="000000">
                                <a:alpha val="43137"/>
                              </a:srgbClr>
                            </a:outerShdw>
                          </a:effectLst>
                          <a:latin typeface="黑体" pitchFamily="2" charset="-122"/>
                          <a:ea typeface="黑体" pitchFamily="2" charset="-122"/>
                        </a:rPr>
                        <a:t>细分市场</a:t>
                      </a:r>
                    </a:p>
                  </a:txBody>
                  <a:tcPr anchor="ctr">
                    <a:solidFill>
                      <a:schemeClr val="accent2"/>
                    </a:solidFill>
                  </a:tcPr>
                </a:tc>
                <a:tc>
                  <a:txBody>
                    <a:bodyPr/>
                    <a:lstStyle/>
                    <a:p>
                      <a:pPr algn="ctr"/>
                      <a:r>
                        <a:rPr lang="zh-CN" altLang="en-US" sz="2800" b="1" dirty="0">
                          <a:effectLst>
                            <a:outerShdw blurRad="38100" dist="38100" dir="2700000" algn="tl">
                              <a:srgbClr val="000000">
                                <a:alpha val="43137"/>
                              </a:srgbClr>
                            </a:outerShdw>
                          </a:effectLst>
                          <a:latin typeface="黑体" pitchFamily="2" charset="-122"/>
                          <a:ea typeface="黑体" pitchFamily="2" charset="-122"/>
                        </a:rPr>
                        <a:t>竞争对手</a:t>
                      </a:r>
                    </a:p>
                  </a:txBody>
                  <a:tcPr anchor="ctr">
                    <a:solidFill>
                      <a:schemeClr val="accent2"/>
                    </a:solidFill>
                  </a:tcPr>
                </a:tc>
                <a:tc>
                  <a:txBody>
                    <a:bodyPr/>
                    <a:lstStyle/>
                    <a:p>
                      <a:pPr algn="ctr"/>
                      <a:r>
                        <a:rPr lang="zh-CN" altLang="en-US" sz="2800" b="1" dirty="0">
                          <a:effectLst>
                            <a:outerShdw blurRad="38100" dist="38100" dir="2700000" algn="tl">
                              <a:srgbClr val="000000">
                                <a:alpha val="43137"/>
                              </a:srgbClr>
                            </a:outerShdw>
                          </a:effectLst>
                          <a:latin typeface="黑体" pitchFamily="2" charset="-122"/>
                          <a:ea typeface="黑体" pitchFamily="2" charset="-122"/>
                        </a:rPr>
                        <a:t>对手优势</a:t>
                      </a:r>
                    </a:p>
                  </a:txBody>
                  <a:tcPr anchor="ctr">
                    <a:solidFill>
                      <a:schemeClr val="accent2"/>
                    </a:solidFill>
                  </a:tcPr>
                </a:tc>
                <a:tc>
                  <a:txBody>
                    <a:bodyPr/>
                    <a:lstStyle/>
                    <a:p>
                      <a:pPr algn="ctr"/>
                      <a:r>
                        <a:rPr lang="zh-CN" altLang="en-US" sz="2800" b="1" dirty="0">
                          <a:effectLst>
                            <a:outerShdw blurRad="38100" dist="38100" dir="2700000" algn="tl">
                              <a:srgbClr val="000000">
                                <a:alpha val="43137"/>
                              </a:srgbClr>
                            </a:outerShdw>
                          </a:effectLst>
                          <a:latin typeface="黑体" pitchFamily="2" charset="-122"/>
                          <a:ea typeface="黑体" pitchFamily="2" charset="-122"/>
                        </a:rPr>
                        <a:t>对手劣势</a:t>
                      </a:r>
                    </a:p>
                  </a:txBody>
                  <a:tcPr anchor="ctr">
                    <a:solidFill>
                      <a:schemeClr val="accent2"/>
                    </a:solidFill>
                  </a:tcPr>
                </a:tc>
                <a:extLst>
                  <a:ext uri="{0D108BD9-81ED-4DB2-BD59-A6C34878D82A}">
                    <a16:rowId xmlns:a16="http://schemas.microsoft.com/office/drawing/2014/main" val="10000"/>
                  </a:ext>
                </a:extLst>
              </a:tr>
              <a:tr h="729121">
                <a:tc rowSpan="2">
                  <a:txBody>
                    <a:bodyPr/>
                    <a:lstStyle/>
                    <a:p>
                      <a:pPr algn="ctr"/>
                      <a:r>
                        <a:rPr lang="zh-CN" altLang="en-US" sz="28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市场一</a:t>
                      </a:r>
                    </a:p>
                  </a:txBody>
                  <a:tcPr anchor="ctr">
                    <a:solidFill>
                      <a:srgbClr val="FFC000"/>
                    </a:solidFill>
                  </a:tcPr>
                </a:tc>
                <a:tc>
                  <a:txBody>
                    <a:bodyPr/>
                    <a:lstStyle/>
                    <a:p>
                      <a:pPr algn="ctr"/>
                      <a:r>
                        <a:rPr lang="zh-CN" altLang="en-US" sz="28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主要对手一</a:t>
                      </a:r>
                    </a:p>
                  </a:txBody>
                  <a:tcPr anchor="ctr">
                    <a:solidFill>
                      <a:srgbClr val="FFC000"/>
                    </a:solidFill>
                  </a:tcPr>
                </a:tc>
                <a:tc>
                  <a:txBody>
                    <a:bodyPr/>
                    <a:lstStyle/>
                    <a:p>
                      <a:pPr algn="ctr"/>
                      <a:endParaRPr lang="zh-CN" altLang="en-US" sz="2800" b="1" dirty="0">
                        <a:effectLst>
                          <a:outerShdw blurRad="38100" dist="38100" dir="2700000" algn="tl">
                            <a:srgbClr val="000000">
                              <a:alpha val="43137"/>
                            </a:srgbClr>
                          </a:outerShdw>
                        </a:effectLst>
                      </a:endParaRPr>
                    </a:p>
                  </a:txBody>
                  <a:tcPr anchor="ctr">
                    <a:solidFill>
                      <a:srgbClr val="FFC000"/>
                    </a:solidFill>
                  </a:tcPr>
                </a:tc>
                <a:tc>
                  <a:txBody>
                    <a:bodyPr/>
                    <a:lstStyle/>
                    <a:p>
                      <a:pPr algn="ctr"/>
                      <a:endParaRPr lang="zh-CN" altLang="en-US" sz="2800" b="1" dirty="0">
                        <a:effectLst>
                          <a:outerShdw blurRad="38100" dist="38100" dir="2700000" algn="tl">
                            <a:srgbClr val="000000">
                              <a:alpha val="43137"/>
                            </a:srgbClr>
                          </a:outerShdw>
                        </a:effectLst>
                      </a:endParaRPr>
                    </a:p>
                  </a:txBody>
                  <a:tcPr anchor="ctr">
                    <a:solidFill>
                      <a:srgbClr val="FFC000"/>
                    </a:solidFill>
                  </a:tcPr>
                </a:tc>
                <a:extLst>
                  <a:ext uri="{0D108BD9-81ED-4DB2-BD59-A6C34878D82A}">
                    <a16:rowId xmlns:a16="http://schemas.microsoft.com/office/drawing/2014/main" val="10001"/>
                  </a:ext>
                </a:extLst>
              </a:tr>
              <a:tr h="729121">
                <a:tc vMerge="1">
                  <a:txBody>
                    <a:bodyPr/>
                    <a:lstStyle/>
                    <a:p>
                      <a:pPr algn="ctr"/>
                      <a:endParaRPr lang="zh-CN" altLang="en-US" sz="2800" b="1" dirty="0">
                        <a:effectLst>
                          <a:outerShdw blurRad="38100" dist="38100" dir="2700000" algn="tl">
                            <a:srgbClr val="000000">
                              <a:alpha val="43137"/>
                            </a:srgbClr>
                          </a:outerShdw>
                        </a:effectLst>
                        <a:latin typeface="楷体_GB2312" pitchFamily="49" charset="-122"/>
                        <a:ea typeface="楷体_GB2312" pitchFamily="49" charset="-122"/>
                      </a:endParaRPr>
                    </a:p>
                  </a:txBody>
                  <a:tcPr anchor="ctr">
                    <a:solidFill>
                      <a:srgbClr val="FFC000"/>
                    </a:solidFill>
                  </a:tcPr>
                </a:tc>
                <a:tc>
                  <a:txBody>
                    <a:bodyPr/>
                    <a:lstStyle/>
                    <a:p>
                      <a:pPr algn="ctr"/>
                      <a:r>
                        <a:rPr lang="zh-CN" altLang="en-US" sz="28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次要对手二</a:t>
                      </a:r>
                    </a:p>
                  </a:txBody>
                  <a:tcPr anchor="ctr">
                    <a:solidFill>
                      <a:srgbClr val="FFC000"/>
                    </a:solidFill>
                  </a:tcPr>
                </a:tc>
                <a:tc>
                  <a:txBody>
                    <a:bodyPr/>
                    <a:lstStyle/>
                    <a:p>
                      <a:pPr algn="ctr"/>
                      <a:endParaRPr lang="zh-CN" altLang="en-US" sz="2800" b="1" dirty="0">
                        <a:effectLst>
                          <a:outerShdw blurRad="38100" dist="38100" dir="2700000" algn="tl">
                            <a:srgbClr val="000000">
                              <a:alpha val="43137"/>
                            </a:srgbClr>
                          </a:outerShdw>
                        </a:effectLst>
                      </a:endParaRPr>
                    </a:p>
                  </a:txBody>
                  <a:tcPr anchor="ctr">
                    <a:solidFill>
                      <a:srgbClr val="FFC000"/>
                    </a:solidFill>
                  </a:tcPr>
                </a:tc>
                <a:tc>
                  <a:txBody>
                    <a:bodyPr/>
                    <a:lstStyle/>
                    <a:p>
                      <a:pPr algn="ctr"/>
                      <a:endParaRPr lang="zh-CN" altLang="en-US" sz="2800" b="1" dirty="0">
                        <a:effectLst>
                          <a:outerShdw blurRad="38100" dist="38100" dir="2700000" algn="tl">
                            <a:srgbClr val="000000">
                              <a:alpha val="43137"/>
                            </a:srgbClr>
                          </a:outerShdw>
                        </a:effectLst>
                      </a:endParaRPr>
                    </a:p>
                  </a:txBody>
                  <a:tcPr anchor="ctr">
                    <a:solidFill>
                      <a:srgbClr val="FFC000"/>
                    </a:solidFill>
                  </a:tcPr>
                </a:tc>
                <a:extLst>
                  <a:ext uri="{0D108BD9-81ED-4DB2-BD59-A6C34878D82A}">
                    <a16:rowId xmlns:a16="http://schemas.microsoft.com/office/drawing/2014/main" val="10002"/>
                  </a:ext>
                </a:extLst>
              </a:tr>
              <a:tr h="729121">
                <a:tc rowSpan="2">
                  <a:txBody>
                    <a:bodyPr/>
                    <a:lstStyle/>
                    <a:p>
                      <a:pPr algn="ctr"/>
                      <a:r>
                        <a:rPr lang="zh-CN" altLang="en-US" sz="28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市场二</a:t>
                      </a:r>
                    </a:p>
                  </a:txBody>
                  <a:tcPr anchor="ctr">
                    <a:solidFill>
                      <a:schemeClr val="accent4"/>
                    </a:solidFill>
                  </a:tcPr>
                </a:tc>
                <a:tc>
                  <a:txBody>
                    <a:bodyPr/>
                    <a:lstStyle/>
                    <a:p>
                      <a:pPr algn="ctr"/>
                      <a:r>
                        <a:rPr lang="zh-CN" altLang="en-US" sz="28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主要对手一</a:t>
                      </a:r>
                    </a:p>
                  </a:txBody>
                  <a:tcPr anchor="ctr">
                    <a:solidFill>
                      <a:schemeClr val="accent4"/>
                    </a:solidFill>
                  </a:tcPr>
                </a:tc>
                <a:tc>
                  <a:txBody>
                    <a:bodyPr/>
                    <a:lstStyle/>
                    <a:p>
                      <a:pPr algn="ctr"/>
                      <a:endParaRPr lang="zh-CN" altLang="en-US" sz="2800" b="1" dirty="0">
                        <a:effectLst>
                          <a:outerShdw blurRad="38100" dist="38100" dir="2700000" algn="tl">
                            <a:srgbClr val="000000">
                              <a:alpha val="43137"/>
                            </a:srgbClr>
                          </a:outerShdw>
                        </a:effectLst>
                      </a:endParaRPr>
                    </a:p>
                  </a:txBody>
                  <a:tcPr anchor="ctr">
                    <a:solidFill>
                      <a:schemeClr val="accent4"/>
                    </a:solidFill>
                  </a:tcPr>
                </a:tc>
                <a:tc>
                  <a:txBody>
                    <a:bodyPr/>
                    <a:lstStyle/>
                    <a:p>
                      <a:pPr algn="ctr"/>
                      <a:endParaRPr lang="zh-CN" altLang="en-US" sz="2800" b="1" dirty="0">
                        <a:effectLst>
                          <a:outerShdw blurRad="38100" dist="38100" dir="2700000" algn="tl">
                            <a:srgbClr val="000000">
                              <a:alpha val="43137"/>
                            </a:srgbClr>
                          </a:outerShdw>
                        </a:effectLst>
                      </a:endParaRPr>
                    </a:p>
                  </a:txBody>
                  <a:tcPr anchor="ctr">
                    <a:solidFill>
                      <a:schemeClr val="accent4"/>
                    </a:solidFill>
                  </a:tcPr>
                </a:tc>
                <a:extLst>
                  <a:ext uri="{0D108BD9-81ED-4DB2-BD59-A6C34878D82A}">
                    <a16:rowId xmlns:a16="http://schemas.microsoft.com/office/drawing/2014/main" val="10003"/>
                  </a:ext>
                </a:extLst>
              </a:tr>
              <a:tr h="729121">
                <a:tc vMerge="1">
                  <a:txBody>
                    <a:bodyPr/>
                    <a:lstStyle/>
                    <a:p>
                      <a:pPr algn="ctr"/>
                      <a:endParaRPr lang="zh-CN" altLang="en-US" sz="2800" b="1" dirty="0">
                        <a:effectLst>
                          <a:outerShdw blurRad="38100" dist="38100" dir="2700000" algn="tl">
                            <a:srgbClr val="000000">
                              <a:alpha val="43137"/>
                            </a:srgbClr>
                          </a:outerShdw>
                        </a:effectLst>
                        <a:latin typeface="楷体_GB2312" pitchFamily="49" charset="-122"/>
                        <a:ea typeface="楷体_GB2312" pitchFamily="49" charset="-122"/>
                      </a:endParaRPr>
                    </a:p>
                  </a:txBody>
                  <a:tcPr anchor="ctr">
                    <a:solidFill>
                      <a:schemeClr val="accent4"/>
                    </a:solidFill>
                  </a:tcPr>
                </a:tc>
                <a:tc>
                  <a:txBody>
                    <a:bodyPr/>
                    <a:lstStyle/>
                    <a:p>
                      <a:pPr algn="ctr"/>
                      <a:r>
                        <a:rPr lang="zh-CN" altLang="en-US" sz="28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次要对手二</a:t>
                      </a:r>
                    </a:p>
                  </a:txBody>
                  <a:tcPr anchor="ctr">
                    <a:solidFill>
                      <a:schemeClr val="accent4"/>
                    </a:solidFill>
                  </a:tcPr>
                </a:tc>
                <a:tc>
                  <a:txBody>
                    <a:bodyPr/>
                    <a:lstStyle/>
                    <a:p>
                      <a:pPr algn="ctr"/>
                      <a:endParaRPr lang="zh-CN" altLang="en-US" sz="2800" b="1" dirty="0">
                        <a:effectLst>
                          <a:outerShdw blurRad="38100" dist="38100" dir="2700000" algn="tl">
                            <a:srgbClr val="000000">
                              <a:alpha val="43137"/>
                            </a:srgbClr>
                          </a:outerShdw>
                        </a:effectLst>
                      </a:endParaRPr>
                    </a:p>
                  </a:txBody>
                  <a:tcPr anchor="ctr">
                    <a:solidFill>
                      <a:schemeClr val="accent4"/>
                    </a:solidFill>
                  </a:tcPr>
                </a:tc>
                <a:tc>
                  <a:txBody>
                    <a:bodyPr/>
                    <a:lstStyle/>
                    <a:p>
                      <a:pPr algn="ctr"/>
                      <a:endParaRPr lang="zh-CN" altLang="en-US" sz="2800" b="1" dirty="0">
                        <a:effectLst>
                          <a:outerShdw blurRad="38100" dist="38100" dir="2700000" algn="tl">
                            <a:srgbClr val="000000">
                              <a:alpha val="43137"/>
                            </a:srgbClr>
                          </a:outerShdw>
                        </a:effectLst>
                      </a:endParaRPr>
                    </a:p>
                  </a:txBody>
                  <a:tcPr anchor="ctr">
                    <a:solidFill>
                      <a:schemeClr val="accent4"/>
                    </a:solidFill>
                  </a:tcPr>
                </a:tc>
                <a:extLst>
                  <a:ext uri="{0D108BD9-81ED-4DB2-BD59-A6C34878D82A}">
                    <a16:rowId xmlns:a16="http://schemas.microsoft.com/office/drawing/2014/main" val="10004"/>
                  </a:ext>
                </a:extLst>
              </a:tr>
              <a:tr h="729121">
                <a:tc rowSpan="2">
                  <a:txBody>
                    <a:bodyPr/>
                    <a:lstStyle/>
                    <a:p>
                      <a:pPr algn="ctr"/>
                      <a:r>
                        <a:rPr lang="zh-CN" altLang="en-US" sz="28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市场三</a:t>
                      </a:r>
                    </a:p>
                  </a:txBody>
                  <a:tcPr anchor="ctr">
                    <a:solidFill>
                      <a:schemeClr val="accent1"/>
                    </a:solidFill>
                  </a:tcPr>
                </a:tc>
                <a:tc>
                  <a:txBody>
                    <a:bodyPr/>
                    <a:lstStyle/>
                    <a:p>
                      <a:pPr algn="ctr"/>
                      <a:r>
                        <a:rPr lang="zh-CN" altLang="en-US" sz="28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主要对手一</a:t>
                      </a:r>
                    </a:p>
                  </a:txBody>
                  <a:tcPr anchor="ctr">
                    <a:solidFill>
                      <a:schemeClr val="accent1"/>
                    </a:solidFill>
                  </a:tcPr>
                </a:tc>
                <a:tc>
                  <a:txBody>
                    <a:bodyPr/>
                    <a:lstStyle/>
                    <a:p>
                      <a:pPr algn="ctr"/>
                      <a:endParaRPr lang="zh-CN" altLang="en-US" sz="2800" b="1" dirty="0">
                        <a:effectLst>
                          <a:outerShdw blurRad="38100" dist="38100" dir="2700000" algn="tl">
                            <a:srgbClr val="000000">
                              <a:alpha val="43137"/>
                            </a:srgbClr>
                          </a:outerShdw>
                        </a:effectLst>
                      </a:endParaRPr>
                    </a:p>
                  </a:txBody>
                  <a:tcPr anchor="ctr">
                    <a:solidFill>
                      <a:schemeClr val="accent1"/>
                    </a:solidFill>
                  </a:tcPr>
                </a:tc>
                <a:tc>
                  <a:txBody>
                    <a:bodyPr/>
                    <a:lstStyle/>
                    <a:p>
                      <a:pPr algn="ctr"/>
                      <a:endParaRPr lang="zh-CN" altLang="en-US" sz="2800" b="1" dirty="0">
                        <a:effectLst>
                          <a:outerShdw blurRad="38100" dist="38100" dir="2700000" algn="tl">
                            <a:srgbClr val="000000">
                              <a:alpha val="43137"/>
                            </a:srgbClr>
                          </a:outerShdw>
                        </a:effectLst>
                      </a:endParaRPr>
                    </a:p>
                  </a:txBody>
                  <a:tcPr anchor="ctr">
                    <a:solidFill>
                      <a:schemeClr val="accent1"/>
                    </a:solidFill>
                  </a:tcPr>
                </a:tc>
                <a:extLst>
                  <a:ext uri="{0D108BD9-81ED-4DB2-BD59-A6C34878D82A}">
                    <a16:rowId xmlns:a16="http://schemas.microsoft.com/office/drawing/2014/main" val="10005"/>
                  </a:ext>
                </a:extLst>
              </a:tr>
              <a:tr h="729121">
                <a:tc vMerge="1">
                  <a:txBody>
                    <a:bodyPr/>
                    <a:lstStyle/>
                    <a:p>
                      <a:pPr algn="ctr"/>
                      <a:endParaRPr lang="zh-CN" altLang="en-US" sz="2800" b="1" dirty="0">
                        <a:effectLst>
                          <a:outerShdw blurRad="38100" dist="38100" dir="2700000" algn="tl">
                            <a:srgbClr val="000000">
                              <a:alpha val="43137"/>
                            </a:srgbClr>
                          </a:outerShdw>
                        </a:effectLst>
                        <a:latin typeface="楷体_GB2312" pitchFamily="49" charset="-122"/>
                        <a:ea typeface="楷体_GB2312" pitchFamily="49" charset="-122"/>
                      </a:endParaRPr>
                    </a:p>
                  </a:txBody>
                  <a:tcPr anchor="ctr">
                    <a:solidFill>
                      <a:schemeClr val="accent1"/>
                    </a:solidFill>
                  </a:tcPr>
                </a:tc>
                <a:tc>
                  <a:txBody>
                    <a:bodyPr/>
                    <a:lstStyle/>
                    <a:p>
                      <a:pPr algn="ctr"/>
                      <a:r>
                        <a:rPr lang="zh-CN" altLang="en-US" sz="2800" b="1" dirty="0">
                          <a:solidFill>
                            <a:srgbClr val="000000"/>
                          </a:solidFill>
                          <a:effectLst>
                            <a:outerShdw blurRad="38100" dist="38100" dir="2700000" algn="tl">
                              <a:srgbClr val="000000">
                                <a:alpha val="43137"/>
                              </a:srgbClr>
                            </a:outerShdw>
                          </a:effectLst>
                          <a:latin typeface="楷体_GB2312" pitchFamily="49" charset="-122"/>
                          <a:ea typeface="楷体_GB2312" pitchFamily="49" charset="-122"/>
                        </a:rPr>
                        <a:t>次要对手二</a:t>
                      </a:r>
                    </a:p>
                  </a:txBody>
                  <a:tcPr anchor="ctr">
                    <a:solidFill>
                      <a:schemeClr val="accent1"/>
                    </a:solidFill>
                  </a:tcPr>
                </a:tc>
                <a:tc>
                  <a:txBody>
                    <a:bodyPr/>
                    <a:lstStyle/>
                    <a:p>
                      <a:pPr algn="ctr"/>
                      <a:endParaRPr lang="zh-CN" altLang="en-US" sz="2800" b="1" dirty="0">
                        <a:effectLst>
                          <a:outerShdw blurRad="38100" dist="38100" dir="2700000" algn="tl">
                            <a:srgbClr val="000000">
                              <a:alpha val="43137"/>
                            </a:srgbClr>
                          </a:outerShdw>
                        </a:effectLst>
                      </a:endParaRPr>
                    </a:p>
                  </a:txBody>
                  <a:tcPr anchor="ctr">
                    <a:solidFill>
                      <a:schemeClr val="accent1"/>
                    </a:solidFill>
                  </a:tcPr>
                </a:tc>
                <a:tc>
                  <a:txBody>
                    <a:bodyPr/>
                    <a:lstStyle/>
                    <a:p>
                      <a:pPr algn="ctr"/>
                      <a:endParaRPr lang="zh-CN" altLang="en-US" sz="2800" b="1" dirty="0">
                        <a:effectLst>
                          <a:outerShdw blurRad="38100" dist="38100" dir="2700000" algn="tl">
                            <a:srgbClr val="000000">
                              <a:alpha val="43137"/>
                            </a:srgbClr>
                          </a:outerShdw>
                        </a:effectLst>
                      </a:endParaRPr>
                    </a:p>
                  </a:txBody>
                  <a:tcPr anchor="ctr">
                    <a:solidFill>
                      <a:schemeClr val="accent1"/>
                    </a:solidFill>
                  </a:tcPr>
                </a:tc>
                <a:extLst>
                  <a:ext uri="{0D108BD9-81ED-4DB2-BD59-A6C34878D82A}">
                    <a16:rowId xmlns:a16="http://schemas.microsoft.com/office/drawing/2014/main" val="10006"/>
                  </a:ext>
                </a:extLst>
              </a:tr>
            </a:tbl>
          </a:graphicData>
        </a:graphic>
      </p:graphicFrame>
    </p:spTree>
    <p:custDataLst>
      <p:tags r:id="rId1"/>
    </p:custData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日期占位符 3"/>
          <p:cNvSpPr>
            <a:spLocks noGrp="1"/>
          </p:cNvSpPr>
          <p:nvPr>
            <p:ph type="dt" sz="quarter" idx="4294967295"/>
          </p:nvPr>
        </p:nvSpPr>
        <p:spPr bwMode="auto">
          <a:xfrm>
            <a:off x="457200" y="6245225"/>
            <a:ext cx="2133600" cy="476250"/>
          </a:xfrm>
          <a:prstGeom prst="rect">
            <a:avLst/>
          </a:prstGeom>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endParaRPr lang="en-US" altLang="zh-CN"/>
          </a:p>
          <a:p>
            <a:pPr fontAlgn="base">
              <a:spcBef>
                <a:spcPct val="0"/>
              </a:spcBef>
              <a:spcAft>
                <a:spcPct val="0"/>
              </a:spcAft>
            </a:pPr>
            <a:fld id="{EA07EB84-05E2-4856-83CF-5CC92B320F4C}" type="slidenum">
              <a:rPr lang="en-US" altLang="zh-CN" sz="1200"/>
              <a:pPr fontAlgn="base">
                <a:spcBef>
                  <a:spcPct val="0"/>
                </a:spcBef>
                <a:spcAft>
                  <a:spcPct val="0"/>
                </a:spcAft>
              </a:pPr>
              <a:t>84</a:t>
            </a:fld>
            <a:endParaRPr lang="en-US" altLang="zh-CN" sz="1200"/>
          </a:p>
        </p:txBody>
      </p:sp>
      <p:sp>
        <p:nvSpPr>
          <p:cNvPr id="39939" name="Rectangle 2"/>
          <p:cNvSpPr>
            <a:spLocks noGrp="1" noChangeArrowheads="1"/>
          </p:cNvSpPr>
          <p:nvPr>
            <p:ph type="title"/>
          </p:nvPr>
        </p:nvSpPr>
        <p:spPr>
          <a:xfrm>
            <a:off x="571472" y="500042"/>
            <a:ext cx="6275388" cy="928686"/>
          </a:xfrm>
        </p:spPr>
        <p:txBody>
          <a:bodyPr/>
          <a:lstStyle/>
          <a:p>
            <a:pPr fontAlgn="auto">
              <a:spcAft>
                <a:spcPts val="0"/>
              </a:spcAft>
              <a:defRPr/>
            </a:pPr>
            <a:r>
              <a:rPr lang="en-US" altLang="zh-CN" dirty="0"/>
              <a:t>4P</a:t>
            </a:r>
            <a:r>
              <a:rPr lang="zh-CN" altLang="en-US" dirty="0"/>
              <a:t>营销组合分析</a:t>
            </a:r>
          </a:p>
        </p:txBody>
      </p:sp>
      <p:sp>
        <p:nvSpPr>
          <p:cNvPr id="174084" name="Oval 0"/>
          <p:cNvSpPr>
            <a:spLocks noChangeArrowheads="1"/>
          </p:cNvSpPr>
          <p:nvPr/>
        </p:nvSpPr>
        <p:spPr bwMode="blackWhite">
          <a:xfrm flipH="1" flipV="1">
            <a:off x="2036763" y="1671638"/>
            <a:ext cx="1127125" cy="1095375"/>
          </a:xfrm>
          <a:prstGeom prst="ellipse">
            <a:avLst/>
          </a:prstGeom>
          <a:gradFill rotWithShape="1">
            <a:gsLst>
              <a:gs pos="0">
                <a:srgbClr val="023768"/>
              </a:gs>
              <a:gs pos="50000">
                <a:srgbClr val="0477E0"/>
              </a:gs>
              <a:gs pos="100000">
                <a:srgbClr val="023768"/>
              </a:gs>
            </a:gsLst>
            <a:lin ang="5400000" scaled="1"/>
          </a:gradFill>
          <a:ln w="9525">
            <a:round/>
            <a:headEnd/>
            <a:tailEnd/>
          </a:ln>
          <a:scene3d>
            <a:camera prst="legacyPerspectiveTopRight">
              <a:rot lat="20399993" lon="0" rev="0"/>
            </a:camera>
            <a:lightRig rig="legacyFlat3" dir="b"/>
          </a:scene3d>
          <a:sp3d extrusionH="121893000" prstMaterial="legacyMatte">
            <a:bevelT w="13500" h="13500" prst="angle"/>
            <a:bevelB w="13500" h="13500" prst="angle"/>
            <a:extrusionClr>
              <a:srgbClr val="0477E0"/>
            </a:extrusionClr>
          </a:sp3d>
        </p:spPr>
        <p:txBody>
          <a:bodyPr wrap="none" anchor="ctr">
            <a:flatTx/>
          </a:bodyPr>
          <a:lstStyle/>
          <a:p>
            <a:endParaRPr lang="zh-CN" altLang="en-US">
              <a:latin typeface="Corbel" pitchFamily="34" charset="0"/>
            </a:endParaRPr>
          </a:p>
        </p:txBody>
      </p:sp>
      <p:sp>
        <p:nvSpPr>
          <p:cNvPr id="174085" name="Oval 1"/>
          <p:cNvSpPr>
            <a:spLocks noChangeArrowheads="1"/>
          </p:cNvSpPr>
          <p:nvPr/>
        </p:nvSpPr>
        <p:spPr bwMode="blackWhite">
          <a:xfrm flipH="1" flipV="1">
            <a:off x="5241925" y="1671638"/>
            <a:ext cx="1127125" cy="1095375"/>
          </a:xfrm>
          <a:prstGeom prst="ellipse">
            <a:avLst/>
          </a:prstGeom>
          <a:gradFill rotWithShape="1">
            <a:gsLst>
              <a:gs pos="0">
                <a:srgbClr val="023768"/>
              </a:gs>
              <a:gs pos="50000">
                <a:srgbClr val="0477E0"/>
              </a:gs>
              <a:gs pos="100000">
                <a:srgbClr val="023768"/>
              </a:gs>
            </a:gsLst>
            <a:lin ang="5400000" scaled="1"/>
          </a:gradFill>
          <a:ln w="9525">
            <a:round/>
            <a:headEnd/>
            <a:tailEnd/>
          </a:ln>
          <a:scene3d>
            <a:camera prst="legacyPerspectiveTop">
              <a:rot lat="20399993" lon="20999993" rev="0"/>
            </a:camera>
            <a:lightRig rig="legacyFlat3" dir="b"/>
          </a:scene3d>
          <a:sp3d extrusionH="121893000" prstMaterial="legacyMatte">
            <a:bevelT w="13500" h="13500" prst="angle"/>
            <a:bevelB w="13500" h="13500" prst="angle"/>
            <a:extrusionClr>
              <a:srgbClr val="0477E0"/>
            </a:extrusionClr>
          </a:sp3d>
        </p:spPr>
        <p:txBody>
          <a:bodyPr wrap="none" anchor="ctr">
            <a:flatTx/>
          </a:bodyPr>
          <a:lstStyle/>
          <a:p>
            <a:endParaRPr lang="zh-CN" altLang="en-US">
              <a:latin typeface="Corbel" pitchFamily="34" charset="0"/>
            </a:endParaRPr>
          </a:p>
        </p:txBody>
      </p:sp>
      <p:sp>
        <p:nvSpPr>
          <p:cNvPr id="174086" name="Oval 2"/>
          <p:cNvSpPr>
            <a:spLocks noChangeArrowheads="1"/>
          </p:cNvSpPr>
          <p:nvPr/>
        </p:nvSpPr>
        <p:spPr bwMode="blackWhite">
          <a:xfrm>
            <a:off x="2014538" y="4697413"/>
            <a:ext cx="1127125" cy="1095375"/>
          </a:xfrm>
          <a:prstGeom prst="ellipse">
            <a:avLst/>
          </a:prstGeom>
          <a:gradFill rotWithShape="1">
            <a:gsLst>
              <a:gs pos="0">
                <a:srgbClr val="023768"/>
              </a:gs>
              <a:gs pos="50000">
                <a:srgbClr val="0477E0"/>
              </a:gs>
              <a:gs pos="100000">
                <a:srgbClr val="023768"/>
              </a:gs>
            </a:gsLst>
            <a:lin ang="5400000" scaled="1"/>
          </a:gradFill>
          <a:ln w="9525">
            <a:round/>
            <a:headEnd/>
            <a:tailEnd/>
          </a:ln>
          <a:scene3d>
            <a:camera prst="legacyPerspectiveTopRight"/>
            <a:lightRig rig="legacyFlat3" dir="b"/>
          </a:scene3d>
          <a:sp3d extrusionH="121893000" prstMaterial="legacyMatte">
            <a:bevelT w="13500" h="13500" prst="angle"/>
            <a:bevelB w="13500" h="13500" prst="angle"/>
            <a:extrusionClr>
              <a:srgbClr val="0477E0"/>
            </a:extrusionClr>
          </a:sp3d>
        </p:spPr>
        <p:txBody>
          <a:bodyPr wrap="none" anchor="ctr">
            <a:flatTx/>
          </a:bodyPr>
          <a:lstStyle/>
          <a:p>
            <a:endParaRPr lang="zh-CN" altLang="en-US">
              <a:latin typeface="Corbel" pitchFamily="34" charset="0"/>
            </a:endParaRPr>
          </a:p>
        </p:txBody>
      </p:sp>
      <p:sp>
        <p:nvSpPr>
          <p:cNvPr id="174087" name="Oval 3"/>
          <p:cNvSpPr>
            <a:spLocks noChangeArrowheads="1"/>
          </p:cNvSpPr>
          <p:nvPr/>
        </p:nvSpPr>
        <p:spPr bwMode="blackWhite">
          <a:xfrm>
            <a:off x="5197475" y="4697413"/>
            <a:ext cx="1127125" cy="1095375"/>
          </a:xfrm>
          <a:prstGeom prst="ellipse">
            <a:avLst/>
          </a:prstGeom>
          <a:gradFill rotWithShape="1">
            <a:gsLst>
              <a:gs pos="0">
                <a:srgbClr val="023768"/>
              </a:gs>
              <a:gs pos="50000">
                <a:srgbClr val="0477E0"/>
              </a:gs>
              <a:gs pos="100000">
                <a:srgbClr val="023768"/>
              </a:gs>
            </a:gsLst>
            <a:lin ang="5400000" scaled="1"/>
          </a:gradFill>
          <a:ln w="9525">
            <a:round/>
            <a:headEnd/>
            <a:tailEnd/>
          </a:ln>
          <a:scene3d>
            <a:camera prst="legacyPerspectiveTop">
              <a:rot lat="0" lon="20999993" rev="0"/>
            </a:camera>
            <a:lightRig rig="legacyFlat3" dir="b"/>
          </a:scene3d>
          <a:sp3d extrusionH="121893000" prstMaterial="legacyMatte">
            <a:bevelT w="13500" h="13500" prst="angle"/>
            <a:bevelB w="13500" h="13500" prst="angle"/>
            <a:extrusionClr>
              <a:srgbClr val="0477E0"/>
            </a:extrusionClr>
          </a:sp3d>
        </p:spPr>
        <p:txBody>
          <a:bodyPr wrap="none" anchor="ctr">
            <a:flatTx/>
          </a:bodyPr>
          <a:lstStyle/>
          <a:p>
            <a:endParaRPr lang="zh-CN" altLang="en-US">
              <a:latin typeface="Corbel" pitchFamily="34" charset="0"/>
            </a:endParaRPr>
          </a:p>
        </p:txBody>
      </p:sp>
      <p:sp>
        <p:nvSpPr>
          <p:cNvPr id="174088" name="Oval 4"/>
          <p:cNvSpPr>
            <a:spLocks noChangeArrowheads="1"/>
          </p:cNvSpPr>
          <p:nvPr/>
        </p:nvSpPr>
        <p:spPr bwMode="blackWhite">
          <a:xfrm>
            <a:off x="4052888" y="3336925"/>
            <a:ext cx="425450" cy="412750"/>
          </a:xfrm>
          <a:prstGeom prst="ellipse">
            <a:avLst/>
          </a:prstGeom>
          <a:gradFill rotWithShape="1">
            <a:gsLst>
              <a:gs pos="0">
                <a:srgbClr val="0477E0"/>
              </a:gs>
              <a:gs pos="50000">
                <a:srgbClr val="023768"/>
              </a:gs>
              <a:gs pos="100000">
                <a:srgbClr val="0477E0"/>
              </a:gs>
            </a:gsLst>
            <a:lin ang="5400000" scaled="1"/>
          </a:gradFill>
          <a:ln w="9525">
            <a:round/>
            <a:headEnd/>
            <a:tailEnd/>
          </a:ln>
          <a:scene3d>
            <a:camera prst="legacyObliqueTopLeft">
              <a:rot lat="20399993" lon="899996" rev="0"/>
            </a:camera>
            <a:lightRig rig="legacyFlat3" dir="t"/>
          </a:scene3d>
          <a:sp3d extrusionH="176200" prstMaterial="legacyMatte">
            <a:bevelT w="13500" h="13500" prst="angle"/>
            <a:bevelB w="13500" h="13500" prst="angle"/>
            <a:extrusionClr>
              <a:srgbClr val="0477E0"/>
            </a:extrusionClr>
          </a:sp3d>
        </p:spPr>
        <p:txBody>
          <a:bodyPr wrap="none" anchor="ctr">
            <a:flatTx/>
          </a:bodyPr>
          <a:lstStyle/>
          <a:p>
            <a:pPr algn="ctr"/>
            <a:r>
              <a:rPr lang="en-US" altLang="zh-CN" sz="4000" b="1">
                <a:latin typeface="Corbel" pitchFamily="34" charset="0"/>
              </a:rPr>
              <a:t>Marketing</a:t>
            </a:r>
          </a:p>
        </p:txBody>
      </p:sp>
      <p:sp>
        <p:nvSpPr>
          <p:cNvPr id="252933" name="Rectangle 5"/>
          <p:cNvSpPr>
            <a:spLocks noChangeArrowheads="1"/>
          </p:cNvSpPr>
          <p:nvPr>
            <p:custDataLst>
              <p:tags r:id="rId2"/>
            </p:custDataLst>
          </p:nvPr>
        </p:nvSpPr>
        <p:spPr bwMode="auto">
          <a:xfrm>
            <a:off x="2214546" y="1928802"/>
            <a:ext cx="2352675" cy="615553"/>
          </a:xfrm>
          <a:prstGeom prst="rect">
            <a:avLst/>
          </a:prstGeom>
          <a:noFill/>
          <a:ln w="9525">
            <a:noFill/>
            <a:miter lim="800000"/>
            <a:headEnd/>
            <a:tailEnd/>
          </a:ln>
        </p:spPr>
        <p:txBody>
          <a:bodyPr wrap="square" lIns="0" tIns="0" rIns="0" bIns="0" anchor="ctr">
            <a:spAutoFit/>
          </a:bodyPr>
          <a:lstStyle/>
          <a:p>
            <a:pPr algn="ctr" defTabSz="787400">
              <a:spcBef>
                <a:spcPct val="20000"/>
              </a:spcBef>
              <a:buFontTx/>
              <a:buChar char="•"/>
            </a:pPr>
            <a:r>
              <a:rPr lang="en-US" altLang="zh-CN" sz="4000" b="1" dirty="0">
                <a:latin typeface="Corbel" pitchFamily="34" charset="0"/>
                <a:ea typeface="华文新魏" pitchFamily="2" charset="-122"/>
              </a:rPr>
              <a:t>Product</a:t>
            </a:r>
          </a:p>
        </p:txBody>
      </p:sp>
      <p:sp>
        <p:nvSpPr>
          <p:cNvPr id="252934" name="Rectangle 6"/>
          <p:cNvSpPr>
            <a:spLocks noChangeArrowheads="1"/>
          </p:cNvSpPr>
          <p:nvPr>
            <p:custDataLst>
              <p:tags r:id="rId3"/>
            </p:custDataLst>
          </p:nvPr>
        </p:nvSpPr>
        <p:spPr bwMode="auto">
          <a:xfrm>
            <a:off x="5413375" y="1941513"/>
            <a:ext cx="2759075" cy="609600"/>
          </a:xfrm>
          <a:prstGeom prst="rect">
            <a:avLst/>
          </a:prstGeom>
          <a:noFill/>
          <a:ln w="9525">
            <a:noFill/>
            <a:miter lim="800000"/>
            <a:headEnd/>
            <a:tailEnd/>
          </a:ln>
        </p:spPr>
        <p:txBody>
          <a:bodyPr lIns="0" tIns="0" rIns="0" bIns="0" anchor="ctr">
            <a:spAutoFit/>
          </a:bodyPr>
          <a:lstStyle/>
          <a:p>
            <a:pPr algn="ctr" defTabSz="787400">
              <a:spcBef>
                <a:spcPct val="20000"/>
              </a:spcBef>
              <a:buFontTx/>
              <a:buChar char="•"/>
            </a:pPr>
            <a:r>
              <a:rPr lang="en-US" altLang="zh-CN" sz="4000" b="1">
                <a:latin typeface="Corbel" pitchFamily="34" charset="0"/>
                <a:ea typeface="华文新魏" pitchFamily="2" charset="-122"/>
              </a:rPr>
              <a:t>Promotion</a:t>
            </a:r>
            <a:endParaRPr lang="en-US" altLang="zh-CN" sz="3200">
              <a:latin typeface="Corbel" pitchFamily="34" charset="0"/>
            </a:endParaRPr>
          </a:p>
        </p:txBody>
      </p:sp>
      <p:sp>
        <p:nvSpPr>
          <p:cNvPr id="252935" name="Rectangle 7"/>
          <p:cNvSpPr>
            <a:spLocks noChangeArrowheads="1"/>
          </p:cNvSpPr>
          <p:nvPr>
            <p:custDataLst>
              <p:tags r:id="rId4"/>
            </p:custDataLst>
          </p:nvPr>
        </p:nvSpPr>
        <p:spPr bwMode="auto">
          <a:xfrm>
            <a:off x="2163763" y="4938713"/>
            <a:ext cx="1616075" cy="609600"/>
          </a:xfrm>
          <a:prstGeom prst="rect">
            <a:avLst/>
          </a:prstGeom>
          <a:noFill/>
          <a:ln w="9525">
            <a:noFill/>
            <a:miter lim="800000"/>
            <a:headEnd/>
            <a:tailEnd/>
          </a:ln>
        </p:spPr>
        <p:txBody>
          <a:bodyPr lIns="0" tIns="0" rIns="0" bIns="0" anchor="ctr">
            <a:spAutoFit/>
          </a:bodyPr>
          <a:lstStyle/>
          <a:p>
            <a:pPr algn="ctr" defTabSz="787400">
              <a:spcBef>
                <a:spcPct val="20000"/>
              </a:spcBef>
              <a:buFontTx/>
              <a:buChar char="•"/>
            </a:pPr>
            <a:r>
              <a:rPr lang="en-US" altLang="zh-CN" sz="4000" b="1">
                <a:latin typeface="Corbel" pitchFamily="34" charset="0"/>
                <a:ea typeface="华文新魏" pitchFamily="2" charset="-122"/>
              </a:rPr>
              <a:t>Price</a:t>
            </a:r>
          </a:p>
        </p:txBody>
      </p:sp>
      <p:sp>
        <p:nvSpPr>
          <p:cNvPr id="252936" name="Rectangle 8"/>
          <p:cNvSpPr>
            <a:spLocks noChangeArrowheads="1"/>
          </p:cNvSpPr>
          <p:nvPr>
            <p:custDataLst>
              <p:tags r:id="rId5"/>
            </p:custDataLst>
          </p:nvPr>
        </p:nvSpPr>
        <p:spPr bwMode="auto">
          <a:xfrm>
            <a:off x="5351463" y="4938713"/>
            <a:ext cx="2173287" cy="609600"/>
          </a:xfrm>
          <a:prstGeom prst="rect">
            <a:avLst/>
          </a:prstGeom>
          <a:noFill/>
          <a:ln w="9525">
            <a:noFill/>
            <a:miter lim="800000"/>
            <a:headEnd/>
            <a:tailEnd/>
          </a:ln>
        </p:spPr>
        <p:txBody>
          <a:bodyPr lIns="0" tIns="0" rIns="0" bIns="0" anchor="ctr">
            <a:spAutoFit/>
          </a:bodyPr>
          <a:lstStyle/>
          <a:p>
            <a:pPr algn="ctr" defTabSz="787400">
              <a:spcBef>
                <a:spcPct val="20000"/>
              </a:spcBef>
              <a:buFontTx/>
              <a:buChar char="•"/>
            </a:pPr>
            <a:r>
              <a:rPr lang="en-US" altLang="zh-CN" sz="4000" b="1">
                <a:latin typeface="Corbel" pitchFamily="34" charset="0"/>
                <a:ea typeface="华文新魏" pitchFamily="2" charset="-122"/>
              </a:rPr>
              <a:t>Place</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52933"/>
                                        </p:tgtEl>
                                        <p:attrNameLst>
                                          <p:attrName>style.visibility</p:attrName>
                                        </p:attrNameLst>
                                      </p:cBhvr>
                                      <p:to>
                                        <p:strVal val="visible"/>
                                      </p:to>
                                    </p:set>
                                    <p:animEffect transition="in" filter="checkerboard(across)">
                                      <p:cBhvr>
                                        <p:cTn id="7" dur="500"/>
                                        <p:tgtEl>
                                          <p:spTgt spid="25293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52934"/>
                                        </p:tgtEl>
                                        <p:attrNameLst>
                                          <p:attrName>style.visibility</p:attrName>
                                        </p:attrNameLst>
                                      </p:cBhvr>
                                      <p:to>
                                        <p:strVal val="visible"/>
                                      </p:to>
                                    </p:set>
                                    <p:animEffect transition="in" filter="checkerboard(across)">
                                      <p:cBhvr>
                                        <p:cTn id="12" dur="500"/>
                                        <p:tgtEl>
                                          <p:spTgt spid="25293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52935"/>
                                        </p:tgtEl>
                                        <p:attrNameLst>
                                          <p:attrName>style.visibility</p:attrName>
                                        </p:attrNameLst>
                                      </p:cBhvr>
                                      <p:to>
                                        <p:strVal val="visible"/>
                                      </p:to>
                                    </p:set>
                                    <p:animEffect transition="in" filter="checkerboard(across)">
                                      <p:cBhvr>
                                        <p:cTn id="17" dur="500"/>
                                        <p:tgtEl>
                                          <p:spTgt spid="25293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52936"/>
                                        </p:tgtEl>
                                        <p:attrNameLst>
                                          <p:attrName>style.visibility</p:attrName>
                                        </p:attrNameLst>
                                      </p:cBhvr>
                                      <p:to>
                                        <p:strVal val="visible"/>
                                      </p:to>
                                    </p:set>
                                    <p:animEffect transition="in" filter="checkerboard(across)">
                                      <p:cBhvr>
                                        <p:cTn id="22" dur="500"/>
                                        <p:tgtEl>
                                          <p:spTgt spid="2529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3" grpId="0"/>
      <p:bldP spid="252934" grpId="0"/>
      <p:bldP spid="252935" grpId="0"/>
      <p:bldP spid="25293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490" name="Rectangle 2"/>
          <p:cNvSpPr>
            <a:spLocks noGrp="1" noChangeArrowheads="1"/>
          </p:cNvSpPr>
          <p:nvPr>
            <p:ph type="title"/>
          </p:nvPr>
        </p:nvSpPr>
        <p:spPr/>
        <p:txBody>
          <a:bodyPr/>
          <a:lstStyle/>
          <a:p>
            <a:pPr fontAlgn="auto">
              <a:spcAft>
                <a:spcPts val="0"/>
              </a:spcAft>
              <a:defRPr/>
            </a:pPr>
            <a:r>
              <a:rPr kumimoji="1" lang="zh-CN" altLang="en-US" dirty="0"/>
              <a:t>产品与市场战略的正确定位</a:t>
            </a:r>
          </a:p>
        </p:txBody>
      </p:sp>
      <p:sp>
        <p:nvSpPr>
          <p:cNvPr id="175107" name="Text Box 3"/>
          <p:cNvSpPr txBox="1">
            <a:spLocks noChangeArrowheads="1"/>
          </p:cNvSpPr>
          <p:nvPr/>
        </p:nvSpPr>
        <p:spPr bwMode="auto">
          <a:xfrm>
            <a:off x="3286116" y="1428736"/>
            <a:ext cx="3025775" cy="457200"/>
          </a:xfrm>
          <a:prstGeom prst="rect">
            <a:avLst/>
          </a:prstGeom>
          <a:noFill/>
          <a:ln w="9525">
            <a:noFill/>
            <a:miter lim="800000"/>
            <a:headEnd/>
            <a:tailEnd/>
          </a:ln>
        </p:spPr>
        <p:txBody>
          <a:bodyPr>
            <a:spAutoFit/>
          </a:bodyPr>
          <a:lstStyle/>
          <a:p>
            <a:r>
              <a:rPr lang="zh-CN" altLang="en-US" b="1" dirty="0">
                <a:latin typeface="Corbel" pitchFamily="34" charset="0"/>
              </a:rPr>
              <a:t>产品－市场矩阵</a:t>
            </a:r>
          </a:p>
        </p:txBody>
      </p:sp>
      <p:grpSp>
        <p:nvGrpSpPr>
          <p:cNvPr id="2" name="Group 4"/>
          <p:cNvGrpSpPr>
            <a:grpSpLocks/>
          </p:cNvGrpSpPr>
          <p:nvPr/>
        </p:nvGrpSpPr>
        <p:grpSpPr bwMode="auto">
          <a:xfrm>
            <a:off x="642910" y="2000240"/>
            <a:ext cx="7272338" cy="4032250"/>
            <a:chOff x="430" y="1252"/>
            <a:chExt cx="4581" cy="2540"/>
          </a:xfrm>
        </p:grpSpPr>
        <p:sp>
          <p:nvSpPr>
            <p:cNvPr id="175113" name="Rectangle 5"/>
            <p:cNvSpPr>
              <a:spLocks noChangeArrowheads="1"/>
            </p:cNvSpPr>
            <p:nvPr/>
          </p:nvSpPr>
          <p:spPr bwMode="auto">
            <a:xfrm>
              <a:off x="1292" y="1252"/>
              <a:ext cx="3719" cy="545"/>
            </a:xfrm>
            <a:prstGeom prst="rect">
              <a:avLst/>
            </a:prstGeom>
            <a:solidFill>
              <a:schemeClr val="accent1"/>
            </a:solidFill>
            <a:ln w="9525">
              <a:solidFill>
                <a:schemeClr val="tx1"/>
              </a:solidFill>
              <a:miter lim="800000"/>
              <a:headEnd/>
              <a:tailEnd/>
            </a:ln>
          </p:spPr>
          <p:txBody>
            <a:bodyPr wrap="none" anchor="ctr"/>
            <a:lstStyle/>
            <a:p>
              <a:r>
                <a:rPr lang="zh-CN" altLang="en-US" b="1">
                  <a:latin typeface="Corbel" pitchFamily="34" charset="0"/>
                </a:rPr>
                <a:t>市  场</a:t>
              </a:r>
            </a:p>
          </p:txBody>
        </p:sp>
        <p:sp>
          <p:nvSpPr>
            <p:cNvPr id="175114" name="Rectangle 6"/>
            <p:cNvSpPr>
              <a:spLocks noChangeArrowheads="1"/>
            </p:cNvSpPr>
            <p:nvPr/>
          </p:nvSpPr>
          <p:spPr bwMode="auto">
            <a:xfrm>
              <a:off x="430" y="1797"/>
              <a:ext cx="862" cy="1995"/>
            </a:xfrm>
            <a:prstGeom prst="rect">
              <a:avLst/>
            </a:prstGeom>
            <a:solidFill>
              <a:schemeClr val="accent1"/>
            </a:solidFill>
            <a:ln w="9525">
              <a:solidFill>
                <a:schemeClr val="tx1"/>
              </a:solidFill>
              <a:miter lim="800000"/>
              <a:headEnd/>
              <a:tailEnd/>
            </a:ln>
          </p:spPr>
          <p:txBody>
            <a:bodyPr wrap="none" anchor="ctr"/>
            <a:lstStyle/>
            <a:p>
              <a:endParaRPr lang="zh-CN" altLang="zh-CN">
                <a:latin typeface="Corbel" pitchFamily="34" charset="0"/>
              </a:endParaRPr>
            </a:p>
          </p:txBody>
        </p:sp>
        <p:sp>
          <p:nvSpPr>
            <p:cNvPr id="175115" name="Rectangle 7"/>
            <p:cNvSpPr>
              <a:spLocks noChangeArrowheads="1"/>
            </p:cNvSpPr>
            <p:nvPr/>
          </p:nvSpPr>
          <p:spPr bwMode="auto">
            <a:xfrm>
              <a:off x="1292" y="1797"/>
              <a:ext cx="1769" cy="998"/>
            </a:xfrm>
            <a:prstGeom prst="rect">
              <a:avLst/>
            </a:prstGeom>
            <a:solidFill>
              <a:schemeClr val="accent1"/>
            </a:solidFill>
            <a:ln w="9525">
              <a:solidFill>
                <a:schemeClr val="tx1"/>
              </a:solidFill>
              <a:miter lim="800000"/>
              <a:headEnd/>
              <a:tailEnd/>
            </a:ln>
          </p:spPr>
          <p:txBody>
            <a:bodyPr wrap="none" anchor="ctr"/>
            <a:lstStyle/>
            <a:p>
              <a:r>
                <a:rPr lang="zh-CN" altLang="en-US">
                  <a:latin typeface="Corbel" pitchFamily="34" charset="0"/>
                </a:rPr>
                <a:t>增加市场份额</a:t>
              </a:r>
            </a:p>
          </p:txBody>
        </p:sp>
        <p:sp>
          <p:nvSpPr>
            <p:cNvPr id="175116" name="Rectangle 8"/>
            <p:cNvSpPr>
              <a:spLocks noChangeArrowheads="1"/>
            </p:cNvSpPr>
            <p:nvPr/>
          </p:nvSpPr>
          <p:spPr bwMode="auto">
            <a:xfrm>
              <a:off x="3061" y="1797"/>
              <a:ext cx="1950" cy="998"/>
            </a:xfrm>
            <a:prstGeom prst="rect">
              <a:avLst/>
            </a:prstGeom>
            <a:solidFill>
              <a:schemeClr val="accent1"/>
            </a:solidFill>
            <a:ln w="9525">
              <a:solidFill>
                <a:schemeClr val="tx1"/>
              </a:solidFill>
              <a:miter lim="800000"/>
              <a:headEnd/>
              <a:tailEnd/>
            </a:ln>
          </p:spPr>
          <p:txBody>
            <a:bodyPr wrap="none" anchor="ctr"/>
            <a:lstStyle/>
            <a:p>
              <a:r>
                <a:rPr lang="zh-CN" altLang="en-US" dirty="0">
                  <a:solidFill>
                    <a:srgbClr val="000000"/>
                  </a:solidFill>
                  <a:latin typeface="Corbel" pitchFamily="34" charset="0"/>
                </a:rPr>
                <a:t>扩大市场</a:t>
              </a:r>
            </a:p>
          </p:txBody>
        </p:sp>
        <p:sp>
          <p:nvSpPr>
            <p:cNvPr id="175117" name="Rectangle 9"/>
            <p:cNvSpPr>
              <a:spLocks noChangeArrowheads="1"/>
            </p:cNvSpPr>
            <p:nvPr/>
          </p:nvSpPr>
          <p:spPr bwMode="auto">
            <a:xfrm>
              <a:off x="1292" y="2795"/>
              <a:ext cx="1769" cy="997"/>
            </a:xfrm>
            <a:prstGeom prst="rect">
              <a:avLst/>
            </a:prstGeom>
            <a:solidFill>
              <a:schemeClr val="accent1"/>
            </a:solidFill>
            <a:ln w="9525">
              <a:solidFill>
                <a:schemeClr val="tx1"/>
              </a:solidFill>
              <a:miter lim="800000"/>
              <a:headEnd/>
              <a:tailEnd/>
            </a:ln>
          </p:spPr>
          <p:txBody>
            <a:bodyPr wrap="none" anchor="ctr"/>
            <a:lstStyle/>
            <a:p>
              <a:r>
                <a:rPr lang="zh-CN" altLang="en-US" dirty="0">
                  <a:solidFill>
                    <a:srgbClr val="000000"/>
                  </a:solidFill>
                  <a:latin typeface="Corbel" pitchFamily="34" charset="0"/>
                </a:rPr>
                <a:t>开发新产品</a:t>
              </a:r>
            </a:p>
          </p:txBody>
        </p:sp>
        <p:sp>
          <p:nvSpPr>
            <p:cNvPr id="175118" name="Rectangle 10"/>
            <p:cNvSpPr>
              <a:spLocks noChangeArrowheads="1"/>
            </p:cNvSpPr>
            <p:nvPr/>
          </p:nvSpPr>
          <p:spPr bwMode="auto">
            <a:xfrm>
              <a:off x="3060" y="2790"/>
              <a:ext cx="1950" cy="997"/>
            </a:xfrm>
            <a:prstGeom prst="rect">
              <a:avLst/>
            </a:prstGeom>
            <a:solidFill>
              <a:schemeClr val="accent1"/>
            </a:solidFill>
            <a:ln w="9525">
              <a:solidFill>
                <a:schemeClr val="tx1"/>
              </a:solidFill>
              <a:miter lim="800000"/>
              <a:headEnd/>
              <a:tailEnd/>
            </a:ln>
          </p:spPr>
          <p:txBody>
            <a:bodyPr wrap="none" anchor="ctr"/>
            <a:lstStyle/>
            <a:p>
              <a:r>
                <a:rPr lang="zh-CN" altLang="en-US" dirty="0">
                  <a:solidFill>
                    <a:srgbClr val="000000"/>
                  </a:solidFill>
                  <a:latin typeface="Corbel" pitchFamily="34" charset="0"/>
                </a:rPr>
                <a:t>多样化</a:t>
              </a:r>
            </a:p>
          </p:txBody>
        </p:sp>
        <p:sp>
          <p:nvSpPr>
            <p:cNvPr id="175119" name="Text Box 11"/>
            <p:cNvSpPr txBox="1">
              <a:spLocks noChangeArrowheads="1"/>
            </p:cNvSpPr>
            <p:nvPr/>
          </p:nvSpPr>
          <p:spPr bwMode="auto">
            <a:xfrm>
              <a:off x="1836" y="1570"/>
              <a:ext cx="548" cy="231"/>
            </a:xfrm>
            <a:prstGeom prst="rect">
              <a:avLst/>
            </a:prstGeom>
            <a:noFill/>
            <a:ln w="9525">
              <a:noFill/>
              <a:miter lim="800000"/>
              <a:headEnd/>
              <a:tailEnd/>
            </a:ln>
          </p:spPr>
          <p:txBody>
            <a:bodyPr wrap="none">
              <a:spAutoFit/>
            </a:bodyPr>
            <a:lstStyle/>
            <a:p>
              <a:r>
                <a:rPr lang="zh-CN" altLang="en-US">
                  <a:latin typeface="Corbel" pitchFamily="34" charset="0"/>
                </a:rPr>
                <a:t>现有的</a:t>
              </a:r>
            </a:p>
          </p:txBody>
        </p:sp>
        <p:sp>
          <p:nvSpPr>
            <p:cNvPr id="175120" name="Text Box 12"/>
            <p:cNvSpPr txBox="1">
              <a:spLocks noChangeArrowheads="1"/>
            </p:cNvSpPr>
            <p:nvPr/>
          </p:nvSpPr>
          <p:spPr bwMode="auto">
            <a:xfrm>
              <a:off x="3741" y="1570"/>
              <a:ext cx="404" cy="231"/>
            </a:xfrm>
            <a:prstGeom prst="rect">
              <a:avLst/>
            </a:prstGeom>
            <a:noFill/>
            <a:ln w="9525">
              <a:noFill/>
              <a:miter lim="800000"/>
              <a:headEnd/>
              <a:tailEnd/>
            </a:ln>
          </p:spPr>
          <p:txBody>
            <a:bodyPr wrap="none">
              <a:spAutoFit/>
            </a:bodyPr>
            <a:lstStyle/>
            <a:p>
              <a:r>
                <a:rPr lang="zh-CN" altLang="en-US">
                  <a:latin typeface="Corbel" pitchFamily="34" charset="0"/>
                </a:rPr>
                <a:t>新的</a:t>
              </a:r>
            </a:p>
          </p:txBody>
        </p:sp>
        <p:sp>
          <p:nvSpPr>
            <p:cNvPr id="175121" name="Text Box 13"/>
            <p:cNvSpPr txBox="1">
              <a:spLocks noChangeArrowheads="1"/>
            </p:cNvSpPr>
            <p:nvPr/>
          </p:nvSpPr>
          <p:spPr bwMode="auto">
            <a:xfrm>
              <a:off x="566" y="1797"/>
              <a:ext cx="495" cy="231"/>
            </a:xfrm>
            <a:prstGeom prst="rect">
              <a:avLst/>
            </a:prstGeom>
            <a:noFill/>
            <a:ln w="9525">
              <a:noFill/>
              <a:miter lim="800000"/>
              <a:headEnd/>
              <a:tailEnd/>
            </a:ln>
          </p:spPr>
          <p:txBody>
            <a:bodyPr>
              <a:spAutoFit/>
            </a:bodyPr>
            <a:lstStyle/>
            <a:p>
              <a:r>
                <a:rPr lang="zh-CN" altLang="en-US" b="1">
                  <a:latin typeface="Corbel" pitchFamily="34" charset="0"/>
                </a:rPr>
                <a:t>产  品</a:t>
              </a:r>
            </a:p>
          </p:txBody>
        </p:sp>
        <p:sp>
          <p:nvSpPr>
            <p:cNvPr id="175122" name="Text Box 14"/>
            <p:cNvSpPr txBox="1">
              <a:spLocks noChangeArrowheads="1"/>
            </p:cNvSpPr>
            <p:nvPr/>
          </p:nvSpPr>
          <p:spPr bwMode="auto">
            <a:xfrm>
              <a:off x="566" y="2159"/>
              <a:ext cx="548" cy="231"/>
            </a:xfrm>
            <a:prstGeom prst="rect">
              <a:avLst/>
            </a:prstGeom>
            <a:noFill/>
            <a:ln w="9525">
              <a:noFill/>
              <a:miter lim="800000"/>
              <a:headEnd/>
              <a:tailEnd/>
            </a:ln>
          </p:spPr>
          <p:txBody>
            <a:bodyPr wrap="none">
              <a:spAutoFit/>
            </a:bodyPr>
            <a:lstStyle/>
            <a:p>
              <a:r>
                <a:rPr lang="zh-CN" altLang="en-US">
                  <a:latin typeface="Corbel" pitchFamily="34" charset="0"/>
                </a:rPr>
                <a:t>现有的</a:t>
              </a:r>
            </a:p>
          </p:txBody>
        </p:sp>
        <p:sp>
          <p:nvSpPr>
            <p:cNvPr id="175123" name="Text Box 15"/>
            <p:cNvSpPr txBox="1">
              <a:spLocks noChangeArrowheads="1"/>
            </p:cNvSpPr>
            <p:nvPr/>
          </p:nvSpPr>
          <p:spPr bwMode="auto">
            <a:xfrm>
              <a:off x="657" y="3067"/>
              <a:ext cx="404" cy="231"/>
            </a:xfrm>
            <a:prstGeom prst="rect">
              <a:avLst/>
            </a:prstGeom>
            <a:noFill/>
            <a:ln w="9525">
              <a:noFill/>
              <a:miter lim="800000"/>
              <a:headEnd/>
              <a:tailEnd/>
            </a:ln>
          </p:spPr>
          <p:txBody>
            <a:bodyPr wrap="none">
              <a:spAutoFit/>
            </a:bodyPr>
            <a:lstStyle/>
            <a:p>
              <a:r>
                <a:rPr lang="zh-CN" altLang="en-US" dirty="0">
                  <a:solidFill>
                    <a:srgbClr val="000000"/>
                  </a:solidFill>
                  <a:latin typeface="Corbel" pitchFamily="34" charset="0"/>
                </a:rPr>
                <a:t>新的</a:t>
              </a:r>
            </a:p>
          </p:txBody>
        </p:sp>
        <p:sp>
          <p:nvSpPr>
            <p:cNvPr id="175124" name="AutoShape 16"/>
            <p:cNvSpPr>
              <a:spLocks noChangeArrowheads="1"/>
            </p:cNvSpPr>
            <p:nvPr/>
          </p:nvSpPr>
          <p:spPr bwMode="auto">
            <a:xfrm>
              <a:off x="1330" y="2017"/>
              <a:ext cx="3538" cy="454"/>
            </a:xfrm>
            <a:prstGeom prst="rightArrow">
              <a:avLst>
                <a:gd name="adj1" fmla="val 42731"/>
                <a:gd name="adj2" fmla="val 98278"/>
              </a:avLst>
            </a:prstGeom>
            <a:solidFill>
              <a:schemeClr val="bg2">
                <a:alpha val="50195"/>
              </a:schemeClr>
            </a:solidFill>
            <a:ln w="9525">
              <a:noFill/>
              <a:miter lim="800000"/>
              <a:headEnd/>
              <a:tailEnd/>
            </a:ln>
          </p:spPr>
          <p:txBody>
            <a:bodyPr wrap="none" anchor="ctr"/>
            <a:lstStyle/>
            <a:p>
              <a:endParaRPr lang="zh-CN" altLang="en-US" dirty="0">
                <a:solidFill>
                  <a:srgbClr val="000000"/>
                </a:solidFill>
                <a:latin typeface="Corbel" pitchFamily="34" charset="0"/>
              </a:endParaRPr>
            </a:p>
          </p:txBody>
        </p:sp>
        <p:sp>
          <p:nvSpPr>
            <p:cNvPr id="175125" name="AutoShape 17"/>
            <p:cNvSpPr>
              <a:spLocks noChangeArrowheads="1"/>
            </p:cNvSpPr>
            <p:nvPr/>
          </p:nvSpPr>
          <p:spPr bwMode="auto">
            <a:xfrm>
              <a:off x="1125" y="3015"/>
              <a:ext cx="3538" cy="454"/>
            </a:xfrm>
            <a:prstGeom prst="rightArrow">
              <a:avLst>
                <a:gd name="adj1" fmla="val 42731"/>
                <a:gd name="adj2" fmla="val 98278"/>
              </a:avLst>
            </a:prstGeom>
            <a:solidFill>
              <a:schemeClr val="bg2">
                <a:alpha val="50195"/>
              </a:schemeClr>
            </a:solidFill>
            <a:ln w="9525">
              <a:noFill/>
              <a:miter lim="800000"/>
              <a:headEnd/>
              <a:tailEnd/>
            </a:ln>
          </p:spPr>
          <p:txBody>
            <a:bodyPr wrap="none" anchor="ctr"/>
            <a:lstStyle/>
            <a:p>
              <a:endParaRPr lang="zh-CN" altLang="en-US">
                <a:latin typeface="Corbel" pitchFamily="34" charset="0"/>
              </a:endParaRPr>
            </a:p>
          </p:txBody>
        </p:sp>
        <p:sp>
          <p:nvSpPr>
            <p:cNvPr id="175126" name="AutoShape 18"/>
            <p:cNvSpPr>
              <a:spLocks noChangeArrowheads="1"/>
            </p:cNvSpPr>
            <p:nvPr/>
          </p:nvSpPr>
          <p:spPr bwMode="auto">
            <a:xfrm rot="5400000">
              <a:off x="1269" y="2591"/>
              <a:ext cx="1769" cy="454"/>
            </a:xfrm>
            <a:prstGeom prst="rightArrow">
              <a:avLst>
                <a:gd name="adj1" fmla="val 42731"/>
                <a:gd name="adj2" fmla="val 49139"/>
              </a:avLst>
            </a:prstGeom>
            <a:solidFill>
              <a:schemeClr val="bg2">
                <a:alpha val="50195"/>
              </a:schemeClr>
            </a:solidFill>
            <a:ln w="9525">
              <a:noFill/>
              <a:miter lim="800000"/>
              <a:headEnd/>
              <a:tailEnd/>
            </a:ln>
          </p:spPr>
          <p:txBody>
            <a:bodyPr wrap="none" anchor="ctr"/>
            <a:lstStyle/>
            <a:p>
              <a:endParaRPr lang="zh-CN" altLang="en-US">
                <a:latin typeface="Corbel" pitchFamily="34" charset="0"/>
              </a:endParaRPr>
            </a:p>
          </p:txBody>
        </p:sp>
        <p:sp>
          <p:nvSpPr>
            <p:cNvPr id="175127" name="AutoShape 19"/>
            <p:cNvSpPr>
              <a:spLocks noChangeArrowheads="1"/>
            </p:cNvSpPr>
            <p:nvPr/>
          </p:nvSpPr>
          <p:spPr bwMode="auto">
            <a:xfrm rot="5400000">
              <a:off x="3220" y="2591"/>
              <a:ext cx="1769" cy="454"/>
            </a:xfrm>
            <a:prstGeom prst="rightArrow">
              <a:avLst>
                <a:gd name="adj1" fmla="val 42731"/>
                <a:gd name="adj2" fmla="val 49139"/>
              </a:avLst>
            </a:prstGeom>
            <a:solidFill>
              <a:schemeClr val="bg2">
                <a:alpha val="50195"/>
              </a:schemeClr>
            </a:solidFill>
            <a:ln w="9525">
              <a:noFill/>
              <a:miter lim="800000"/>
              <a:headEnd/>
              <a:tailEnd/>
            </a:ln>
          </p:spPr>
          <p:txBody>
            <a:bodyPr wrap="none" anchor="ctr"/>
            <a:lstStyle/>
            <a:p>
              <a:endParaRPr lang="zh-CN" altLang="en-US">
                <a:latin typeface="Corbel" pitchFamily="34" charset="0"/>
              </a:endParaRPr>
            </a:p>
          </p:txBody>
        </p:sp>
      </p:grpSp>
      <p:sp>
        <p:nvSpPr>
          <p:cNvPr id="575508" name="AutoShape 20"/>
          <p:cNvSpPr>
            <a:spLocks noChangeArrowheads="1"/>
          </p:cNvSpPr>
          <p:nvPr/>
        </p:nvSpPr>
        <p:spPr bwMode="auto">
          <a:xfrm>
            <a:off x="0" y="3089275"/>
            <a:ext cx="3743325" cy="1057275"/>
          </a:xfrm>
          <a:prstGeom prst="wedgeRoundRectCallout">
            <a:avLst>
              <a:gd name="adj1" fmla="val 63657"/>
              <a:gd name="adj2" fmla="val 53847"/>
              <a:gd name="adj3" fmla="val 16667"/>
            </a:avLst>
          </a:prstGeom>
          <a:gradFill rotWithShape="0">
            <a:gsLst>
              <a:gs pos="0">
                <a:srgbClr val="BFCEE1"/>
              </a:gs>
              <a:gs pos="100000">
                <a:srgbClr val="BFCEE1">
                  <a:gamma/>
                  <a:tint val="5882"/>
                  <a:invGamma/>
                </a:srgbClr>
              </a:gs>
            </a:gsLst>
            <a:lin ang="5400000" scaled="1"/>
          </a:gradFill>
          <a:ln w="12700">
            <a:solidFill>
              <a:schemeClr val="bg2"/>
            </a:solidFill>
            <a:miter lim="800000"/>
            <a:headEnd/>
            <a:tailEnd/>
          </a:ln>
          <a:effectLst>
            <a:outerShdw dist="53882" dir="2700000" algn="ctr" rotWithShape="0">
              <a:schemeClr val="bg2"/>
            </a:outerShdw>
          </a:effectLst>
        </p:spPr>
        <p:txBody>
          <a:bodyPr lIns="84138" tIns="41275" rIns="84138" bIns="41275">
            <a:spAutoFit/>
          </a:bodyPr>
          <a:lstStyle/>
          <a:p>
            <a:pPr defTabSz="774700" eaLnBrk="0" fontAlgn="auto" hangingPunct="0">
              <a:lnSpc>
                <a:spcPct val="105000"/>
              </a:lnSpc>
              <a:spcBef>
                <a:spcPts val="0"/>
              </a:spcBef>
              <a:spcAft>
                <a:spcPct val="30000"/>
              </a:spcAft>
              <a:defRPr/>
            </a:pPr>
            <a:r>
              <a:rPr lang="zh-CN" altLang="en-US" dirty="0">
                <a:solidFill>
                  <a:srgbClr val="000000"/>
                </a:solidFill>
                <a:latin typeface="楷体_GB2312" pitchFamily="49" charset="-122"/>
                <a:ea typeface="楷体_GB2312" pitchFamily="49" charset="-122"/>
              </a:rPr>
              <a:t>提高效益和减少成本成为重点，扩展市场份额。运作效率和生产部门非常重要。典型：</a:t>
            </a:r>
            <a:r>
              <a:rPr lang="en-US" altLang="zh-CN" dirty="0">
                <a:solidFill>
                  <a:srgbClr val="000000"/>
                </a:solidFill>
                <a:latin typeface="楷体_GB2312" pitchFamily="49" charset="-122"/>
                <a:ea typeface="楷体_GB2312" pitchFamily="49" charset="-122"/>
              </a:rPr>
              <a:t>Dell</a:t>
            </a:r>
          </a:p>
        </p:txBody>
      </p:sp>
      <p:sp>
        <p:nvSpPr>
          <p:cNvPr id="575509" name="AutoShape 21"/>
          <p:cNvSpPr>
            <a:spLocks noChangeArrowheads="1"/>
          </p:cNvSpPr>
          <p:nvPr/>
        </p:nvSpPr>
        <p:spPr bwMode="auto">
          <a:xfrm>
            <a:off x="258763" y="5895975"/>
            <a:ext cx="4032250" cy="735013"/>
          </a:xfrm>
          <a:prstGeom prst="wedgeRoundRectCallout">
            <a:avLst>
              <a:gd name="adj1" fmla="val 2912"/>
              <a:gd name="adj2" fmla="val -125111"/>
              <a:gd name="adj3" fmla="val 16667"/>
            </a:avLst>
          </a:prstGeom>
          <a:gradFill rotWithShape="0">
            <a:gsLst>
              <a:gs pos="0">
                <a:srgbClr val="BFCEE1"/>
              </a:gs>
              <a:gs pos="100000">
                <a:srgbClr val="BFCEE1">
                  <a:gamma/>
                  <a:tint val="5882"/>
                  <a:invGamma/>
                </a:srgbClr>
              </a:gs>
            </a:gsLst>
            <a:lin ang="5400000" scaled="1"/>
          </a:gradFill>
          <a:ln w="12700">
            <a:solidFill>
              <a:schemeClr val="bg2"/>
            </a:solidFill>
            <a:miter lim="800000"/>
            <a:headEnd/>
            <a:tailEnd/>
          </a:ln>
          <a:effectLst>
            <a:outerShdw dist="53882" dir="2700000" algn="ctr" rotWithShape="0">
              <a:schemeClr val="bg2"/>
            </a:outerShdw>
          </a:effectLst>
        </p:spPr>
        <p:txBody>
          <a:bodyPr lIns="84138" tIns="41275" rIns="84138" bIns="41275">
            <a:spAutoFit/>
          </a:bodyPr>
          <a:lstStyle/>
          <a:p>
            <a:pPr defTabSz="774700" eaLnBrk="0" fontAlgn="auto" hangingPunct="0">
              <a:lnSpc>
                <a:spcPct val="105000"/>
              </a:lnSpc>
              <a:spcBef>
                <a:spcPts val="0"/>
              </a:spcBef>
              <a:spcAft>
                <a:spcPct val="30000"/>
              </a:spcAft>
              <a:defRPr/>
            </a:pPr>
            <a:r>
              <a:rPr lang="zh-CN" altLang="en-US" dirty="0">
                <a:solidFill>
                  <a:srgbClr val="000000"/>
                </a:solidFill>
                <a:latin typeface="楷体_GB2312" pitchFamily="49" charset="-122"/>
                <a:ea typeface="楷体_GB2312" pitchFamily="49" charset="-122"/>
              </a:rPr>
              <a:t>强调新产品开发，产品开发部门非常重要。典型：</a:t>
            </a:r>
            <a:r>
              <a:rPr lang="en-US" altLang="zh-CN" dirty="0">
                <a:solidFill>
                  <a:srgbClr val="000000"/>
                </a:solidFill>
                <a:latin typeface="楷体_GB2312" pitchFamily="49" charset="-122"/>
                <a:ea typeface="楷体_GB2312" pitchFamily="49" charset="-122"/>
              </a:rPr>
              <a:t>Sony</a:t>
            </a:r>
          </a:p>
        </p:txBody>
      </p:sp>
      <p:sp>
        <p:nvSpPr>
          <p:cNvPr id="575510" name="AutoShape 22"/>
          <p:cNvSpPr>
            <a:spLocks noChangeArrowheads="1"/>
          </p:cNvSpPr>
          <p:nvPr/>
        </p:nvSpPr>
        <p:spPr bwMode="auto">
          <a:xfrm>
            <a:off x="5400675" y="3000372"/>
            <a:ext cx="3743325" cy="735804"/>
          </a:xfrm>
          <a:prstGeom prst="wedgeRoundRectCallout">
            <a:avLst>
              <a:gd name="adj1" fmla="val -44319"/>
              <a:gd name="adj2" fmla="val 106389"/>
              <a:gd name="adj3" fmla="val 16667"/>
            </a:avLst>
          </a:prstGeom>
          <a:gradFill rotWithShape="0">
            <a:gsLst>
              <a:gs pos="0">
                <a:srgbClr val="BFCEE1"/>
              </a:gs>
              <a:gs pos="100000">
                <a:srgbClr val="BFCEE1">
                  <a:gamma/>
                  <a:tint val="5882"/>
                  <a:invGamma/>
                </a:srgbClr>
              </a:gs>
            </a:gsLst>
            <a:lin ang="5400000" scaled="1"/>
          </a:gradFill>
          <a:ln w="12700">
            <a:solidFill>
              <a:schemeClr val="bg2"/>
            </a:solidFill>
            <a:miter lim="800000"/>
            <a:headEnd/>
            <a:tailEnd/>
          </a:ln>
          <a:effectLst>
            <a:outerShdw dist="53882" dir="2700000" algn="ctr" rotWithShape="0">
              <a:schemeClr val="bg2"/>
            </a:outerShdw>
          </a:effectLst>
        </p:spPr>
        <p:txBody>
          <a:bodyPr wrap="square" lIns="84138" tIns="41275" rIns="84138" bIns="41275">
            <a:spAutoFit/>
          </a:bodyPr>
          <a:lstStyle/>
          <a:p>
            <a:pPr defTabSz="774700" eaLnBrk="0" fontAlgn="auto" hangingPunct="0">
              <a:lnSpc>
                <a:spcPct val="105000"/>
              </a:lnSpc>
              <a:spcBef>
                <a:spcPts val="0"/>
              </a:spcBef>
              <a:spcAft>
                <a:spcPct val="30000"/>
              </a:spcAft>
              <a:defRPr/>
            </a:pPr>
            <a:r>
              <a:rPr lang="zh-CN" altLang="en-US" dirty="0">
                <a:solidFill>
                  <a:srgbClr val="000000"/>
                </a:solidFill>
                <a:latin typeface="楷体_GB2312" pitchFamily="49" charset="-122"/>
                <a:ea typeface="楷体_GB2312" pitchFamily="49" charset="-122"/>
              </a:rPr>
              <a:t>开拓新市场，新客户，营销部门非常重要。典型：联想，华为</a:t>
            </a:r>
          </a:p>
        </p:txBody>
      </p:sp>
      <p:sp>
        <p:nvSpPr>
          <p:cNvPr id="575511" name="AutoShape 23"/>
          <p:cNvSpPr>
            <a:spLocks noChangeArrowheads="1"/>
          </p:cNvSpPr>
          <p:nvPr/>
        </p:nvSpPr>
        <p:spPr bwMode="auto">
          <a:xfrm>
            <a:off x="4456113" y="5611813"/>
            <a:ext cx="4687887" cy="1057275"/>
          </a:xfrm>
          <a:prstGeom prst="wedgeRoundRectCallout">
            <a:avLst>
              <a:gd name="adj1" fmla="val -19727"/>
              <a:gd name="adj2" fmla="val -96769"/>
              <a:gd name="adj3" fmla="val 16667"/>
            </a:avLst>
          </a:prstGeom>
          <a:gradFill rotWithShape="0">
            <a:gsLst>
              <a:gs pos="0">
                <a:srgbClr val="BFCEE1"/>
              </a:gs>
              <a:gs pos="100000">
                <a:srgbClr val="BFCEE1">
                  <a:gamma/>
                  <a:tint val="5882"/>
                  <a:invGamma/>
                </a:srgbClr>
              </a:gs>
            </a:gsLst>
            <a:lin ang="5400000" scaled="1"/>
          </a:gradFill>
          <a:ln w="12700">
            <a:solidFill>
              <a:schemeClr val="bg2"/>
            </a:solidFill>
            <a:miter lim="800000"/>
            <a:headEnd/>
            <a:tailEnd/>
          </a:ln>
          <a:effectLst>
            <a:outerShdw dist="53882" dir="2700000" algn="ctr" rotWithShape="0">
              <a:schemeClr val="bg2"/>
            </a:outerShdw>
          </a:effectLst>
        </p:spPr>
        <p:txBody>
          <a:bodyPr lIns="84138" tIns="41275" rIns="84138" bIns="41275">
            <a:spAutoFit/>
          </a:bodyPr>
          <a:lstStyle/>
          <a:p>
            <a:pPr defTabSz="774700" eaLnBrk="0" fontAlgn="auto" hangingPunct="0">
              <a:lnSpc>
                <a:spcPct val="105000"/>
              </a:lnSpc>
              <a:spcBef>
                <a:spcPts val="0"/>
              </a:spcBef>
              <a:spcAft>
                <a:spcPct val="30000"/>
              </a:spcAft>
              <a:defRPr/>
            </a:pPr>
            <a:r>
              <a:rPr lang="zh-CN" altLang="en-US" dirty="0">
                <a:solidFill>
                  <a:srgbClr val="000000"/>
                </a:solidFill>
                <a:latin typeface="楷体_GB2312" pitchFamily="49" charset="-122"/>
                <a:ea typeface="楷体_GB2312" pitchFamily="49" charset="-122"/>
              </a:rPr>
              <a:t>冒险闯入一个未知的领域。必须要拥有优质的产品、透彻的市场研究以及甘愿承担风险的企业领导人。典型：</a:t>
            </a:r>
            <a:r>
              <a:rPr lang="en-US" altLang="zh-CN" dirty="0">
                <a:solidFill>
                  <a:srgbClr val="000000"/>
                </a:solidFill>
                <a:latin typeface="楷体_GB2312" pitchFamily="49" charset="-122"/>
                <a:ea typeface="楷体_GB2312" pitchFamily="49" charset="-122"/>
              </a:rPr>
              <a:t>Intel(1984)</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75508"/>
                                        </p:tgtEl>
                                        <p:attrNameLst>
                                          <p:attrName>style.visibility</p:attrName>
                                        </p:attrNameLst>
                                      </p:cBhvr>
                                      <p:to>
                                        <p:strVal val="visible"/>
                                      </p:to>
                                    </p:set>
                                  </p:childTnLst>
                                  <p:subTnLst>
                                    <p:set>
                                      <p:cBhvr override="childStyle">
                                        <p:cTn dur="1" fill="hold" display="0" masterRel="nextClick" afterEffect="1"/>
                                        <p:tgtEl>
                                          <p:spTgt spid="575508"/>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75509"/>
                                        </p:tgtEl>
                                        <p:attrNameLst>
                                          <p:attrName>style.visibility</p:attrName>
                                        </p:attrNameLst>
                                      </p:cBhvr>
                                      <p:to>
                                        <p:strVal val="visible"/>
                                      </p:to>
                                    </p:set>
                                  </p:childTnLst>
                                  <p:subTnLst>
                                    <p:set>
                                      <p:cBhvr override="childStyle">
                                        <p:cTn dur="1" fill="hold" display="0" masterRel="nextClick" afterEffect="1"/>
                                        <p:tgtEl>
                                          <p:spTgt spid="575509"/>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75510"/>
                                        </p:tgtEl>
                                        <p:attrNameLst>
                                          <p:attrName>style.visibility</p:attrName>
                                        </p:attrNameLst>
                                      </p:cBhvr>
                                      <p:to>
                                        <p:strVal val="visible"/>
                                      </p:to>
                                    </p:set>
                                  </p:childTnLst>
                                  <p:subTnLst>
                                    <p:set>
                                      <p:cBhvr override="childStyle">
                                        <p:cTn dur="1" fill="hold" display="0" masterRel="nextClick" afterEffect="1"/>
                                        <p:tgtEl>
                                          <p:spTgt spid="575510"/>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75511"/>
                                        </p:tgtEl>
                                        <p:attrNameLst>
                                          <p:attrName>style.visibility</p:attrName>
                                        </p:attrNameLst>
                                      </p:cBhvr>
                                      <p:to>
                                        <p:strVal val="visible"/>
                                      </p:to>
                                    </p:set>
                                  </p:childTnLst>
                                  <p:subTnLst>
                                    <p:set>
                                      <p:cBhvr override="childStyle">
                                        <p:cTn dur="1" fill="hold" display="0" masterRel="nextClick" afterEffect="1"/>
                                        <p:tgtEl>
                                          <p:spTgt spid="57551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5508" grpId="0" animBg="1" autoUpdateAnimBg="0"/>
      <p:bldP spid="575509" grpId="0" animBg="1" autoUpdateAnimBg="0"/>
      <p:bldP spid="575510" grpId="0" animBg="1" autoUpdateAnimBg="0"/>
      <p:bldP spid="575511" grpId="0" animBg="1"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第二季小组讨论</a:t>
            </a:r>
          </a:p>
        </p:txBody>
      </p:sp>
      <p:sp>
        <p:nvSpPr>
          <p:cNvPr id="3" name="内容占位符 2"/>
          <p:cNvSpPr>
            <a:spLocks noGrp="1"/>
          </p:cNvSpPr>
          <p:nvPr>
            <p:ph idx="1"/>
          </p:nvPr>
        </p:nvSpPr>
        <p:spPr>
          <a:xfrm>
            <a:off x="571472" y="1571612"/>
            <a:ext cx="7715304" cy="4643470"/>
          </a:xfrm>
        </p:spPr>
        <p:txBody>
          <a:bodyPr/>
          <a:lstStyle/>
          <a:p>
            <a:pPr>
              <a:buFont typeface="Wingdings" pitchFamily="2" charset="2"/>
              <a:buChar char="l"/>
            </a:pPr>
            <a:r>
              <a:rPr lang="zh-CN" altLang="en-US" sz="2800" dirty="0">
                <a:latin typeface="楷体_GB2312" pitchFamily="49" charset="-122"/>
                <a:ea typeface="楷体_GB2312" pitchFamily="49" charset="-122"/>
              </a:rPr>
              <a:t>总结本季度经营情况，制定下季经营策略</a:t>
            </a:r>
            <a:endParaRPr lang="en-US" altLang="zh-CN" sz="2800" dirty="0">
              <a:latin typeface="楷体_GB2312" pitchFamily="49" charset="-122"/>
              <a:ea typeface="楷体_GB2312" pitchFamily="49" charset="-122"/>
            </a:endParaRPr>
          </a:p>
          <a:p>
            <a:pPr>
              <a:buFont typeface="Wingdings" pitchFamily="2" charset="2"/>
              <a:buChar char="l"/>
            </a:pPr>
            <a:r>
              <a:rPr lang="zh-CN" altLang="en-US" sz="2800" dirty="0">
                <a:latin typeface="楷体_GB2312" pitchFamily="49" charset="-122"/>
                <a:ea typeface="楷体_GB2312" pitchFamily="49" charset="-122"/>
              </a:rPr>
              <a:t>思考题：</a:t>
            </a:r>
            <a:endParaRPr lang="en-US" altLang="zh-CN" sz="28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厂房是租还是买？</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什么情况下需要考虑筹资？</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新产品和新市场研发投入的依据及策略？</a:t>
            </a:r>
            <a:endParaRPr lang="en-US" altLang="zh-CN" sz="2400" dirty="0">
              <a:latin typeface="楷体_GB2312" pitchFamily="49" charset="-122"/>
              <a:ea typeface="楷体_GB2312" pitchFamily="49" charset="-122"/>
            </a:endParaRPr>
          </a:p>
          <a:p>
            <a:pPr lvl="1">
              <a:lnSpc>
                <a:spcPct val="150000"/>
              </a:lnSpc>
              <a:buFont typeface="Wingdings" pitchFamily="2" charset="2"/>
              <a:buChar char="l"/>
            </a:pPr>
            <a:r>
              <a:rPr lang="zh-CN" altLang="en-US" sz="2400" dirty="0">
                <a:latin typeface="楷体_GB2312" pitchFamily="49" charset="-122"/>
                <a:ea typeface="楷体_GB2312" pitchFamily="49" charset="-122"/>
              </a:rPr>
              <a:t>为什么要进行</a:t>
            </a:r>
            <a:r>
              <a:rPr lang="en-US" sz="2400" dirty="0">
                <a:latin typeface="楷体_GB2312" pitchFamily="49" charset="-122"/>
                <a:ea typeface="楷体_GB2312" pitchFamily="49" charset="-122"/>
              </a:rPr>
              <a:t>SWOT</a:t>
            </a:r>
            <a:r>
              <a:rPr lang="zh-CN" altLang="en-US" sz="2400" dirty="0">
                <a:latin typeface="楷体_GB2312" pitchFamily="49" charset="-122"/>
                <a:ea typeface="楷体_GB2312" pitchFamily="49" charset="-122"/>
              </a:rPr>
              <a:t>分析？如何进行</a:t>
            </a:r>
            <a:r>
              <a:rPr lang="en-US" altLang="zh-CN" sz="2400" dirty="0">
                <a:latin typeface="楷体_GB2312" pitchFamily="49" charset="-122"/>
                <a:ea typeface="楷体_GB2312" pitchFamily="49" charset="-122"/>
              </a:rPr>
              <a:t>SWOT</a:t>
            </a:r>
            <a:r>
              <a:rPr lang="zh-CN" altLang="en-US" sz="2400" dirty="0">
                <a:latin typeface="楷体_GB2312" pitchFamily="49" charset="-122"/>
                <a:ea typeface="楷体_GB2312" pitchFamily="49" charset="-122"/>
              </a:rPr>
              <a:t>分析？如何选择细分市场战略？</a:t>
            </a:r>
          </a:p>
          <a:p>
            <a:pPr lvl="1">
              <a:lnSpc>
                <a:spcPct val="150000"/>
              </a:lnSpc>
              <a:buFont typeface="Wingdings" pitchFamily="2" charset="2"/>
              <a:buChar char="l"/>
            </a:pPr>
            <a:r>
              <a:rPr lang="zh-CN" altLang="en-US" sz="2400" dirty="0">
                <a:latin typeface="楷体_GB2312" pitchFamily="49" charset="-122"/>
                <a:ea typeface="楷体_GB2312" pitchFamily="49" charset="-122"/>
              </a:rPr>
              <a:t>如何保障经营决策的有效性？</a:t>
            </a:r>
          </a:p>
          <a:p>
            <a:pPr lvl="1"/>
            <a:endParaRPr lang="zh-CN" altLang="en-US" dirty="0"/>
          </a:p>
        </p:txBody>
      </p:sp>
    </p:spTree>
    <p:custDataLst>
      <p:tags r:id="rId1"/>
    </p:custData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第二季教师点评</a:t>
            </a:r>
          </a:p>
        </p:txBody>
      </p:sp>
      <p:sp>
        <p:nvSpPr>
          <p:cNvPr id="3" name="内容占位符 2"/>
          <p:cNvSpPr>
            <a:spLocks noGrp="1"/>
          </p:cNvSpPr>
          <p:nvPr>
            <p:ph idx="1"/>
          </p:nvPr>
        </p:nvSpPr>
        <p:spPr>
          <a:xfrm>
            <a:off x="642910" y="1643050"/>
            <a:ext cx="7715304" cy="2643206"/>
          </a:xfrm>
        </p:spPr>
        <p:txBody>
          <a:bodyPr>
            <a:normAutofit fontScale="92500"/>
          </a:bodyPr>
          <a:lstStyle/>
          <a:p>
            <a:pPr marL="411480" fontAlgn="auto">
              <a:lnSpc>
                <a:spcPct val="150000"/>
              </a:lnSpc>
              <a:spcAft>
                <a:spcPts val="0"/>
              </a:spcAft>
              <a:buFont typeface="Wingdings" pitchFamily="2" charset="2"/>
              <a:buChar char="l"/>
              <a:defRPr/>
            </a:pPr>
            <a:r>
              <a:rPr lang="zh-CN" altLang="en-US" sz="2800" dirty="0">
                <a:latin typeface="楷体_GB2312" pitchFamily="49" charset="-122"/>
                <a:ea typeface="楷体_GB2312" pitchFamily="49" charset="-122"/>
              </a:rPr>
              <a:t>各公司市场占有率分析</a:t>
            </a:r>
            <a:endParaRPr lang="en-US" altLang="zh-CN" sz="2800" dirty="0">
              <a:latin typeface="楷体_GB2312" pitchFamily="49" charset="-122"/>
              <a:ea typeface="楷体_GB2312" pitchFamily="49" charset="-122"/>
            </a:endParaRPr>
          </a:p>
          <a:p>
            <a:pPr marL="411480" fontAlgn="auto">
              <a:lnSpc>
                <a:spcPct val="150000"/>
              </a:lnSpc>
              <a:spcAft>
                <a:spcPts val="0"/>
              </a:spcAft>
              <a:buFont typeface="Wingdings" pitchFamily="2" charset="2"/>
              <a:buChar char="l"/>
              <a:defRPr/>
            </a:pPr>
            <a:r>
              <a:rPr lang="zh-CN" altLang="en-US" sz="2800" dirty="0">
                <a:latin typeface="楷体_GB2312" pitchFamily="49" charset="-122"/>
                <a:ea typeface="楷体_GB2312" pitchFamily="49" charset="-122"/>
              </a:rPr>
              <a:t>各公司收入与利润情况分析</a:t>
            </a:r>
            <a:endParaRPr lang="en-US" altLang="zh-CN" sz="2800" dirty="0">
              <a:latin typeface="楷体_GB2312" pitchFamily="49" charset="-122"/>
              <a:ea typeface="楷体_GB2312" pitchFamily="49" charset="-122"/>
            </a:endParaRPr>
          </a:p>
          <a:p>
            <a:pPr marL="411480" fontAlgn="auto">
              <a:lnSpc>
                <a:spcPct val="150000"/>
              </a:lnSpc>
              <a:spcAft>
                <a:spcPts val="0"/>
              </a:spcAft>
              <a:buFont typeface="Wingdings" pitchFamily="2" charset="2"/>
              <a:buChar char="l"/>
              <a:defRPr/>
            </a:pPr>
            <a:r>
              <a:rPr lang="zh-CN" altLang="en-US" sz="2800" dirty="0">
                <a:latin typeface="楷体_GB2312" pitchFamily="49" charset="-122"/>
                <a:ea typeface="楷体_GB2312" pitchFamily="49" charset="-122"/>
              </a:rPr>
              <a:t>如何透过报表认识企业经营过程与成果</a:t>
            </a:r>
            <a:endParaRPr lang="en-US" altLang="zh-CN" sz="2800" dirty="0">
              <a:latin typeface="楷体_GB2312" pitchFamily="49" charset="-122"/>
              <a:ea typeface="楷体_GB2312" pitchFamily="49" charset="-122"/>
            </a:endParaRPr>
          </a:p>
          <a:p>
            <a:pPr marL="411480" fontAlgn="auto">
              <a:lnSpc>
                <a:spcPct val="150000"/>
              </a:lnSpc>
              <a:spcAft>
                <a:spcPts val="0"/>
              </a:spcAft>
              <a:buFont typeface="Wingdings" pitchFamily="2" charset="2"/>
              <a:buChar char="l"/>
              <a:defRPr/>
            </a:pPr>
            <a:r>
              <a:rPr lang="zh-CN" altLang="en-US" sz="2800" dirty="0">
                <a:latin typeface="楷体_GB2312" pitchFamily="49" charset="-122"/>
                <a:ea typeface="楷体_GB2312" pitchFamily="49" charset="-122"/>
              </a:rPr>
              <a:t>各公司现金流量变化</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第三季模拟经营实战</a:t>
            </a:r>
          </a:p>
        </p:txBody>
      </p:sp>
      <p:pic>
        <p:nvPicPr>
          <p:cNvPr id="51203" name="图片 4" descr="BD05451_.wmf"/>
          <p:cNvPicPr>
            <a:picLocks noChangeAspect="1"/>
          </p:cNvPicPr>
          <p:nvPr/>
        </p:nvPicPr>
        <p:blipFill>
          <a:blip r:embed="rId3" cstate="print"/>
          <a:srcRect/>
          <a:stretch>
            <a:fillRect/>
          </a:stretch>
        </p:blipFill>
        <p:spPr bwMode="auto">
          <a:xfrm>
            <a:off x="1428750" y="2071688"/>
            <a:ext cx="6346825" cy="3511550"/>
          </a:xfrm>
          <a:prstGeom prst="rect">
            <a:avLst/>
          </a:prstGeom>
          <a:noFill/>
          <a:ln w="9525">
            <a:noFill/>
            <a:miter lim="800000"/>
            <a:headEnd/>
            <a:tailEnd/>
          </a:ln>
        </p:spPr>
      </p:pic>
    </p:spTree>
    <p:custDataLst>
      <p:tags r:id="rId1"/>
    </p:custData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第三季时间安排</a:t>
            </a:r>
          </a:p>
        </p:txBody>
      </p:sp>
      <p:sp>
        <p:nvSpPr>
          <p:cNvPr id="3" name="内容占位符 2"/>
          <p:cNvSpPr>
            <a:spLocks noGrp="1"/>
          </p:cNvSpPr>
          <p:nvPr>
            <p:ph idx="1"/>
          </p:nvPr>
        </p:nvSpPr>
        <p:spPr>
          <a:xfrm>
            <a:off x="571472" y="1571612"/>
            <a:ext cx="7215238" cy="4214842"/>
          </a:xfrm>
        </p:spPr>
        <p:txBody>
          <a:bodyPr/>
          <a:lstStyle/>
          <a:p>
            <a:pPr>
              <a:buFont typeface="Wingdings" pitchFamily="2" charset="2"/>
              <a:buChar char="l"/>
            </a:pPr>
            <a:r>
              <a:rPr lang="zh-CN" altLang="en-US" sz="2800" dirty="0"/>
              <a:t>总体时间安排：</a:t>
            </a:r>
            <a:r>
              <a:rPr lang="en-US" altLang="zh-CN" sz="2800" dirty="0"/>
              <a:t>2</a:t>
            </a:r>
            <a:r>
              <a:rPr lang="zh-CN" altLang="en-US" sz="2800" dirty="0"/>
              <a:t>－</a:t>
            </a:r>
            <a:r>
              <a:rPr lang="en-US" altLang="zh-CN" sz="2800" dirty="0"/>
              <a:t>3</a:t>
            </a:r>
            <a:r>
              <a:rPr lang="zh-CN" altLang="en-US" sz="2800" dirty="0"/>
              <a:t>小时</a:t>
            </a:r>
            <a:endParaRPr lang="en-US" altLang="zh-CN" sz="2800" dirty="0"/>
          </a:p>
          <a:p>
            <a:pPr lvl="1">
              <a:lnSpc>
                <a:spcPct val="150000"/>
              </a:lnSpc>
              <a:buFont typeface="Wingdings" pitchFamily="2" charset="2"/>
              <a:buChar char="l"/>
            </a:pPr>
            <a:r>
              <a:rPr lang="zh-CN" altLang="en-US" sz="2400" dirty="0"/>
              <a:t>知识讲解，</a:t>
            </a:r>
            <a:r>
              <a:rPr lang="en-US" altLang="zh-CN" sz="2400" dirty="0"/>
              <a:t>30</a:t>
            </a:r>
            <a:r>
              <a:rPr lang="zh-CN" altLang="en-US" sz="2400" dirty="0"/>
              <a:t>分钟</a:t>
            </a:r>
            <a:endParaRPr lang="en-US" altLang="zh-CN" sz="2400" dirty="0"/>
          </a:p>
          <a:p>
            <a:pPr lvl="1">
              <a:lnSpc>
                <a:spcPct val="150000"/>
              </a:lnSpc>
              <a:buFont typeface="Wingdings" pitchFamily="2" charset="2"/>
              <a:buChar char="l"/>
            </a:pPr>
            <a:r>
              <a:rPr lang="zh-CN" altLang="en-US" sz="2400" dirty="0"/>
              <a:t>经营会议，</a:t>
            </a:r>
            <a:r>
              <a:rPr lang="en-US" altLang="zh-CN" sz="2400" dirty="0"/>
              <a:t>30</a:t>
            </a:r>
            <a:r>
              <a:rPr lang="zh-CN" altLang="en-US" sz="2400" dirty="0"/>
              <a:t>分钟</a:t>
            </a:r>
            <a:endParaRPr lang="en-US" altLang="zh-CN" sz="2400" dirty="0"/>
          </a:p>
          <a:p>
            <a:pPr lvl="1">
              <a:lnSpc>
                <a:spcPct val="150000"/>
              </a:lnSpc>
              <a:buFont typeface="Wingdings" pitchFamily="2" charset="2"/>
              <a:buChar char="l"/>
            </a:pPr>
            <a:r>
              <a:rPr lang="zh-CN" altLang="en-US" sz="2400" dirty="0"/>
              <a:t>模拟实战，</a:t>
            </a:r>
            <a:r>
              <a:rPr lang="en-US" altLang="zh-CN" sz="2400" dirty="0"/>
              <a:t>60</a:t>
            </a:r>
            <a:r>
              <a:rPr lang="zh-CN" altLang="en-US" sz="2400" dirty="0"/>
              <a:t>分钟</a:t>
            </a:r>
            <a:endParaRPr lang="en-US" altLang="zh-CN" sz="2400" dirty="0"/>
          </a:p>
          <a:p>
            <a:pPr lvl="1">
              <a:lnSpc>
                <a:spcPct val="150000"/>
              </a:lnSpc>
              <a:buFont typeface="Wingdings" pitchFamily="2" charset="2"/>
              <a:buChar char="l"/>
            </a:pPr>
            <a:r>
              <a:rPr lang="zh-CN" altLang="en-US" sz="2400" dirty="0"/>
              <a:t>讨论总结，</a:t>
            </a:r>
            <a:r>
              <a:rPr lang="en-US" altLang="zh-CN" sz="2400" dirty="0"/>
              <a:t>30</a:t>
            </a:r>
            <a:r>
              <a:rPr lang="zh-CN" altLang="en-US" sz="2400" dirty="0"/>
              <a:t>分钟</a:t>
            </a:r>
            <a:endParaRPr lang="en-US" altLang="zh-CN" sz="2400" dirty="0"/>
          </a:p>
          <a:p>
            <a:pPr lvl="1">
              <a:lnSpc>
                <a:spcPct val="150000"/>
              </a:lnSpc>
              <a:buFont typeface="Wingdings" pitchFamily="2" charset="2"/>
              <a:buChar char="l"/>
            </a:pPr>
            <a:r>
              <a:rPr lang="zh-CN" altLang="en-US" sz="2400" dirty="0"/>
              <a:t>分析点评，</a:t>
            </a:r>
            <a:r>
              <a:rPr lang="en-US" altLang="zh-CN" sz="2400" dirty="0"/>
              <a:t>30</a:t>
            </a:r>
            <a:r>
              <a:rPr lang="zh-CN" altLang="en-US" sz="2400" dirty="0"/>
              <a:t>分钟</a:t>
            </a:r>
            <a:endParaRPr lang="en-US" altLang="zh-CN" sz="2400" dirty="0"/>
          </a:p>
          <a:p>
            <a:pPr>
              <a:buFont typeface="Wingdings" pitchFamily="2" charset="2"/>
              <a:buChar char="l"/>
            </a:pPr>
            <a:r>
              <a:rPr lang="zh-CN" altLang="en-US" sz="2800" dirty="0"/>
              <a:t>重点研究如何有效获取需要的订单数量</a:t>
            </a: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593755" y="209534"/>
            <a:ext cx="8335963" cy="862012"/>
          </a:xfrm>
        </p:spPr>
        <p:txBody>
          <a:bodyPr/>
          <a:lstStyle/>
          <a:p>
            <a:pPr eaLnBrk="1" hangingPunct="1"/>
            <a:r>
              <a:rPr lang="en-US" altLang="zh-CN" dirty="0">
                <a:latin typeface="华文楷体" pitchFamily="2" charset="-122"/>
                <a:ea typeface="华文楷体" pitchFamily="2" charset="-122"/>
              </a:rPr>
              <a:t>《</a:t>
            </a:r>
            <a:r>
              <a:rPr lang="zh-CN" altLang="en-US" dirty="0">
                <a:latin typeface="华文楷体" pitchFamily="2" charset="-122"/>
                <a:ea typeface="华文楷体" pitchFamily="2" charset="-122"/>
              </a:rPr>
              <a:t>营销之道</a:t>
            </a:r>
            <a:r>
              <a:rPr lang="en-US" altLang="zh-CN" dirty="0">
                <a:latin typeface="华文楷体" pitchFamily="2" charset="-122"/>
                <a:ea typeface="华文楷体" pitchFamily="2" charset="-122"/>
              </a:rPr>
              <a:t>》</a:t>
            </a:r>
            <a:r>
              <a:rPr lang="zh-CN" altLang="en-US" dirty="0">
                <a:latin typeface="华文楷体" pitchFamily="2" charset="-122"/>
                <a:ea typeface="华文楷体" pitchFamily="2" charset="-122"/>
              </a:rPr>
              <a:t>学生端：主界面</a:t>
            </a:r>
          </a:p>
        </p:txBody>
      </p:sp>
      <p:sp>
        <p:nvSpPr>
          <p:cNvPr id="18435" name="内容占位符 2"/>
          <p:cNvSpPr>
            <a:spLocks noGrp="1"/>
          </p:cNvSpPr>
          <p:nvPr>
            <p:ph idx="1"/>
          </p:nvPr>
        </p:nvSpPr>
        <p:spPr>
          <a:xfrm>
            <a:off x="463550" y="1785960"/>
            <a:ext cx="8358188" cy="4500560"/>
          </a:xfrm>
        </p:spPr>
        <p:txBody>
          <a:bodyPr/>
          <a:lstStyle/>
          <a:p>
            <a:pPr marL="411163">
              <a:buFont typeface="Wingdings" pitchFamily="2" charset="2"/>
              <a:buChar char="l"/>
            </a:pPr>
            <a:r>
              <a:rPr lang="zh-CN" altLang="en-US" dirty="0">
                <a:solidFill>
                  <a:srgbClr val="000000"/>
                </a:solidFill>
                <a:latin typeface="华文楷体" pitchFamily="2" charset="-122"/>
                <a:ea typeface="华文楷体" pitchFamily="2" charset="-122"/>
              </a:rPr>
              <a:t>制订企业战略</a:t>
            </a:r>
            <a:endParaRPr lang="en-US" altLang="zh-CN" dirty="0">
              <a:solidFill>
                <a:srgbClr val="000000"/>
              </a:solidFill>
              <a:latin typeface="华文楷体" pitchFamily="2" charset="-122"/>
              <a:ea typeface="华文楷体" pitchFamily="2" charset="-122"/>
            </a:endParaRPr>
          </a:p>
          <a:p>
            <a:pPr marL="411163">
              <a:buFont typeface="Wingdings" pitchFamily="2" charset="2"/>
              <a:buChar char="l"/>
            </a:pPr>
            <a:r>
              <a:rPr lang="zh-CN" altLang="en-US" dirty="0">
                <a:solidFill>
                  <a:srgbClr val="000000"/>
                </a:solidFill>
                <a:latin typeface="华文楷体" pitchFamily="2" charset="-122"/>
                <a:ea typeface="华文楷体" pitchFamily="2" charset="-122"/>
              </a:rPr>
              <a:t>产品研发设计</a:t>
            </a:r>
            <a:endParaRPr lang="en-US" altLang="zh-CN" dirty="0">
              <a:solidFill>
                <a:srgbClr val="000000"/>
              </a:solidFill>
              <a:latin typeface="华文楷体" pitchFamily="2" charset="-122"/>
              <a:ea typeface="华文楷体" pitchFamily="2" charset="-122"/>
            </a:endParaRPr>
          </a:p>
          <a:p>
            <a:pPr marL="411163">
              <a:buFont typeface="Wingdings" pitchFamily="2" charset="2"/>
              <a:buChar char="l"/>
            </a:pPr>
            <a:r>
              <a:rPr lang="zh-CN" altLang="en-US" dirty="0">
                <a:solidFill>
                  <a:srgbClr val="000000"/>
                </a:solidFill>
                <a:latin typeface="华文楷体" pitchFamily="2" charset="-122"/>
                <a:ea typeface="华文楷体" pitchFamily="2" charset="-122"/>
              </a:rPr>
              <a:t>市场营销策略</a:t>
            </a:r>
            <a:endParaRPr lang="en-US" altLang="zh-CN" dirty="0">
              <a:solidFill>
                <a:srgbClr val="000000"/>
              </a:solidFill>
              <a:latin typeface="华文楷体" pitchFamily="2" charset="-122"/>
              <a:ea typeface="华文楷体" pitchFamily="2" charset="-122"/>
            </a:endParaRPr>
          </a:p>
          <a:p>
            <a:pPr marL="411163">
              <a:buFont typeface="Wingdings" pitchFamily="2" charset="2"/>
              <a:buChar char="l"/>
            </a:pPr>
            <a:r>
              <a:rPr lang="zh-CN" altLang="en-US" dirty="0">
                <a:solidFill>
                  <a:srgbClr val="000000"/>
                </a:solidFill>
                <a:latin typeface="华文楷体" pitchFamily="2" charset="-122"/>
                <a:ea typeface="华文楷体" pitchFamily="2" charset="-122"/>
              </a:rPr>
              <a:t>营销渠道规划</a:t>
            </a:r>
            <a:endParaRPr lang="en-US" altLang="zh-CN" dirty="0">
              <a:solidFill>
                <a:srgbClr val="000000"/>
              </a:solidFill>
              <a:latin typeface="华文楷体" pitchFamily="2" charset="-122"/>
              <a:ea typeface="华文楷体" pitchFamily="2" charset="-122"/>
            </a:endParaRPr>
          </a:p>
          <a:p>
            <a:pPr marL="411163">
              <a:buFont typeface="Wingdings" pitchFamily="2" charset="2"/>
              <a:buChar char="l"/>
            </a:pPr>
            <a:r>
              <a:rPr lang="zh-CN" altLang="en-US" dirty="0">
                <a:solidFill>
                  <a:srgbClr val="000000"/>
                </a:solidFill>
                <a:latin typeface="华文楷体" pitchFamily="2" charset="-122"/>
                <a:ea typeface="华文楷体" pitchFamily="2" charset="-122"/>
              </a:rPr>
              <a:t>生产制造管理</a:t>
            </a:r>
            <a:endParaRPr lang="en-US" altLang="zh-CN" dirty="0">
              <a:solidFill>
                <a:srgbClr val="000000"/>
              </a:solidFill>
              <a:latin typeface="华文楷体" pitchFamily="2" charset="-122"/>
              <a:ea typeface="华文楷体" pitchFamily="2" charset="-122"/>
            </a:endParaRPr>
          </a:p>
          <a:p>
            <a:pPr marL="411163">
              <a:buFont typeface="Wingdings" pitchFamily="2" charset="2"/>
              <a:buChar char="l"/>
            </a:pPr>
            <a:r>
              <a:rPr lang="zh-CN" altLang="en-US" dirty="0">
                <a:solidFill>
                  <a:srgbClr val="000000"/>
                </a:solidFill>
                <a:latin typeface="华文楷体" pitchFamily="2" charset="-122"/>
                <a:ea typeface="华文楷体" pitchFamily="2" charset="-122"/>
              </a:rPr>
              <a:t>财务分析管理</a:t>
            </a:r>
            <a:endParaRPr lang="en-US" altLang="zh-CN" dirty="0">
              <a:solidFill>
                <a:srgbClr val="000000"/>
              </a:solidFill>
              <a:latin typeface="华文楷体" pitchFamily="2" charset="-122"/>
              <a:ea typeface="华文楷体" pitchFamily="2" charset="-122"/>
            </a:endParaRPr>
          </a:p>
          <a:p>
            <a:pPr marL="411163">
              <a:buFont typeface="Wingdings" pitchFamily="2" charset="2"/>
              <a:buChar char="l"/>
            </a:pPr>
            <a:r>
              <a:rPr lang="zh-CN" altLang="en-US" dirty="0">
                <a:solidFill>
                  <a:srgbClr val="000000"/>
                </a:solidFill>
                <a:latin typeface="华文楷体" pitchFamily="2" charset="-122"/>
                <a:ea typeface="华文楷体" pitchFamily="2" charset="-122"/>
              </a:rPr>
              <a:t>团队沟通协作</a:t>
            </a:r>
          </a:p>
        </p:txBody>
      </p:sp>
      <p:pic>
        <p:nvPicPr>
          <p:cNvPr id="18436" name="Picture 6" descr="营销之道界面"/>
          <p:cNvPicPr>
            <a:picLocks noChangeAspect="1" noChangeArrowheads="1"/>
          </p:cNvPicPr>
          <p:nvPr/>
        </p:nvPicPr>
        <p:blipFill>
          <a:blip r:embed="rId4" cstate="print"/>
          <a:srcRect/>
          <a:stretch>
            <a:fillRect/>
          </a:stretch>
        </p:blipFill>
        <p:spPr bwMode="auto">
          <a:xfrm>
            <a:off x="3906838" y="1571643"/>
            <a:ext cx="4786312" cy="4500563"/>
          </a:xfrm>
          <a:prstGeom prst="rect">
            <a:avLst/>
          </a:prstGeom>
          <a:noFill/>
          <a:ln w="9525">
            <a:noFill/>
            <a:miter lim="800000"/>
            <a:headEnd/>
            <a:tailEnd/>
          </a:ln>
        </p:spPr>
      </p:pic>
    </p:spTree>
    <p:custDataLst>
      <p:tags r:id="rId1"/>
    </p:custDataLst>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第三季</a:t>
            </a:r>
            <a:r>
              <a:rPr lang="en-US" altLang="zh-CN" dirty="0"/>
              <a:t>:</a:t>
            </a:r>
            <a:r>
              <a:rPr lang="zh-CN" altLang="en-US" dirty="0"/>
              <a:t>战略调整</a:t>
            </a:r>
          </a:p>
        </p:txBody>
      </p:sp>
      <p:sp>
        <p:nvSpPr>
          <p:cNvPr id="3" name="内容占位符 2"/>
          <p:cNvSpPr>
            <a:spLocks noGrp="1"/>
          </p:cNvSpPr>
          <p:nvPr>
            <p:ph idx="1"/>
          </p:nvPr>
        </p:nvSpPr>
        <p:spPr>
          <a:xfrm>
            <a:off x="785786" y="1571612"/>
            <a:ext cx="7115196" cy="3438535"/>
          </a:xfrm>
        </p:spPr>
        <p:txBody>
          <a:bodyPr>
            <a:normAutofit lnSpcReduction="10000"/>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重新审视市场测试的营销</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审阅针对各目标群体的产品市场</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调整定价策略与广告宣传策略</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调整营销网络建设与市场开发</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调整产品生产计划</a:t>
            </a:r>
          </a:p>
        </p:txBody>
      </p:sp>
    </p:spTree>
    <p:custDataLst>
      <p:tags r:id="rId1"/>
    </p:custData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第三季授课要点</a:t>
            </a:r>
          </a:p>
        </p:txBody>
      </p:sp>
      <p:sp>
        <p:nvSpPr>
          <p:cNvPr id="3" name="内容占位符 2"/>
          <p:cNvSpPr>
            <a:spLocks noGrp="1"/>
          </p:cNvSpPr>
          <p:nvPr>
            <p:ph idx="1"/>
          </p:nvPr>
        </p:nvSpPr>
        <p:spPr>
          <a:xfrm>
            <a:off x="571472" y="1714488"/>
            <a:ext cx="7643866" cy="2643206"/>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如何认识现金流在企业运营中的作用？</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如何认识全面预算在企业运营中的作用？</a:t>
            </a:r>
          </a:p>
        </p:txBody>
      </p:sp>
    </p:spTree>
    <p:custDataLst>
      <p:tags r:id="rId1"/>
    </p:custData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fontAlgn="auto" hangingPunct="1">
              <a:spcAft>
                <a:spcPts val="0"/>
              </a:spcAft>
              <a:defRPr/>
            </a:pPr>
            <a:r>
              <a:rPr lang="zh-CN" altLang="en-US" dirty="0"/>
              <a:t>如何进行</a:t>
            </a:r>
            <a:r>
              <a:rPr lang="en-US" altLang="zh-CN" dirty="0"/>
              <a:t>SWOT</a:t>
            </a:r>
            <a:r>
              <a:rPr lang="zh-CN" altLang="en-US" dirty="0"/>
              <a:t>分析</a:t>
            </a:r>
          </a:p>
        </p:txBody>
      </p:sp>
      <p:sp>
        <p:nvSpPr>
          <p:cNvPr id="19459" name="AutoShape 3"/>
          <p:cNvSpPr>
            <a:spLocks noChangeArrowheads="1"/>
          </p:cNvSpPr>
          <p:nvPr/>
        </p:nvSpPr>
        <p:spPr bwMode="auto">
          <a:xfrm>
            <a:off x="1285875" y="2136775"/>
            <a:ext cx="6500813" cy="2006600"/>
          </a:xfrm>
          <a:prstGeom prst="roundRect">
            <a:avLst>
              <a:gd name="adj" fmla="val 16667"/>
            </a:avLst>
          </a:prstGeom>
          <a:solidFill>
            <a:schemeClr val="accent3">
              <a:lumMod val="60000"/>
              <a:lumOff val="40000"/>
              <a:alpha val="50000"/>
            </a:schemeClr>
          </a:solidFill>
          <a:ln w="3175">
            <a:solidFill>
              <a:schemeClr val="tx1"/>
            </a:solidFill>
            <a:round/>
            <a:headEnd/>
            <a:tailEnd/>
          </a:ln>
        </p:spPr>
        <p:txBody>
          <a:bodyPr anchor="ctr"/>
          <a:lstStyle/>
          <a:p>
            <a:pPr fontAlgn="auto">
              <a:spcBef>
                <a:spcPts val="0"/>
              </a:spcBef>
              <a:spcAft>
                <a:spcPts val="0"/>
              </a:spcAft>
              <a:defRPr/>
            </a:pPr>
            <a:endParaRPr lang="zh-CN" altLang="en-US">
              <a:latin typeface="+mn-lt"/>
              <a:ea typeface="+mn-ea"/>
            </a:endParaRPr>
          </a:p>
        </p:txBody>
      </p:sp>
      <p:sp>
        <p:nvSpPr>
          <p:cNvPr id="19460" name="AutoShape 4"/>
          <p:cNvSpPr>
            <a:spLocks noChangeArrowheads="1"/>
          </p:cNvSpPr>
          <p:nvPr/>
        </p:nvSpPr>
        <p:spPr bwMode="auto">
          <a:xfrm>
            <a:off x="1285875" y="4137025"/>
            <a:ext cx="6500813" cy="2006600"/>
          </a:xfrm>
          <a:prstGeom prst="roundRect">
            <a:avLst>
              <a:gd name="adj" fmla="val 16667"/>
            </a:avLst>
          </a:prstGeom>
          <a:solidFill>
            <a:schemeClr val="accent2">
              <a:lumMod val="60000"/>
              <a:lumOff val="40000"/>
              <a:alpha val="50000"/>
            </a:schemeClr>
          </a:solidFill>
          <a:ln w="3175">
            <a:solidFill>
              <a:schemeClr val="tx1"/>
            </a:solidFill>
            <a:round/>
            <a:headEnd/>
            <a:tailEnd/>
          </a:ln>
        </p:spPr>
        <p:txBody>
          <a:bodyPr anchor="ctr"/>
          <a:lstStyle/>
          <a:p>
            <a:pPr fontAlgn="auto">
              <a:spcBef>
                <a:spcPts val="0"/>
              </a:spcBef>
              <a:spcAft>
                <a:spcPts val="0"/>
              </a:spcAft>
              <a:defRPr/>
            </a:pPr>
            <a:endParaRPr lang="zh-CN" altLang="en-US">
              <a:latin typeface="+mn-lt"/>
              <a:ea typeface="+mn-ea"/>
            </a:endParaRPr>
          </a:p>
        </p:txBody>
      </p:sp>
      <p:sp>
        <p:nvSpPr>
          <p:cNvPr id="19461" name="AutoShape 5"/>
          <p:cNvSpPr>
            <a:spLocks noChangeArrowheads="1"/>
          </p:cNvSpPr>
          <p:nvPr/>
        </p:nvSpPr>
        <p:spPr bwMode="auto">
          <a:xfrm>
            <a:off x="1285875" y="1366838"/>
            <a:ext cx="2786063" cy="4773612"/>
          </a:xfrm>
          <a:prstGeom prst="flowChartAlternateProcess">
            <a:avLst/>
          </a:prstGeom>
          <a:solidFill>
            <a:schemeClr val="tx2">
              <a:lumMod val="75000"/>
              <a:alpha val="50000"/>
            </a:schemeClr>
          </a:solidFill>
          <a:ln w="3175">
            <a:solidFill>
              <a:schemeClr val="tx1"/>
            </a:solidFill>
            <a:miter lim="800000"/>
            <a:headEnd/>
            <a:tailEnd/>
          </a:ln>
        </p:spPr>
        <p:txBody>
          <a:bodyPr anchor="ctr"/>
          <a:lstStyle/>
          <a:p>
            <a:pPr fontAlgn="auto">
              <a:spcBef>
                <a:spcPts val="0"/>
              </a:spcBef>
              <a:spcAft>
                <a:spcPts val="0"/>
              </a:spcAft>
              <a:defRPr/>
            </a:pPr>
            <a:endParaRPr lang="zh-CN" altLang="en-US">
              <a:latin typeface="+mn-lt"/>
              <a:ea typeface="+mn-ea"/>
            </a:endParaRPr>
          </a:p>
        </p:txBody>
      </p:sp>
      <p:sp>
        <p:nvSpPr>
          <p:cNvPr id="19462" name="AutoShape 6"/>
          <p:cNvSpPr>
            <a:spLocks noChangeArrowheads="1"/>
          </p:cNvSpPr>
          <p:nvPr/>
        </p:nvSpPr>
        <p:spPr bwMode="auto">
          <a:xfrm>
            <a:off x="4071938" y="1366838"/>
            <a:ext cx="2786062" cy="4773612"/>
          </a:xfrm>
          <a:prstGeom prst="flowChartAlternateProcess">
            <a:avLst/>
          </a:prstGeom>
          <a:solidFill>
            <a:schemeClr val="accent6">
              <a:lumMod val="60000"/>
              <a:lumOff val="40000"/>
              <a:alpha val="50000"/>
            </a:schemeClr>
          </a:solidFill>
          <a:ln w="3175">
            <a:solidFill>
              <a:schemeClr val="tx1"/>
            </a:solidFill>
            <a:miter lim="800000"/>
            <a:headEnd/>
            <a:tailEnd/>
          </a:ln>
        </p:spPr>
        <p:txBody>
          <a:bodyPr anchor="ctr"/>
          <a:lstStyle/>
          <a:p>
            <a:pPr fontAlgn="auto">
              <a:spcBef>
                <a:spcPts val="0"/>
              </a:spcBef>
              <a:spcAft>
                <a:spcPts val="0"/>
              </a:spcAft>
              <a:defRPr/>
            </a:pPr>
            <a:endParaRPr lang="zh-CN" altLang="en-US">
              <a:latin typeface="+mn-lt"/>
              <a:ea typeface="+mn-ea"/>
            </a:endParaRPr>
          </a:p>
        </p:txBody>
      </p:sp>
      <p:sp>
        <p:nvSpPr>
          <p:cNvPr id="78855" name="Text Box 8"/>
          <p:cNvSpPr txBox="1">
            <a:spLocks noChangeArrowheads="1"/>
          </p:cNvSpPr>
          <p:nvPr/>
        </p:nvSpPr>
        <p:spPr bwMode="auto">
          <a:xfrm>
            <a:off x="2203450" y="1503363"/>
            <a:ext cx="1011238" cy="636587"/>
          </a:xfrm>
          <a:prstGeom prst="rect">
            <a:avLst/>
          </a:prstGeom>
          <a:noFill/>
          <a:ln w="9525">
            <a:noFill/>
            <a:miter lim="800000"/>
            <a:headEnd/>
            <a:tailEnd/>
          </a:ln>
        </p:spPr>
        <p:txBody>
          <a:bodyPr wrap="none" lIns="83210" tIns="41605" rIns="83210" bIns="41605"/>
          <a:lstStyle/>
          <a:p>
            <a:pPr algn="just"/>
            <a:r>
              <a:rPr lang="zh-CN" sz="2800" b="1">
                <a:latin typeface="宋体" charset="-122"/>
              </a:rPr>
              <a:t>优势</a:t>
            </a:r>
            <a:r>
              <a:rPr lang="en-US" altLang="zh-CN" sz="2800" b="1">
                <a:latin typeface="宋体" charset="-122"/>
              </a:rPr>
              <a:t>S</a:t>
            </a:r>
            <a:endParaRPr lang="zh-CN" altLang="zh-CN" sz="2800"/>
          </a:p>
        </p:txBody>
      </p:sp>
      <p:sp>
        <p:nvSpPr>
          <p:cNvPr id="78856" name="Text Box 9"/>
          <p:cNvSpPr txBox="1">
            <a:spLocks noChangeArrowheads="1"/>
          </p:cNvSpPr>
          <p:nvPr/>
        </p:nvSpPr>
        <p:spPr bwMode="auto">
          <a:xfrm>
            <a:off x="4786313" y="1500188"/>
            <a:ext cx="1071562" cy="647700"/>
          </a:xfrm>
          <a:prstGeom prst="rect">
            <a:avLst/>
          </a:prstGeom>
          <a:noFill/>
          <a:ln w="9525">
            <a:noFill/>
            <a:miter lim="800000"/>
            <a:headEnd/>
            <a:tailEnd/>
          </a:ln>
        </p:spPr>
        <p:txBody>
          <a:bodyPr wrap="none" lIns="83210" tIns="41605" rIns="83210" bIns="41605"/>
          <a:lstStyle/>
          <a:p>
            <a:pPr algn="just"/>
            <a:r>
              <a:rPr lang="zh-CN" altLang="en-US" sz="2800" b="1">
                <a:latin typeface="宋体" charset="-122"/>
              </a:rPr>
              <a:t>劣</a:t>
            </a:r>
            <a:r>
              <a:rPr lang="zh-CN" sz="2800" b="1">
                <a:latin typeface="宋体" charset="-122"/>
              </a:rPr>
              <a:t>势</a:t>
            </a:r>
            <a:r>
              <a:rPr lang="en-US" altLang="zh-CN" sz="2800" b="1">
                <a:latin typeface="宋体" charset="-122"/>
              </a:rPr>
              <a:t>W</a:t>
            </a:r>
            <a:endParaRPr lang="zh-CN" altLang="zh-CN" sz="2800"/>
          </a:p>
        </p:txBody>
      </p:sp>
      <p:sp>
        <p:nvSpPr>
          <p:cNvPr id="78857" name="Text Box 10"/>
          <p:cNvSpPr txBox="1">
            <a:spLocks noChangeArrowheads="1"/>
          </p:cNvSpPr>
          <p:nvPr/>
        </p:nvSpPr>
        <p:spPr bwMode="auto">
          <a:xfrm>
            <a:off x="7005638" y="2857500"/>
            <a:ext cx="638175" cy="649288"/>
          </a:xfrm>
          <a:prstGeom prst="rect">
            <a:avLst/>
          </a:prstGeom>
          <a:noFill/>
          <a:ln w="9525">
            <a:noFill/>
            <a:miter lim="800000"/>
            <a:headEnd/>
            <a:tailEnd/>
          </a:ln>
        </p:spPr>
        <p:txBody>
          <a:bodyPr wrap="none" lIns="83210" tIns="41605" rIns="83210" bIns="41605"/>
          <a:lstStyle/>
          <a:p>
            <a:pPr algn="ctr"/>
            <a:r>
              <a:rPr lang="zh-CN" sz="2800" b="1">
                <a:latin typeface="宋体" charset="-122"/>
              </a:rPr>
              <a:t>机会</a:t>
            </a:r>
            <a:endParaRPr lang="en-US" altLang="zh-CN" sz="2800" b="1">
              <a:latin typeface="宋体" charset="-122"/>
            </a:endParaRPr>
          </a:p>
          <a:p>
            <a:pPr algn="ctr"/>
            <a:r>
              <a:rPr lang="en-US" altLang="zh-CN" sz="2800" b="1">
                <a:latin typeface="宋体" charset="-122"/>
              </a:rPr>
              <a:t>O</a:t>
            </a:r>
            <a:endParaRPr lang="zh-CN" altLang="zh-CN" sz="2800"/>
          </a:p>
        </p:txBody>
      </p:sp>
      <p:sp>
        <p:nvSpPr>
          <p:cNvPr id="78858" name="Text Box 11"/>
          <p:cNvSpPr txBox="1">
            <a:spLocks noChangeArrowheads="1"/>
          </p:cNvSpPr>
          <p:nvPr/>
        </p:nvSpPr>
        <p:spPr bwMode="auto">
          <a:xfrm>
            <a:off x="7005638" y="4786313"/>
            <a:ext cx="638175" cy="660400"/>
          </a:xfrm>
          <a:prstGeom prst="rect">
            <a:avLst/>
          </a:prstGeom>
          <a:noFill/>
          <a:ln w="9525">
            <a:noFill/>
            <a:miter lim="800000"/>
            <a:headEnd/>
            <a:tailEnd/>
          </a:ln>
        </p:spPr>
        <p:txBody>
          <a:bodyPr wrap="none" lIns="83210" tIns="41605" rIns="83210" bIns="41605"/>
          <a:lstStyle/>
          <a:p>
            <a:pPr algn="ctr"/>
            <a:r>
              <a:rPr lang="zh-CN" sz="2800" b="1">
                <a:latin typeface="宋体" charset="-122"/>
              </a:rPr>
              <a:t>威胁</a:t>
            </a:r>
            <a:endParaRPr lang="en-US" altLang="zh-CN" sz="2800" b="1">
              <a:latin typeface="宋体" charset="-122"/>
            </a:endParaRPr>
          </a:p>
          <a:p>
            <a:pPr algn="ctr"/>
            <a:r>
              <a:rPr lang="en-US" altLang="zh-CN" sz="2800" b="1">
                <a:latin typeface="宋体" charset="-122"/>
              </a:rPr>
              <a:t>T</a:t>
            </a:r>
            <a:endParaRPr lang="zh-CN" altLang="zh-CN" sz="2800"/>
          </a:p>
        </p:txBody>
      </p:sp>
    </p:spTree>
    <p:custDataLst>
      <p:tags r:id="rId1"/>
    </p:custData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讨论：如何避免资金链断裂？</a:t>
            </a:r>
          </a:p>
        </p:txBody>
      </p:sp>
      <p:sp>
        <p:nvSpPr>
          <p:cNvPr id="3" name="内容占位符 2"/>
          <p:cNvSpPr>
            <a:spLocks noGrp="1"/>
          </p:cNvSpPr>
          <p:nvPr>
            <p:ph idx="1"/>
          </p:nvPr>
        </p:nvSpPr>
        <p:spPr>
          <a:xfrm>
            <a:off x="1000100" y="1643050"/>
            <a:ext cx="5329246" cy="3000396"/>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严格的现金预算</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申请银行贷款</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应收账款贴现</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变卖设备</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第三季学生练习</a:t>
            </a:r>
          </a:p>
        </p:txBody>
      </p:sp>
      <p:sp>
        <p:nvSpPr>
          <p:cNvPr id="3" name="内容占位符 2"/>
          <p:cNvSpPr>
            <a:spLocks noGrp="1"/>
          </p:cNvSpPr>
          <p:nvPr>
            <p:ph idx="1"/>
          </p:nvPr>
        </p:nvSpPr>
        <p:spPr>
          <a:xfrm>
            <a:off x="500034" y="1428736"/>
            <a:ext cx="8401080" cy="4286280"/>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记录第三季主要经营数据</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记录公司经营绩效并分析</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记录公司本季市场营销情况</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确定并记录公司在各细分市场的竞争对手</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记录主要竞争对手在各细分市场的销售量及占有率</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公司各方面管理问题分析</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第三季小组讨论</a:t>
            </a:r>
          </a:p>
        </p:txBody>
      </p:sp>
      <p:sp>
        <p:nvSpPr>
          <p:cNvPr id="3" name="内容占位符 2"/>
          <p:cNvSpPr>
            <a:spLocks noGrp="1"/>
          </p:cNvSpPr>
          <p:nvPr>
            <p:ph idx="1"/>
          </p:nvPr>
        </p:nvSpPr>
        <p:spPr>
          <a:xfrm>
            <a:off x="457200" y="1419225"/>
            <a:ext cx="8258204" cy="4879975"/>
          </a:xfrm>
        </p:spPr>
        <p:txBody>
          <a:bodyPr>
            <a:normAutofit/>
          </a:bodyPr>
          <a:lstStyle/>
          <a:p>
            <a:pPr lvl="0">
              <a:buFont typeface="Wingdings" pitchFamily="2" charset="2"/>
              <a:buChar char="l"/>
            </a:pPr>
            <a:r>
              <a:rPr lang="zh-CN" altLang="en-US" sz="2800" dirty="0">
                <a:latin typeface="楷体_GB2312" pitchFamily="49" charset="-122"/>
                <a:ea typeface="楷体_GB2312" pitchFamily="49" charset="-122"/>
              </a:rPr>
              <a:t>总结本季度经营情况，制订下季经营策略</a:t>
            </a:r>
            <a:endParaRPr lang="en-US" altLang="zh-CN" sz="2800" dirty="0">
              <a:latin typeface="楷体_GB2312" pitchFamily="49" charset="-122"/>
              <a:ea typeface="楷体_GB2312" pitchFamily="49" charset="-122"/>
            </a:endParaRPr>
          </a:p>
          <a:p>
            <a:pPr lvl="0">
              <a:buFont typeface="Wingdings" pitchFamily="2" charset="2"/>
              <a:buChar char="l"/>
            </a:pPr>
            <a:r>
              <a:rPr lang="zh-CN" altLang="en-US" sz="2800" dirty="0">
                <a:latin typeface="楷体_GB2312" pitchFamily="49" charset="-122"/>
                <a:ea typeface="楷体_GB2312" pitchFamily="49" charset="-122"/>
              </a:rPr>
              <a:t>思考题</a:t>
            </a:r>
            <a:r>
              <a:rPr lang="zh-CN" altLang="en-US" dirty="0">
                <a:latin typeface="楷体_GB2312" pitchFamily="49" charset="-122"/>
                <a:ea typeface="楷体_GB2312" pitchFamily="49" charset="-122"/>
              </a:rPr>
              <a:t>：</a:t>
            </a:r>
            <a:endParaRPr lang="en-US" altLang="zh-CN" dirty="0">
              <a:latin typeface="楷体_GB2312" pitchFamily="49" charset="-122"/>
              <a:ea typeface="楷体_GB2312" pitchFamily="49" charset="-122"/>
            </a:endParaRPr>
          </a:p>
          <a:p>
            <a:pPr lvl="1">
              <a:buFont typeface="Wingdings" pitchFamily="2" charset="2"/>
              <a:buChar char="l"/>
            </a:pPr>
            <a:r>
              <a:rPr lang="zh-CN" altLang="en-US" sz="2400" dirty="0">
                <a:latin typeface="楷体_GB2312" pitchFamily="49" charset="-122"/>
                <a:ea typeface="楷体_GB2312" pitchFamily="49" charset="-122"/>
              </a:rPr>
              <a:t>为了配合整体的经营策略，在营销管理方面需要采取什么样的措施来支持？</a:t>
            </a:r>
          </a:p>
          <a:p>
            <a:pPr lvl="1">
              <a:buFont typeface="Wingdings" pitchFamily="2" charset="2"/>
              <a:buChar char="l"/>
            </a:pPr>
            <a:r>
              <a:rPr lang="zh-CN" altLang="en-US" sz="2400" dirty="0">
                <a:latin typeface="楷体_GB2312" pitchFamily="49" charset="-122"/>
                <a:ea typeface="楷体_GB2312" pitchFamily="49" charset="-122"/>
              </a:rPr>
              <a:t>目前的市场营销战略是否有问题？能否寻找到新的改进办法？</a:t>
            </a:r>
          </a:p>
          <a:p>
            <a:pPr lvl="1">
              <a:buFont typeface="Wingdings" pitchFamily="2" charset="2"/>
              <a:buChar char="l"/>
            </a:pPr>
            <a:r>
              <a:rPr lang="zh-CN" altLang="en-US" sz="2400" dirty="0">
                <a:latin typeface="楷体_GB2312" pitchFamily="49" charset="-122"/>
                <a:ea typeface="楷体_GB2312" pitchFamily="49" charset="-122"/>
              </a:rPr>
              <a:t>客户需求和目标市场分析是否准确？下一步的改进点在哪里？</a:t>
            </a:r>
          </a:p>
          <a:p>
            <a:pPr lvl="1">
              <a:buFont typeface="Wingdings" pitchFamily="2" charset="2"/>
              <a:buChar char="l"/>
            </a:pPr>
            <a:r>
              <a:rPr lang="zh-CN" altLang="en-US" sz="2400" dirty="0">
                <a:latin typeface="楷体_GB2312" pitchFamily="49" charset="-122"/>
                <a:ea typeface="楷体_GB2312" pitchFamily="49" charset="-122"/>
              </a:rPr>
              <a:t>分析生产与销售脱节的情况，如何保持协调一致？</a:t>
            </a:r>
          </a:p>
        </p:txBody>
      </p:sp>
    </p:spTree>
    <p:custDataLst>
      <p:tags r:id="rId1"/>
    </p:custData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第三季教师点评</a:t>
            </a:r>
          </a:p>
        </p:txBody>
      </p:sp>
      <p:sp>
        <p:nvSpPr>
          <p:cNvPr id="3" name="内容占位符 2"/>
          <p:cNvSpPr>
            <a:spLocks noGrp="1"/>
          </p:cNvSpPr>
          <p:nvPr>
            <p:ph idx="1"/>
          </p:nvPr>
        </p:nvSpPr>
        <p:spPr>
          <a:xfrm>
            <a:off x="857224" y="1643050"/>
            <a:ext cx="6186502" cy="3438535"/>
          </a:xfrm>
        </p:spPr>
        <p:txBody>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各公司市场占有率分析</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各公司收入与利润情况分析</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各公司细分市场策略分析</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各公司盈利能力综合分析</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关注各公司现金流量变化</a:t>
            </a:r>
            <a:endParaRPr lang="en-US" altLang="zh-CN" sz="2800" dirty="0">
              <a:latin typeface="楷体_GB2312" pitchFamily="49" charset="-122"/>
              <a:ea typeface="楷体_GB2312" pitchFamily="49" charset="-122"/>
            </a:endParaRPr>
          </a:p>
        </p:txBody>
      </p:sp>
    </p:spTree>
    <p:custDataLst>
      <p:tags r:id="rId1"/>
    </p:custData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a:t>第四季模拟经营实战</a:t>
            </a:r>
          </a:p>
        </p:txBody>
      </p:sp>
      <p:pic>
        <p:nvPicPr>
          <p:cNvPr id="51203" name="图片 4" descr="BD05451_.wmf"/>
          <p:cNvPicPr>
            <a:picLocks noChangeAspect="1"/>
          </p:cNvPicPr>
          <p:nvPr/>
        </p:nvPicPr>
        <p:blipFill>
          <a:blip r:embed="rId3" cstate="print"/>
          <a:srcRect/>
          <a:stretch>
            <a:fillRect/>
          </a:stretch>
        </p:blipFill>
        <p:spPr bwMode="auto">
          <a:xfrm>
            <a:off x="1428750" y="2071688"/>
            <a:ext cx="6346825" cy="3511550"/>
          </a:xfrm>
          <a:prstGeom prst="rect">
            <a:avLst/>
          </a:prstGeom>
          <a:noFill/>
          <a:ln w="9525">
            <a:noFill/>
            <a:miter lim="800000"/>
            <a:headEnd/>
            <a:tailEnd/>
          </a:ln>
        </p:spPr>
      </p:pic>
    </p:spTree>
    <p:custDataLst>
      <p:tags r:id="rId1"/>
    </p:custData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第四季时间安排</a:t>
            </a:r>
          </a:p>
        </p:txBody>
      </p:sp>
      <p:sp>
        <p:nvSpPr>
          <p:cNvPr id="3" name="内容占位符 2"/>
          <p:cNvSpPr>
            <a:spLocks noGrp="1"/>
          </p:cNvSpPr>
          <p:nvPr>
            <p:ph idx="1"/>
          </p:nvPr>
        </p:nvSpPr>
        <p:spPr>
          <a:xfrm>
            <a:off x="714348" y="1571612"/>
            <a:ext cx="6715172" cy="4214841"/>
          </a:xfrm>
        </p:spPr>
        <p:txBody>
          <a:bodyPr/>
          <a:lstStyle/>
          <a:p>
            <a:pPr>
              <a:buFont typeface="Wingdings" pitchFamily="2" charset="2"/>
              <a:buChar char="l"/>
            </a:pPr>
            <a:r>
              <a:rPr lang="zh-CN" altLang="en-US" sz="2800" dirty="0"/>
              <a:t>总体时间安排：</a:t>
            </a:r>
            <a:r>
              <a:rPr lang="en-US" altLang="zh-CN" sz="2800" dirty="0"/>
              <a:t>2</a:t>
            </a:r>
            <a:r>
              <a:rPr lang="zh-CN" altLang="en-US" sz="2800" dirty="0"/>
              <a:t>－</a:t>
            </a:r>
            <a:r>
              <a:rPr lang="en-US" altLang="zh-CN" sz="2800" dirty="0"/>
              <a:t>3</a:t>
            </a:r>
            <a:r>
              <a:rPr lang="zh-CN" altLang="en-US" sz="2800" dirty="0"/>
              <a:t>小时</a:t>
            </a:r>
            <a:endParaRPr lang="en-US" altLang="zh-CN" sz="2800" dirty="0"/>
          </a:p>
          <a:p>
            <a:pPr lvl="1">
              <a:lnSpc>
                <a:spcPct val="150000"/>
              </a:lnSpc>
              <a:buFont typeface="Wingdings" pitchFamily="2" charset="2"/>
              <a:buChar char="l"/>
            </a:pPr>
            <a:r>
              <a:rPr lang="zh-CN" altLang="en-US" sz="2400" dirty="0"/>
              <a:t>知识讲解，</a:t>
            </a:r>
            <a:r>
              <a:rPr lang="en-US" altLang="zh-CN" sz="2400" dirty="0"/>
              <a:t>30</a:t>
            </a:r>
            <a:r>
              <a:rPr lang="zh-CN" altLang="en-US" sz="2400" dirty="0"/>
              <a:t>分钟</a:t>
            </a:r>
            <a:endParaRPr lang="en-US" altLang="zh-CN" sz="2400" dirty="0"/>
          </a:p>
          <a:p>
            <a:pPr lvl="1">
              <a:lnSpc>
                <a:spcPct val="150000"/>
              </a:lnSpc>
              <a:buFont typeface="Wingdings" pitchFamily="2" charset="2"/>
              <a:buChar char="l"/>
            </a:pPr>
            <a:r>
              <a:rPr lang="zh-CN" altLang="en-US" sz="2400" dirty="0"/>
              <a:t>经营会议，</a:t>
            </a:r>
            <a:r>
              <a:rPr lang="en-US" altLang="zh-CN" sz="2400" dirty="0"/>
              <a:t>30</a:t>
            </a:r>
            <a:r>
              <a:rPr lang="zh-CN" altLang="en-US" sz="2400" dirty="0"/>
              <a:t>分钟</a:t>
            </a:r>
            <a:endParaRPr lang="en-US" altLang="zh-CN" sz="2400" dirty="0"/>
          </a:p>
          <a:p>
            <a:pPr lvl="1">
              <a:lnSpc>
                <a:spcPct val="150000"/>
              </a:lnSpc>
              <a:buFont typeface="Wingdings" pitchFamily="2" charset="2"/>
              <a:buChar char="l"/>
            </a:pPr>
            <a:r>
              <a:rPr lang="zh-CN" altLang="en-US" sz="2400" dirty="0"/>
              <a:t>模拟实战，</a:t>
            </a:r>
            <a:r>
              <a:rPr lang="en-US" altLang="zh-CN" sz="2400" dirty="0"/>
              <a:t>60</a:t>
            </a:r>
            <a:r>
              <a:rPr lang="zh-CN" altLang="en-US" sz="2400" dirty="0"/>
              <a:t>分钟</a:t>
            </a:r>
            <a:endParaRPr lang="en-US" altLang="zh-CN" sz="2400" dirty="0"/>
          </a:p>
          <a:p>
            <a:pPr lvl="1">
              <a:lnSpc>
                <a:spcPct val="150000"/>
              </a:lnSpc>
              <a:buFont typeface="Wingdings" pitchFamily="2" charset="2"/>
              <a:buChar char="l"/>
            </a:pPr>
            <a:r>
              <a:rPr lang="zh-CN" altLang="en-US" sz="2400" dirty="0"/>
              <a:t>讨论总结，</a:t>
            </a:r>
            <a:r>
              <a:rPr lang="en-US" altLang="zh-CN" sz="2400" dirty="0"/>
              <a:t>30</a:t>
            </a:r>
            <a:r>
              <a:rPr lang="zh-CN" altLang="en-US" sz="2400" dirty="0"/>
              <a:t>分钟</a:t>
            </a:r>
            <a:endParaRPr lang="en-US" altLang="zh-CN" sz="2400" dirty="0"/>
          </a:p>
          <a:p>
            <a:pPr lvl="1">
              <a:lnSpc>
                <a:spcPct val="150000"/>
              </a:lnSpc>
              <a:buFont typeface="Wingdings" pitchFamily="2" charset="2"/>
              <a:buChar char="l"/>
            </a:pPr>
            <a:r>
              <a:rPr lang="zh-CN" altLang="en-US" sz="2400" dirty="0"/>
              <a:t>分析点评，</a:t>
            </a:r>
            <a:r>
              <a:rPr lang="en-US" altLang="zh-CN" sz="2400" dirty="0"/>
              <a:t>30</a:t>
            </a:r>
            <a:r>
              <a:rPr lang="zh-CN" altLang="en-US" sz="2400" dirty="0"/>
              <a:t>分钟</a:t>
            </a:r>
            <a:endParaRPr lang="en-US" altLang="zh-CN" sz="2400" dirty="0"/>
          </a:p>
          <a:p>
            <a:pPr>
              <a:buFont typeface="Wingdings" pitchFamily="2" charset="2"/>
              <a:buChar char="l"/>
            </a:pPr>
            <a:r>
              <a:rPr lang="zh-CN" altLang="en-US" sz="2800" dirty="0"/>
              <a:t>重点分析市场的变化趋势与经营策略</a:t>
            </a:r>
          </a:p>
        </p:txBody>
      </p:sp>
    </p:spTree>
    <p:custDataLst>
      <p:tags r:id="rId1"/>
    </p:custDataLst>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第四季</a:t>
            </a:r>
            <a:r>
              <a:rPr lang="en-US" altLang="zh-CN" dirty="0"/>
              <a:t>:</a:t>
            </a:r>
            <a:r>
              <a:rPr lang="zh-CN" altLang="en-US" dirty="0"/>
              <a:t>投资未来</a:t>
            </a:r>
          </a:p>
        </p:txBody>
      </p:sp>
      <p:sp>
        <p:nvSpPr>
          <p:cNvPr id="3" name="内容占位符 2"/>
          <p:cNvSpPr>
            <a:spLocks noGrp="1"/>
          </p:cNvSpPr>
          <p:nvPr>
            <p:ph idx="1"/>
          </p:nvPr>
        </p:nvSpPr>
        <p:spPr>
          <a:xfrm>
            <a:off x="785786" y="1571612"/>
            <a:ext cx="6400816" cy="3867163"/>
          </a:xfrm>
        </p:spPr>
        <p:txBody>
          <a:bodyPr>
            <a:normAutofit/>
          </a:bodyPr>
          <a:lstStyle/>
          <a:p>
            <a:pPr>
              <a:lnSpc>
                <a:spcPct val="150000"/>
              </a:lnSpc>
              <a:buFont typeface="Wingdings" pitchFamily="2" charset="2"/>
              <a:buChar char="l"/>
            </a:pPr>
            <a:r>
              <a:rPr lang="zh-CN" altLang="en-US" sz="2800" dirty="0">
                <a:latin typeface="楷体_GB2312" pitchFamily="49" charset="-122"/>
                <a:ea typeface="楷体_GB2312" pitchFamily="49" charset="-122"/>
              </a:rPr>
              <a:t>研究分析企业运营财务报告</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分析如何更好的满足客户需求</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扩大产品线，丰富产品结构</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完成产品设计、市场认证、市场开发</a:t>
            </a:r>
            <a:endParaRPr lang="en-US" altLang="zh-CN" sz="2800" dirty="0">
              <a:latin typeface="楷体_GB2312" pitchFamily="49" charset="-122"/>
              <a:ea typeface="楷体_GB2312" pitchFamily="49" charset="-122"/>
            </a:endParaRPr>
          </a:p>
          <a:p>
            <a:pPr>
              <a:lnSpc>
                <a:spcPct val="150000"/>
              </a:lnSpc>
              <a:buFont typeface="Wingdings" pitchFamily="2" charset="2"/>
              <a:buChar char="l"/>
            </a:pPr>
            <a:r>
              <a:rPr lang="zh-CN" altLang="en-US" sz="2800" dirty="0">
                <a:latin typeface="楷体_GB2312" pitchFamily="49" charset="-122"/>
                <a:ea typeface="楷体_GB2312" pitchFamily="49" charset="-122"/>
              </a:rPr>
              <a:t>筹措资金，保持公司稳定的现金流</a:t>
            </a: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POWER3D TRANSITION" val="TurningPageofBook.p3d 0"/>
  <p:tag name="POWER3D OPTIONS" val="Fast "/>
</p:tagLst>
</file>

<file path=ppt/tags/tag10.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100.xml><?xml version="1.0" encoding="utf-8"?>
<p:tagLst xmlns:a="http://schemas.openxmlformats.org/drawingml/2006/main" xmlns:r="http://schemas.openxmlformats.org/officeDocument/2006/relationships" xmlns:p="http://schemas.openxmlformats.org/presentationml/2006/main">
  <p:tag name="POWER3D TRANSITION" val="DropIn.p3d 5"/>
  <p:tag name="POWER3D OPTIONS" val="Medium "/>
  <p:tag name="POWER3D SOUND" val="Drop In"/>
</p:tagLst>
</file>

<file path=ppt/tags/tag101.xml><?xml version="1.0" encoding="utf-8"?>
<p:tagLst xmlns:a="http://schemas.openxmlformats.org/drawingml/2006/main" xmlns:r="http://schemas.openxmlformats.org/officeDocument/2006/relationships" xmlns:p="http://schemas.openxmlformats.org/presentationml/2006/main">
  <p:tag name="POWER3D TRANSITION" val="OnEdge.p3d 5"/>
  <p:tag name="POWER3D OPTIONS" val="Medium "/>
  <p:tag name="POWER3D SOUND" val="On Edge"/>
</p:tagLst>
</file>

<file path=ppt/tags/tag102.xml><?xml version="1.0" encoding="utf-8"?>
<p:tagLst xmlns:a="http://schemas.openxmlformats.org/drawingml/2006/main" xmlns:r="http://schemas.openxmlformats.org/officeDocument/2006/relationships" xmlns:p="http://schemas.openxmlformats.org/presentationml/2006/main">
  <p:tag name="POWER3D TRANSITION" val="Revcube.p3d 0"/>
  <p:tag name="POWER3D OPTIONS" val="Medium "/>
  <p:tag name="POWER3D SOUND" val="Revolving Cube"/>
</p:tagLst>
</file>

<file path=ppt/tags/tag103.xml><?xml version="1.0" encoding="utf-8"?>
<p:tagLst xmlns:a="http://schemas.openxmlformats.org/drawingml/2006/main" xmlns:r="http://schemas.openxmlformats.org/officeDocument/2006/relationships" xmlns:p="http://schemas.openxmlformats.org/presentationml/2006/main">
  <p:tag name="POWER3D TRANSITION" val="Revdoors.p3d 2"/>
  <p:tag name="POWER3D OPTIONS" val="Medium "/>
  <p:tag name="POWER3D SOUND" val="Revolving Doors"/>
</p:tagLst>
</file>

<file path=ppt/tags/tag104.xml><?xml version="1.0" encoding="utf-8"?>
<p:tagLst xmlns:a="http://schemas.openxmlformats.org/drawingml/2006/main" xmlns:r="http://schemas.openxmlformats.org/officeDocument/2006/relationships" xmlns:p="http://schemas.openxmlformats.org/presentationml/2006/main">
  <p:tag name="POWER3D TRANSITION" val="Shnroll.p3d 7"/>
  <p:tag name="POWER3D OPTIONS" val="Medium "/>
  <p:tag name="POWER3D SOUND" val="Shrink to Corner and Roll"/>
</p:tagLst>
</file>

<file path=ppt/tags/tag105.xml><?xml version="1.0" encoding="utf-8"?>
<p:tagLst xmlns:a="http://schemas.openxmlformats.org/drawingml/2006/main" xmlns:r="http://schemas.openxmlformats.org/officeDocument/2006/relationships" xmlns:p="http://schemas.openxmlformats.org/presentationml/2006/main">
  <p:tag name="POWER3D TRANSITION" val="Slabflip.p3d 1"/>
  <p:tag name="POWER3D OPTIONS" val="Medium "/>
  <p:tag name="POWER3D IMAGE0" val="PINBUMP.TGA"/>
  <p:tag name="POWER3D IMAGE1" val="PINBUMP.TGA"/>
  <p:tag name="POWER3D SOUND" val="Slab Flip"/>
</p:tagLst>
</file>

<file path=ppt/tags/tag106.xml><?xml version="1.0" encoding="utf-8"?>
<p:tagLst xmlns:a="http://schemas.openxmlformats.org/drawingml/2006/main" xmlns:r="http://schemas.openxmlformats.org/officeDocument/2006/relationships" xmlns:p="http://schemas.openxmlformats.org/presentationml/2006/main">
  <p:tag name="POWER3D TRANSITION" val="Slabrota.p3d 2"/>
  <p:tag name="POWER3D OPTIONS" val="Medium "/>
  <p:tag name="POWER3D IMAGE0" val="PINBUMP.TGA"/>
  <p:tag name="POWER3D SOUND" val="Slab Rotate"/>
</p:tagLst>
</file>

<file path=ppt/tags/tag107.xml><?xml version="1.0" encoding="utf-8"?>
<p:tagLst xmlns:a="http://schemas.openxmlformats.org/drawingml/2006/main" xmlns:r="http://schemas.openxmlformats.org/officeDocument/2006/relationships" xmlns:p="http://schemas.openxmlformats.org/presentationml/2006/main">
  <p:tag name="POWER3D TRANSITION" val="Slabtilt.p3d 0"/>
  <p:tag name="POWER3D OPTIONS" val="Medium "/>
  <p:tag name="POWER3D IMAGE0" val="PINBUMP.TGA"/>
  <p:tag name="POWER3D IMAGE1" val="PINBUMP.TGA"/>
  <p:tag name="POWER3D SOUND" val="Slab Tilt"/>
</p:tagLst>
</file>

<file path=ppt/tags/tag108.xml><?xml version="1.0" encoding="utf-8"?>
<p:tagLst xmlns:a="http://schemas.openxmlformats.org/drawingml/2006/main" xmlns:r="http://schemas.openxmlformats.org/officeDocument/2006/relationships" xmlns:p="http://schemas.openxmlformats.org/presentationml/2006/main">
  <p:tag name="POWER3D TRANSITION" val="Bilboard.p3d 1"/>
  <p:tag name="POWER3D OPTIONS" val="Medium "/>
  <p:tag name="POWER3D SOUND" val="Turning Billboard"/>
</p:tagLst>
</file>

<file path=ppt/tags/tag109.xml><?xml version="1.0" encoding="utf-8"?>
<p:tagLst xmlns:a="http://schemas.openxmlformats.org/drawingml/2006/main" xmlns:r="http://schemas.openxmlformats.org/officeDocument/2006/relationships" xmlns:p="http://schemas.openxmlformats.org/presentationml/2006/main">
  <p:tag name="POWER3D TRANSITION" val="Tumbling.p3d 0"/>
  <p:tag name="POWER3D OPTIONS" val="Medium "/>
  <p:tag name="POWER3D IMAGE0" val="PINBUMP.TGA"/>
  <p:tag name="POWER3D SOUND" val="Tumbling Away"/>
</p:tagLst>
</file>

<file path=ppt/tags/tag11.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110.xml><?xml version="1.0" encoding="utf-8"?>
<p:tagLst xmlns:a="http://schemas.openxmlformats.org/drawingml/2006/main" xmlns:r="http://schemas.openxmlformats.org/officeDocument/2006/relationships" xmlns:p="http://schemas.openxmlformats.org/presentationml/2006/main">
  <p:tag name="POWER3D TRANSITION" val="Twopanel.p3d 2"/>
  <p:tag name="POWER3D OPTIONS" val="Medium "/>
  <p:tag name="POWER3D SOUND" val="Two Panels"/>
</p:tagLst>
</file>

<file path=ppt/tags/tag111.xml><?xml version="1.0" encoding="utf-8"?>
<p:tagLst xmlns:a="http://schemas.openxmlformats.org/drawingml/2006/main" xmlns:r="http://schemas.openxmlformats.org/officeDocument/2006/relationships" xmlns:p="http://schemas.openxmlformats.org/presentationml/2006/main">
  <p:tag name="POWER3D TRANSITION" val="Swing.p3d 5"/>
  <p:tag name="POWER3D OPTIONS" val="Medium "/>
  <p:tag name="POWER3D SOUND" val="Swing"/>
</p:tagLst>
</file>

<file path=ppt/tags/tag112.xml><?xml version="1.0" encoding="utf-8"?>
<p:tagLst xmlns:a="http://schemas.openxmlformats.org/drawingml/2006/main" xmlns:r="http://schemas.openxmlformats.org/officeDocument/2006/relationships" xmlns:p="http://schemas.openxmlformats.org/presentationml/2006/main">
  <p:tag name="POWER3D TRANSITION" val="DropIn.p3d 5"/>
  <p:tag name="POWER3D OPTIONS" val="Medium "/>
  <p:tag name="POWER3D SOUND" val="Drop In"/>
</p:tagLst>
</file>

<file path=ppt/tags/tag113.xml><?xml version="1.0" encoding="utf-8"?>
<p:tagLst xmlns:a="http://schemas.openxmlformats.org/drawingml/2006/main" xmlns:r="http://schemas.openxmlformats.org/officeDocument/2006/relationships" xmlns:p="http://schemas.openxmlformats.org/presentationml/2006/main">
  <p:tag name="POWER3D TRANSITION" val="OnEdge.p3d 6"/>
  <p:tag name="POWER3D OPTIONS" val="Medium "/>
  <p:tag name="POWER3D SOUND" val="On Edge"/>
</p:tagLst>
</file>

<file path=ppt/tags/tag114.xml><?xml version="1.0" encoding="utf-8"?>
<p:tagLst xmlns:a="http://schemas.openxmlformats.org/drawingml/2006/main" xmlns:r="http://schemas.openxmlformats.org/officeDocument/2006/relationships" xmlns:p="http://schemas.openxmlformats.org/presentationml/2006/main">
  <p:tag name="POWER3D TRANSITION" val="Revdoors.p3d 0"/>
  <p:tag name="POWER3D OPTIONS" val="Medium "/>
  <p:tag name="POWER3D SOUND" val="Revolving Doors"/>
</p:tagLst>
</file>

<file path=ppt/tags/tag115.xml><?xml version="1.0" encoding="utf-8"?>
<p:tagLst xmlns:a="http://schemas.openxmlformats.org/drawingml/2006/main" xmlns:r="http://schemas.openxmlformats.org/officeDocument/2006/relationships" xmlns:p="http://schemas.openxmlformats.org/presentationml/2006/main">
  <p:tag name="POWER3D TRANSITION" val="DissolvingFlyThru.p3d 1"/>
  <p:tag name="POWER3D OPTIONS" val="Medium "/>
  <p:tag name="POWER3D SOUND" val="Dissolving Fly Thru"/>
</p:tagLst>
</file>

<file path=ppt/tags/tag116.xml><?xml version="1.0" encoding="utf-8"?>
<p:tagLst xmlns:a="http://schemas.openxmlformats.org/drawingml/2006/main" xmlns:r="http://schemas.openxmlformats.org/officeDocument/2006/relationships" xmlns:p="http://schemas.openxmlformats.org/presentationml/2006/main">
  <p:tag name="POWER3D TRANSITION" val="RectanglesinRectangles.p3d 1"/>
  <p:tag name="POWER3D OPTIONS" val="Medium "/>
  <p:tag name="POWER3D SOUND" val="Rectangles in Rectangles"/>
</p:tagLst>
</file>

<file path=ppt/tags/tag117.xml><?xml version="1.0" encoding="utf-8"?>
<p:tagLst xmlns:a="http://schemas.openxmlformats.org/drawingml/2006/main" xmlns:r="http://schemas.openxmlformats.org/officeDocument/2006/relationships" xmlns:p="http://schemas.openxmlformats.org/presentationml/2006/main">
  <p:tag name="POWER3D TRANSITION" val="Shnroll.p3d 0"/>
  <p:tag name="POWER3D OPTIONS" val="Medium "/>
  <p:tag name="POWER3D SOUND" val="Shrink to Corner and Roll"/>
</p:tagLst>
</file>

<file path=ppt/tags/tag118.xml><?xml version="1.0" encoding="utf-8"?>
<p:tagLst xmlns:a="http://schemas.openxmlformats.org/drawingml/2006/main" xmlns:r="http://schemas.openxmlformats.org/officeDocument/2006/relationships" xmlns:p="http://schemas.openxmlformats.org/presentationml/2006/main">
  <p:tag name="POWER3D TRANSITION" val="Slabflip.p3d 2"/>
  <p:tag name="POWER3D OPTIONS" val="Medium "/>
  <p:tag name="POWER3D IMAGE0" val="PINBUMP.TGA"/>
  <p:tag name="POWER3D IMAGE1" val="PINBUMP.TGA"/>
  <p:tag name="POWER3D SOUND" val="Slab Flip"/>
</p:tagLst>
</file>

<file path=ppt/tags/tag119.xml><?xml version="1.0" encoding="utf-8"?>
<p:tagLst xmlns:a="http://schemas.openxmlformats.org/drawingml/2006/main" xmlns:r="http://schemas.openxmlformats.org/officeDocument/2006/relationships" xmlns:p="http://schemas.openxmlformats.org/presentationml/2006/main">
  <p:tag name="POWER3D TRANSITION" val="Slabrota.p3d 1"/>
  <p:tag name="POWER3D OPTIONS" val="Medium "/>
  <p:tag name="POWER3D IMAGE0" val="PINBUMP.TGA"/>
  <p:tag name="POWER3D SOUND" val="Slab Rotate"/>
</p:tagLst>
</file>

<file path=ppt/tags/tag12.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120.xml><?xml version="1.0" encoding="utf-8"?>
<p:tagLst xmlns:a="http://schemas.openxmlformats.org/drawingml/2006/main" xmlns:r="http://schemas.openxmlformats.org/officeDocument/2006/relationships" xmlns:p="http://schemas.openxmlformats.org/presentationml/2006/main">
  <p:tag name="POWER3D TRANSITION" val="Slabtilt.p3d 1"/>
  <p:tag name="POWER3D OPTIONS" val="Medium "/>
  <p:tag name="POWER3D IMAGE0" val="PINBUMP.TGA"/>
  <p:tag name="POWER3D IMAGE1" val="PINBUMP.TGA"/>
  <p:tag name="POWER3D SOUND" val="Slab Tilt"/>
</p:tagLst>
</file>

<file path=ppt/tags/tag121.xml><?xml version="1.0" encoding="utf-8"?>
<p:tagLst xmlns:a="http://schemas.openxmlformats.org/drawingml/2006/main" xmlns:r="http://schemas.openxmlformats.org/officeDocument/2006/relationships" xmlns:p="http://schemas.openxmlformats.org/presentationml/2006/main">
  <p:tag name="POWER3D TRANSITION" val="Bilboard.p3d 1"/>
  <p:tag name="POWER3D OPTIONS" val="Medium "/>
  <p:tag name="POWER3D SOUND" val="Turning Billboard"/>
</p:tagLst>
</file>

<file path=ppt/tags/tag122.xml><?xml version="1.0" encoding="utf-8"?>
<p:tagLst xmlns:a="http://schemas.openxmlformats.org/drawingml/2006/main" xmlns:r="http://schemas.openxmlformats.org/officeDocument/2006/relationships" xmlns:p="http://schemas.openxmlformats.org/presentationml/2006/main">
  <p:tag name="POWER3D TRANSITION" val="Tumbling.p3d 5"/>
  <p:tag name="POWER3D OPTIONS" val="Medium "/>
  <p:tag name="POWER3D IMAGE0" val="PINBUMP.TGA"/>
  <p:tag name="POWER3D SOUND" val="Tumbling Away"/>
</p:tagLst>
</file>

<file path=ppt/tags/tag123.xml><?xml version="1.0" encoding="utf-8"?>
<p:tagLst xmlns:a="http://schemas.openxmlformats.org/drawingml/2006/main" xmlns:r="http://schemas.openxmlformats.org/officeDocument/2006/relationships" xmlns:p="http://schemas.openxmlformats.org/presentationml/2006/main">
  <p:tag name="POWER3D TRANSITION" val="Slabflip.p3d 2"/>
  <p:tag name="POWER3D OPTIONS" val="Medium "/>
  <p:tag name="POWER3D IMAGE0" val="PINBUMP.TGA"/>
  <p:tag name="POWER3D IMAGE1" val="PINBUMP.TGA"/>
  <p:tag name="POWER3D SOUND" val="Slab Flip"/>
</p:tagLst>
</file>

<file path=ppt/tags/tag124.xml><?xml version="1.0" encoding="utf-8"?>
<p:tagLst xmlns:a="http://schemas.openxmlformats.org/drawingml/2006/main" xmlns:r="http://schemas.openxmlformats.org/officeDocument/2006/relationships" xmlns:p="http://schemas.openxmlformats.org/presentationml/2006/main">
  <p:tag name="POWER3D TRANSITION" val="Slabrota.p3d 0"/>
  <p:tag name="POWER3D OPTIONS" val="Medium "/>
  <p:tag name="POWER3D IMAGE0" val="PINBUMP.TGA"/>
  <p:tag name="POWER3D SOUND" val="Slab Rotate"/>
</p:tagLst>
</file>

<file path=ppt/tags/tag125.xml><?xml version="1.0" encoding="utf-8"?>
<p:tagLst xmlns:a="http://schemas.openxmlformats.org/drawingml/2006/main" xmlns:r="http://schemas.openxmlformats.org/officeDocument/2006/relationships" xmlns:p="http://schemas.openxmlformats.org/presentationml/2006/main">
  <p:tag name="POWER3D TRANSITION" val="Slabtilt.p3d 1"/>
  <p:tag name="POWER3D OPTIONS" val="Medium "/>
  <p:tag name="POWER3D IMAGE0" val="PINBUMP.TGA"/>
  <p:tag name="POWER3D IMAGE1" val="PINBUMP.TGA"/>
  <p:tag name="POWER3D SOUND" val="Slab Tilt"/>
</p:tagLst>
</file>

<file path=ppt/tags/tag126.xml><?xml version="1.0" encoding="utf-8"?>
<p:tagLst xmlns:a="http://schemas.openxmlformats.org/drawingml/2006/main" xmlns:r="http://schemas.openxmlformats.org/officeDocument/2006/relationships" xmlns:p="http://schemas.openxmlformats.org/presentationml/2006/main">
  <p:tag name="POWER3D TRANSITION" val="RectanglesinRectangles.p3d 1"/>
  <p:tag name="POWER3D OPTIONS" val="Medium "/>
  <p:tag name="POWER3D SOUND" val="Rectangles in Rectangles"/>
</p:tagLst>
</file>

<file path=ppt/tags/tag127.xml><?xml version="1.0" encoding="utf-8"?>
<p:tagLst xmlns:a="http://schemas.openxmlformats.org/drawingml/2006/main" xmlns:r="http://schemas.openxmlformats.org/officeDocument/2006/relationships" xmlns:p="http://schemas.openxmlformats.org/presentationml/2006/main">
  <p:tag name="POWER3D TRANSITION" val="Twopanel.p3d 1"/>
  <p:tag name="POWER3D OPTIONS" val="Medium "/>
  <p:tag name="POWER3D SOUND" val="Two Panels"/>
</p:tagLst>
</file>

<file path=ppt/tags/tag128.xml><?xml version="1.0" encoding="utf-8"?>
<p:tagLst xmlns:a="http://schemas.openxmlformats.org/drawingml/2006/main" xmlns:r="http://schemas.openxmlformats.org/officeDocument/2006/relationships" xmlns:p="http://schemas.openxmlformats.org/presentationml/2006/main">
  <p:tag name="POWER3D TRANSITION" val="Swing.p3d 5"/>
  <p:tag name="POWER3D OPTIONS" val="Medium "/>
  <p:tag name="POWER3D SOUND" val="Swing"/>
</p:tagLst>
</file>

<file path=ppt/tags/tag129.xml><?xml version="1.0" encoding="utf-8"?>
<p:tagLst xmlns:a="http://schemas.openxmlformats.org/drawingml/2006/main" xmlns:r="http://schemas.openxmlformats.org/officeDocument/2006/relationships" xmlns:p="http://schemas.openxmlformats.org/presentationml/2006/main">
  <p:tag name="POWER3D TRANSITION" val="DropIn.p3d 0"/>
  <p:tag name="POWER3D OPTIONS" val="Medium "/>
  <p:tag name="POWER3D SOUND" val="Drop In"/>
</p:tagLst>
</file>

<file path=ppt/tags/tag13.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130.xml><?xml version="1.0" encoding="utf-8"?>
<p:tagLst xmlns:a="http://schemas.openxmlformats.org/drawingml/2006/main" xmlns:r="http://schemas.openxmlformats.org/officeDocument/2006/relationships" xmlns:p="http://schemas.openxmlformats.org/presentationml/2006/main">
  <p:tag name="POWER3D TRANSITION" val="Slabflip.p3d 0"/>
  <p:tag name="POWER3D OPTIONS" val="Medium "/>
  <p:tag name="POWER3D IMAGE0" val="PINBUMP.TGA"/>
  <p:tag name="POWER3D IMAGE1" val="PINBUMP.TGA"/>
  <p:tag name="POWER3D SOUND" val="Slab Flip"/>
</p:tagLst>
</file>

<file path=ppt/tags/tag131.xml><?xml version="1.0" encoding="utf-8"?>
<p:tagLst xmlns:a="http://schemas.openxmlformats.org/drawingml/2006/main" xmlns:r="http://schemas.openxmlformats.org/officeDocument/2006/relationships" xmlns:p="http://schemas.openxmlformats.org/presentationml/2006/main">
  <p:tag name="POWER3D TRANSITION" val="Slabrota.p3d 0"/>
  <p:tag name="POWER3D OPTIONS" val="Medium "/>
  <p:tag name="POWER3D IMAGE0" val="PINBUMP.TGA"/>
  <p:tag name="POWER3D SOUND" val="Slab Rotate"/>
</p:tagLst>
</file>

<file path=ppt/tags/tag132.xml><?xml version="1.0" encoding="utf-8"?>
<p:tagLst xmlns:a="http://schemas.openxmlformats.org/drawingml/2006/main" xmlns:r="http://schemas.openxmlformats.org/officeDocument/2006/relationships" xmlns:p="http://schemas.openxmlformats.org/presentationml/2006/main">
  <p:tag name="POWER3D TRANSITION" val="Slabtilt.p3d 0"/>
  <p:tag name="POWER3D OPTIONS" val="Medium "/>
  <p:tag name="POWER3D IMAGE0" val="PINBUMP.TGA"/>
  <p:tag name="POWER3D IMAGE1" val="PINBUMP.TGA"/>
  <p:tag name="POWER3D SOUND" val="Slab Tilt"/>
</p:tagLst>
</file>

<file path=ppt/tags/tag133.xml><?xml version="1.0" encoding="utf-8"?>
<p:tagLst xmlns:a="http://schemas.openxmlformats.org/drawingml/2006/main" xmlns:r="http://schemas.openxmlformats.org/officeDocument/2006/relationships" xmlns:p="http://schemas.openxmlformats.org/presentationml/2006/main">
  <p:tag name="POWER3D TRANSITION" val="Slabflip.p3d 0"/>
  <p:tag name="POWER3D OPTIONS" val="Medium "/>
  <p:tag name="POWER3D IMAGE0" val="PINBUMP.TGA"/>
  <p:tag name="POWER3D IMAGE1" val="PINBUMP.TGA"/>
  <p:tag name="POWER3D SOUND" val="Slab Flip"/>
</p:tagLst>
</file>

<file path=ppt/tags/tag134.xml><?xml version="1.0" encoding="utf-8"?>
<p:tagLst xmlns:a="http://schemas.openxmlformats.org/drawingml/2006/main" xmlns:r="http://schemas.openxmlformats.org/officeDocument/2006/relationships" xmlns:p="http://schemas.openxmlformats.org/presentationml/2006/main">
  <p:tag name="POWER3D TRANSITION" val="Slabrota.p3d 0"/>
  <p:tag name="POWER3D OPTIONS" val="Medium "/>
  <p:tag name="POWER3D IMAGE0" val="PINBUMP.TGA"/>
  <p:tag name="POWER3D SOUND" val="Slab Rotate"/>
</p:tagLst>
</file>

<file path=ppt/tags/tag135.xml><?xml version="1.0" encoding="utf-8"?>
<p:tagLst xmlns:a="http://schemas.openxmlformats.org/drawingml/2006/main" xmlns:r="http://schemas.openxmlformats.org/officeDocument/2006/relationships" xmlns:p="http://schemas.openxmlformats.org/presentationml/2006/main">
  <p:tag name="POWER3D TRANSITION" val="Slabtilt.p3d 0"/>
  <p:tag name="POWER3D OPTIONS" val="Medium "/>
  <p:tag name="POWER3D IMAGE0" val="PINBUMP.TGA"/>
  <p:tag name="POWER3D IMAGE1" val="PINBUMP.TGA"/>
  <p:tag name="POWER3D SOUND" val="Slab Tilt"/>
</p:tagLst>
</file>

<file path=ppt/tags/tag136.xml><?xml version="1.0" encoding="utf-8"?>
<p:tagLst xmlns:a="http://schemas.openxmlformats.org/drawingml/2006/main" xmlns:r="http://schemas.openxmlformats.org/officeDocument/2006/relationships" xmlns:p="http://schemas.openxmlformats.org/presentationml/2006/main">
  <p:tag name="POWER3D TRANSITION" val="RectanglesinRectangles.p3d 1"/>
  <p:tag name="POWER3D OPTIONS" val="Medium "/>
  <p:tag name="POWER3D SOUND" val="Rectangles in Rectangles"/>
</p:tagLst>
</file>

<file path=ppt/tags/tag137.xml><?xml version="1.0" encoding="utf-8"?>
<p:tagLst xmlns:a="http://schemas.openxmlformats.org/drawingml/2006/main" xmlns:r="http://schemas.openxmlformats.org/officeDocument/2006/relationships" xmlns:p="http://schemas.openxmlformats.org/presentationml/2006/main">
  <p:tag name="POWER3D TRANSITION" val="Bilboard.p3d 1"/>
  <p:tag name="POWER3D OPTIONS" val="Medium "/>
  <p:tag name="POWER3D SOUND" val="Turning Billboard"/>
</p:tagLst>
</file>

<file path=ppt/tags/tag138.xml><?xml version="1.0" encoding="utf-8"?>
<p:tagLst xmlns:a="http://schemas.openxmlformats.org/drawingml/2006/main" xmlns:r="http://schemas.openxmlformats.org/officeDocument/2006/relationships" xmlns:p="http://schemas.openxmlformats.org/presentationml/2006/main">
  <p:tag name="POWER3D TRANSITION" val="Tumbling.p3d 0"/>
  <p:tag name="POWER3D OPTIONS" val="Medium "/>
  <p:tag name="POWER3D IMAGE0" val="PINBUMP.TGA"/>
  <p:tag name="POWER3D SOUND" val="Tumbling Away"/>
</p:tagLst>
</file>

<file path=ppt/tags/tag139.xml><?xml version="1.0" encoding="utf-8"?>
<p:tagLst xmlns:a="http://schemas.openxmlformats.org/drawingml/2006/main" xmlns:r="http://schemas.openxmlformats.org/officeDocument/2006/relationships" xmlns:p="http://schemas.openxmlformats.org/presentationml/2006/main">
  <p:tag name="POWER3D TRANSITION" val="Twopanel.p3d 6"/>
  <p:tag name="POWER3D OPTIONS" val="Medium "/>
  <p:tag name="POWER3D SOUND" val="Two Panels"/>
</p:tagLst>
</file>

<file path=ppt/tags/tag14.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140.xml><?xml version="1.0" encoding="utf-8"?>
<p:tagLst xmlns:a="http://schemas.openxmlformats.org/drawingml/2006/main" xmlns:r="http://schemas.openxmlformats.org/officeDocument/2006/relationships" xmlns:p="http://schemas.openxmlformats.org/presentationml/2006/main">
  <p:tag name="POWER3D TRANSITION" val="Swing.p3d 2"/>
  <p:tag name="POWER3D OPTIONS" val="Medium "/>
  <p:tag name="POWER3D SOUND" val="Swing"/>
</p:tagLst>
</file>

<file path=ppt/tags/tag141.xml><?xml version="1.0" encoding="utf-8"?>
<p:tagLst xmlns:a="http://schemas.openxmlformats.org/drawingml/2006/main" xmlns:r="http://schemas.openxmlformats.org/officeDocument/2006/relationships" xmlns:p="http://schemas.openxmlformats.org/presentationml/2006/main">
  <p:tag name="POWER3D TRANSITION" val="DropIn.p3d 1"/>
  <p:tag name="POWER3D OPTIONS" val="Medium "/>
  <p:tag name="POWER3D SOUND" val="Drop In"/>
</p:tagLst>
</file>

<file path=ppt/tags/tag142.xml><?xml version="1.0" encoding="utf-8"?>
<p:tagLst xmlns:a="http://schemas.openxmlformats.org/drawingml/2006/main" xmlns:r="http://schemas.openxmlformats.org/officeDocument/2006/relationships" xmlns:p="http://schemas.openxmlformats.org/presentationml/2006/main">
  <p:tag name="POWER3D TRANSITION" val="OnEdge.p3d 5"/>
  <p:tag name="POWER3D OPTIONS" val="Medium "/>
  <p:tag name="POWER3D SOUND" val="On Edge"/>
</p:tagLst>
</file>

<file path=ppt/tags/tag143.xml><?xml version="1.0" encoding="utf-8"?>
<p:tagLst xmlns:a="http://schemas.openxmlformats.org/drawingml/2006/main" xmlns:r="http://schemas.openxmlformats.org/officeDocument/2006/relationships" xmlns:p="http://schemas.openxmlformats.org/presentationml/2006/main">
  <p:tag name="POWER3D TRANSITION" val="RectanglesinRectangles.p3d 1"/>
  <p:tag name="POWER3D OPTIONS" val="Medium "/>
  <p:tag name="POWER3D SOUND" val="Rectangles in Rectangles"/>
</p:tagLst>
</file>

<file path=ppt/tags/tag144.xml><?xml version="1.0" encoding="utf-8"?>
<p:tagLst xmlns:a="http://schemas.openxmlformats.org/drawingml/2006/main" xmlns:r="http://schemas.openxmlformats.org/officeDocument/2006/relationships" xmlns:p="http://schemas.openxmlformats.org/presentationml/2006/main">
  <p:tag name="POWER3D TRANSITION" val="Revcube.p3d 2"/>
  <p:tag name="POWER3D OPTIONS" val="Medium "/>
  <p:tag name="POWER3D SOUND" val="Revolving Cube"/>
</p:tagLst>
</file>

<file path=ppt/tags/tag145.xml><?xml version="1.0" encoding="utf-8"?>
<p:tagLst xmlns:a="http://schemas.openxmlformats.org/drawingml/2006/main" xmlns:r="http://schemas.openxmlformats.org/officeDocument/2006/relationships" xmlns:p="http://schemas.openxmlformats.org/presentationml/2006/main">
  <p:tag name="POWER3D TRANSITION" val="Revdoors.p3d 0"/>
  <p:tag name="POWER3D OPTIONS" val="Medium "/>
  <p:tag name="POWER3D SOUND" val="Revolving Doors"/>
</p:tagLst>
</file>

<file path=ppt/tags/tag146.xml><?xml version="1.0" encoding="utf-8"?>
<p:tagLst xmlns:a="http://schemas.openxmlformats.org/drawingml/2006/main" xmlns:r="http://schemas.openxmlformats.org/officeDocument/2006/relationships" xmlns:p="http://schemas.openxmlformats.org/presentationml/2006/main">
  <p:tag name="POWER3D TRANSITION" val="Shnroll.p3d 3"/>
  <p:tag name="POWER3D OPTIONS" val="Medium "/>
  <p:tag name="POWER3D SOUND" val="Shrink to Corner and Roll"/>
</p:tagLst>
</file>

<file path=ppt/tags/tag147.xml><?xml version="1.0" encoding="utf-8"?>
<p:tagLst xmlns:a="http://schemas.openxmlformats.org/drawingml/2006/main" xmlns:r="http://schemas.openxmlformats.org/officeDocument/2006/relationships" xmlns:p="http://schemas.openxmlformats.org/presentationml/2006/main">
  <p:tag name="POWER3D TRANSITION" val="Slabflip.p3d 3"/>
  <p:tag name="POWER3D OPTIONS" val="Medium "/>
  <p:tag name="POWER3D IMAGE0" val="PINBUMP.TGA"/>
  <p:tag name="POWER3D IMAGE1" val="PINBUMP.TGA"/>
  <p:tag name="POWER3D SOUND" val="Slab Flip"/>
</p:tagLst>
</file>

<file path=ppt/tags/tag148.xml><?xml version="1.0" encoding="utf-8"?>
<p:tagLst xmlns:a="http://schemas.openxmlformats.org/drawingml/2006/main" xmlns:r="http://schemas.openxmlformats.org/officeDocument/2006/relationships" xmlns:p="http://schemas.openxmlformats.org/presentationml/2006/main">
  <p:tag name="POWER3D TRANSITION" val="Slabrota.p3d 3"/>
  <p:tag name="POWER3D OPTIONS" val="Medium "/>
  <p:tag name="POWER3D IMAGE0" val="PINBUMP.TGA"/>
  <p:tag name="POWER3D SOUND" val="Slab Rotate"/>
</p:tagLst>
</file>

<file path=ppt/tags/tag149.xml><?xml version="1.0" encoding="utf-8"?>
<p:tagLst xmlns:a="http://schemas.openxmlformats.org/drawingml/2006/main" xmlns:r="http://schemas.openxmlformats.org/officeDocument/2006/relationships" xmlns:p="http://schemas.openxmlformats.org/presentationml/2006/main">
  <p:tag name="POWER3D TRANSITION" val="Slabtilt.p3d 0"/>
  <p:tag name="POWER3D OPTIONS" val="Medium "/>
  <p:tag name="POWER3D IMAGE0" val="PINBUMP.TGA"/>
  <p:tag name="POWER3D IMAGE1" val="PINBUMP.TGA"/>
  <p:tag name="POWER3D SOUND" val="Slab Tilt"/>
</p:tagLst>
</file>

<file path=ppt/tags/tag15.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150.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151.xml><?xml version="1.0" encoding="utf-8"?>
<p:tagLst xmlns:a="http://schemas.openxmlformats.org/drawingml/2006/main" xmlns:r="http://schemas.openxmlformats.org/officeDocument/2006/relationships" xmlns:p="http://schemas.openxmlformats.org/presentationml/2006/main">
  <p:tag name="POWER3D TRANSITION" val="DissolvingFlyThru.p3d 1"/>
  <p:tag name="POWER3D OPTIONS" val="Medium "/>
  <p:tag name="POWER3D SOUND" val="Dissolving Fly Thru"/>
</p:tagLst>
</file>

<file path=ppt/tags/tag152.xml><?xml version="1.0" encoding="utf-8"?>
<p:tagLst xmlns:a="http://schemas.openxmlformats.org/drawingml/2006/main" xmlns:r="http://schemas.openxmlformats.org/officeDocument/2006/relationships" xmlns:p="http://schemas.openxmlformats.org/presentationml/2006/main">
  <p:tag name="POWER3D TRANSITION" val="DissolvingFlyThru.p3d 1"/>
  <p:tag name="POWER3D OPTIONS" val="Medium "/>
  <p:tag name="POWER3D SOUND" val="Dissolving Fly Thru"/>
</p:tagLst>
</file>

<file path=ppt/tags/tag153.xml><?xml version="1.0" encoding="utf-8"?>
<p:tagLst xmlns:a="http://schemas.openxmlformats.org/drawingml/2006/main" xmlns:r="http://schemas.openxmlformats.org/officeDocument/2006/relationships" xmlns:p="http://schemas.openxmlformats.org/presentationml/2006/main">
  <p:tag name="POWER3D TRANSITION" val="Twopanel.p3d 7"/>
  <p:tag name="POWER3D OPTIONS" val="Medium "/>
  <p:tag name="POWER3D SOUND" val="Two Panels"/>
</p:tagLst>
</file>

<file path=ppt/tags/tag16.xml><?xml version="1.0" encoding="utf-8"?>
<p:tagLst xmlns:a="http://schemas.openxmlformats.org/drawingml/2006/main" xmlns:r="http://schemas.openxmlformats.org/officeDocument/2006/relationships" xmlns:p="http://schemas.openxmlformats.org/presentationml/2006/main">
  <p:tag name="POWER3D TRANSITION" val="Slabtilt.p3d 0"/>
  <p:tag name="POWER3D OPTIONS" val="Medium "/>
  <p:tag name="POWER3D IMAGE0" val="PINBUMP.TGA"/>
  <p:tag name="POWER3D IMAGE1" val="PINBUMP.TGA"/>
  <p:tag name="POWER3D SOUND" val="Slab Tilt"/>
</p:tagLst>
</file>

<file path=ppt/tags/tag17.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18.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19.xml><?xml version="1.0" encoding="utf-8"?>
<p:tagLst xmlns:a="http://schemas.openxmlformats.org/drawingml/2006/main" xmlns:r="http://schemas.openxmlformats.org/officeDocument/2006/relationships" xmlns:p="http://schemas.openxmlformats.org/presentationml/2006/main">
  <p:tag name="POWER3D TRANSITION" val="Swing.p3d 4"/>
  <p:tag name="POWER3D OPTIONS" val="Medium "/>
  <p:tag name="POWER3D SOUND" val="Swing"/>
</p:tagLst>
</file>

<file path=ppt/tags/tag2.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20.xml><?xml version="1.0" encoding="utf-8"?>
<p:tagLst xmlns:a="http://schemas.openxmlformats.org/drawingml/2006/main" xmlns:r="http://schemas.openxmlformats.org/officeDocument/2006/relationships" xmlns:p="http://schemas.openxmlformats.org/presentationml/2006/main">
  <p:tag name="POWER3D TRANSITION" val="DropIn.p3d 2"/>
  <p:tag name="POWER3D OPTIONS" val="Medium "/>
  <p:tag name="POWER3D SOUND" val="Drop In"/>
</p:tagLst>
</file>

<file path=ppt/tags/tag21.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22.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23.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24.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25.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26.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27.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28.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29.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3.xml><?xml version="1.0" encoding="utf-8"?>
<p:tagLst xmlns:a="http://schemas.openxmlformats.org/drawingml/2006/main" xmlns:r="http://schemas.openxmlformats.org/officeDocument/2006/relationships" xmlns:p="http://schemas.openxmlformats.org/presentationml/2006/main">
  <p:tag name="POWER3D TRANSITION" val="BouncingSlide.p3d 0"/>
  <p:tag name="POWER3D OPTIONS" val="Fast "/>
  <p:tag name="POWER3D SOUND" val="Bouncing Slide"/>
</p:tagLst>
</file>

<file path=ppt/tags/tag30.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31.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32.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33.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34.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35.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36.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37.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38.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39.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4.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40.xml><?xml version="1.0" encoding="utf-8"?>
<p:tagLst xmlns:a="http://schemas.openxmlformats.org/drawingml/2006/main" xmlns:r="http://schemas.openxmlformats.org/officeDocument/2006/relationships" xmlns:p="http://schemas.openxmlformats.org/presentationml/2006/main">
  <p:tag name="POWER3D TRANSITION" val="Revcube.p3d 0"/>
  <p:tag name="POWER3D OPTIONS" val="Medium "/>
  <p:tag name="POWER3D SOUND" val="Revolving Cube"/>
</p:tagLst>
</file>

<file path=ppt/tags/tag41.xml><?xml version="1.0" encoding="utf-8"?>
<p:tagLst xmlns:a="http://schemas.openxmlformats.org/drawingml/2006/main" xmlns:r="http://schemas.openxmlformats.org/officeDocument/2006/relationships" xmlns:p="http://schemas.openxmlformats.org/presentationml/2006/main">
  <p:tag name="POWER3D TRANSITION" val="Twopanel.p3d 2"/>
  <p:tag name="POWER3D OPTIONS" val="Medium "/>
  <p:tag name="POWER3D SOUND" val="Two Panels"/>
</p:tagLst>
</file>

<file path=ppt/tags/tag42.xml><?xml version="1.0" encoding="utf-8"?>
<p:tagLst xmlns:a="http://schemas.openxmlformats.org/drawingml/2006/main" xmlns:r="http://schemas.openxmlformats.org/officeDocument/2006/relationships" xmlns:p="http://schemas.openxmlformats.org/presentationml/2006/main">
  <p:tag name="POWER3D TRANSITION" val="RectanglesinRectangles.p3d 1"/>
  <p:tag name="POWER3D OPTIONS" val="Medium "/>
  <p:tag name="POWER3D SOUND" val="Rectangles in Rectangles"/>
</p:tagLst>
</file>

<file path=ppt/tags/tag43.xml><?xml version="1.0" encoding="utf-8"?>
<p:tagLst xmlns:a="http://schemas.openxmlformats.org/drawingml/2006/main" xmlns:r="http://schemas.openxmlformats.org/officeDocument/2006/relationships" xmlns:p="http://schemas.openxmlformats.org/presentationml/2006/main">
  <p:tag name="POWER3D TRANSITION" val="Slabtilt.p3d 0"/>
  <p:tag name="POWER3D OPTIONS" val="Medium "/>
  <p:tag name="POWER3D IMAGE0" val="PINBUMP.TGA"/>
  <p:tag name="POWER3D IMAGE1" val="PINBUMP.TGA"/>
  <p:tag name="POWER3D SOUND" val="Slab Tilt"/>
</p:tagLst>
</file>

<file path=ppt/tags/tag44.xml><?xml version="1.0" encoding="utf-8"?>
<p:tagLst xmlns:a="http://schemas.openxmlformats.org/drawingml/2006/main" xmlns:r="http://schemas.openxmlformats.org/officeDocument/2006/relationships" xmlns:p="http://schemas.openxmlformats.org/presentationml/2006/main">
  <p:tag name="POWER3D TRANSITION" val="Bilboard.p3d 1"/>
  <p:tag name="POWER3D OPTIONS" val="Medium "/>
  <p:tag name="POWER3D SOUND" val="Turning Billboard"/>
</p:tagLst>
</file>

<file path=ppt/tags/tag45.xml><?xml version="1.0" encoding="utf-8"?>
<p:tagLst xmlns:a="http://schemas.openxmlformats.org/drawingml/2006/main" xmlns:r="http://schemas.openxmlformats.org/officeDocument/2006/relationships" xmlns:p="http://schemas.openxmlformats.org/presentationml/2006/main">
  <p:tag name="POWER3D TRANSITION" val="Tumbling.p3d 1"/>
  <p:tag name="POWER3D OPTIONS" val="Medium "/>
  <p:tag name="POWER3D IMAGE0" val="PINBUMP.TGA"/>
  <p:tag name="POWER3D SOUND" val="Tumbling Away"/>
</p:tagLst>
</file>

<file path=ppt/tags/tag46.xml><?xml version="1.0" encoding="utf-8"?>
<p:tagLst xmlns:a="http://schemas.openxmlformats.org/drawingml/2006/main" xmlns:r="http://schemas.openxmlformats.org/officeDocument/2006/relationships" xmlns:p="http://schemas.openxmlformats.org/presentationml/2006/main">
  <p:tag name="POWER3D TRANSITION" val="Twopanel.p3d 3"/>
  <p:tag name="POWER3D OPTIONS" val="Medium "/>
  <p:tag name="POWER3D SOUND" val="Two Panels"/>
</p:tagLst>
</file>

<file path=ppt/tags/tag47.xml><?xml version="1.0" encoding="utf-8"?>
<p:tagLst xmlns:a="http://schemas.openxmlformats.org/drawingml/2006/main" xmlns:r="http://schemas.openxmlformats.org/officeDocument/2006/relationships" xmlns:p="http://schemas.openxmlformats.org/presentationml/2006/main">
  <p:tag name="POWER3D TRANSITION" val="Swing.p3d 1"/>
  <p:tag name="POWER3D OPTIONS" val="Medium "/>
  <p:tag name="POWER3D SOUND" val="Swing"/>
</p:tagLst>
</file>

<file path=ppt/tags/tag48.xml><?xml version="1.0" encoding="utf-8"?>
<p:tagLst xmlns:a="http://schemas.openxmlformats.org/drawingml/2006/main" xmlns:r="http://schemas.openxmlformats.org/officeDocument/2006/relationships" xmlns:p="http://schemas.openxmlformats.org/presentationml/2006/main">
  <p:tag name="POWER3D TRANSITION" val="DropIn.p3d 0"/>
  <p:tag name="POWER3D OPTIONS" val="Medium "/>
  <p:tag name="POWER3D SOUND" val="Drop In"/>
</p:tagLst>
</file>

<file path=ppt/tags/tag49.xml><?xml version="1.0" encoding="utf-8"?>
<p:tagLst xmlns:a="http://schemas.openxmlformats.org/drawingml/2006/main" xmlns:r="http://schemas.openxmlformats.org/officeDocument/2006/relationships" xmlns:p="http://schemas.openxmlformats.org/presentationml/2006/main">
  <p:tag name="POWER3D TRANSITION" val="OnEdge.p3d 0"/>
  <p:tag name="POWER3D OPTIONS" val="Medium "/>
  <p:tag name="POWER3D SOUND" val="On Edge"/>
</p:tagLst>
</file>

<file path=ppt/tags/tag5.xml><?xml version="1.0" encoding="utf-8"?>
<p:tagLst xmlns:a="http://schemas.openxmlformats.org/drawingml/2006/main" xmlns:r="http://schemas.openxmlformats.org/officeDocument/2006/relationships" xmlns:p="http://schemas.openxmlformats.org/presentationml/2006/main">
  <p:tag name="POWER3D TRANSITION" val="ShatteringGlass.p3d 0"/>
  <p:tag name="POWER3D OPTIONS" val="Medium "/>
  <p:tag name="POWER3D SOUND" val="Shattering Glass"/>
</p:tagLst>
</file>

<file path=ppt/tags/tag50.xml><?xml version="1.0" encoding="utf-8"?>
<p:tagLst xmlns:a="http://schemas.openxmlformats.org/drawingml/2006/main" xmlns:r="http://schemas.openxmlformats.org/officeDocument/2006/relationships" xmlns:p="http://schemas.openxmlformats.org/presentationml/2006/main">
  <p:tag name="LEFT" val=" 143.875"/>
  <p:tag name="TOP" val=" 207"/>
</p:tagLst>
</file>

<file path=ppt/tags/tag51.xml><?xml version="1.0" encoding="utf-8"?>
<p:tagLst xmlns:a="http://schemas.openxmlformats.org/drawingml/2006/main" xmlns:r="http://schemas.openxmlformats.org/officeDocument/2006/relationships" xmlns:p="http://schemas.openxmlformats.org/presentationml/2006/main">
  <p:tag name="TOP" val=" 207"/>
  <p:tag name="LEFT" val=" 143.875"/>
</p:tagLst>
</file>

<file path=ppt/tags/tag52.xml><?xml version="1.0" encoding="utf-8"?>
<p:tagLst xmlns:a="http://schemas.openxmlformats.org/drawingml/2006/main" xmlns:r="http://schemas.openxmlformats.org/officeDocument/2006/relationships" xmlns:p="http://schemas.openxmlformats.org/presentationml/2006/main">
  <p:tag name="LEFT" val=" 143.875"/>
  <p:tag name="TOP" val=" 207"/>
</p:tagLst>
</file>

<file path=ppt/tags/tag53.xml><?xml version="1.0" encoding="utf-8"?>
<p:tagLst xmlns:a="http://schemas.openxmlformats.org/drawingml/2006/main" xmlns:r="http://schemas.openxmlformats.org/officeDocument/2006/relationships" xmlns:p="http://schemas.openxmlformats.org/presentationml/2006/main">
  <p:tag name="POWER3D TRANSITION" val="Revcube.p3d 1"/>
  <p:tag name="POWER3D OPTIONS" val="Medium "/>
  <p:tag name="POWER3D SOUND" val="Revolving Cube"/>
</p:tagLst>
</file>

<file path=ppt/tags/tag54.xml><?xml version="1.0" encoding="utf-8"?>
<p:tagLst xmlns:a="http://schemas.openxmlformats.org/drawingml/2006/main" xmlns:r="http://schemas.openxmlformats.org/officeDocument/2006/relationships" xmlns:p="http://schemas.openxmlformats.org/presentationml/2006/main">
  <p:tag name="POWER3D TRANSITION" val="Revdoors.p3d 1"/>
  <p:tag name="POWER3D OPTIONS" val="Medium "/>
  <p:tag name="POWER3D SOUND" val="Revolving Doors"/>
</p:tagLst>
</file>

<file path=ppt/tags/tag55.xml><?xml version="1.0" encoding="utf-8"?>
<p:tagLst xmlns:a="http://schemas.openxmlformats.org/drawingml/2006/main" xmlns:r="http://schemas.openxmlformats.org/officeDocument/2006/relationships" xmlns:p="http://schemas.openxmlformats.org/presentationml/2006/main">
  <p:tag name="NAME" val="Arrow"/>
</p:tagLst>
</file>

<file path=ppt/tags/tag56.xml><?xml version="1.0" encoding="utf-8"?>
<p:tagLst xmlns:a="http://schemas.openxmlformats.org/drawingml/2006/main" xmlns:r="http://schemas.openxmlformats.org/officeDocument/2006/relationships" xmlns:p="http://schemas.openxmlformats.org/presentationml/2006/main">
  <p:tag name="NAME" val="Arrow"/>
</p:tagLst>
</file>

<file path=ppt/tags/tag57.xml><?xml version="1.0" encoding="utf-8"?>
<p:tagLst xmlns:a="http://schemas.openxmlformats.org/drawingml/2006/main" xmlns:r="http://schemas.openxmlformats.org/officeDocument/2006/relationships" xmlns:p="http://schemas.openxmlformats.org/presentationml/2006/main">
  <p:tag name="NAME" val="Arrow"/>
</p:tagLst>
</file>

<file path=ppt/tags/tag58.xml><?xml version="1.0" encoding="utf-8"?>
<p:tagLst xmlns:a="http://schemas.openxmlformats.org/drawingml/2006/main" xmlns:r="http://schemas.openxmlformats.org/officeDocument/2006/relationships" xmlns:p="http://schemas.openxmlformats.org/presentationml/2006/main">
  <p:tag name="NAME" val="Arrow"/>
</p:tagLst>
</file>

<file path=ppt/tags/tag59.xml><?xml version="1.0" encoding="utf-8"?>
<p:tagLst xmlns:a="http://schemas.openxmlformats.org/drawingml/2006/main" xmlns:r="http://schemas.openxmlformats.org/officeDocument/2006/relationships" xmlns:p="http://schemas.openxmlformats.org/presentationml/2006/main">
  <p:tag name="POWER3D TRANSITION" val="Shnroll.p3d 4"/>
  <p:tag name="POWER3D OPTIONS" val="Medium "/>
  <p:tag name="POWER3D SOUND" val="Shrink to Corner and Roll"/>
</p:tagLst>
</file>

<file path=ppt/tags/tag6.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60.xml><?xml version="1.0" encoding="utf-8"?>
<p:tagLst xmlns:a="http://schemas.openxmlformats.org/drawingml/2006/main" xmlns:r="http://schemas.openxmlformats.org/officeDocument/2006/relationships" xmlns:p="http://schemas.openxmlformats.org/presentationml/2006/main">
  <p:tag name="POWER3D TRANSITION" val="Slabflip.p3d 0"/>
  <p:tag name="POWER3D OPTIONS" val="Medium "/>
  <p:tag name="POWER3D IMAGE0" val="PINBUMP.TGA"/>
  <p:tag name="POWER3D IMAGE1" val="PINBUMP.TGA"/>
  <p:tag name="POWER3D SOUND" val="Slab Flip"/>
</p:tagLst>
</file>

<file path=ppt/tags/tag61.xml><?xml version="1.0" encoding="utf-8"?>
<p:tagLst xmlns:a="http://schemas.openxmlformats.org/drawingml/2006/main" xmlns:r="http://schemas.openxmlformats.org/officeDocument/2006/relationships" xmlns:p="http://schemas.openxmlformats.org/presentationml/2006/main">
  <p:tag name="POWER3D TRANSITION" val="Slabrota.p3d 2"/>
  <p:tag name="POWER3D OPTIONS" val="Medium "/>
  <p:tag name="POWER3D IMAGE0" val="PINBUMP.TGA"/>
  <p:tag name="POWER3D SOUND" val="Slab Rotate"/>
</p:tagLst>
</file>

<file path=ppt/tags/tag62.xml><?xml version="1.0" encoding="utf-8"?>
<p:tagLst xmlns:a="http://schemas.openxmlformats.org/drawingml/2006/main" xmlns:r="http://schemas.openxmlformats.org/officeDocument/2006/relationships" xmlns:p="http://schemas.openxmlformats.org/presentationml/2006/main">
  <p:tag name="POWER3D TRANSITION" val="Slabtilt.p3d 0"/>
  <p:tag name="POWER3D OPTIONS" val="Medium "/>
  <p:tag name="POWER3D IMAGE0" val="PINBUMP.TGA"/>
  <p:tag name="POWER3D IMAGE1" val="PINBUMP.TGA"/>
  <p:tag name="POWER3D SOUND" val="Slab Tilt"/>
</p:tagLst>
</file>

<file path=ppt/tags/tag63.xml><?xml version="1.0" encoding="utf-8"?>
<p:tagLst xmlns:a="http://schemas.openxmlformats.org/drawingml/2006/main" xmlns:r="http://schemas.openxmlformats.org/officeDocument/2006/relationships" xmlns:p="http://schemas.openxmlformats.org/presentationml/2006/main">
  <p:tag name="POWER3D TRANSITION" val="Bilboard.p3d 1"/>
  <p:tag name="POWER3D OPTIONS" val="Medium "/>
  <p:tag name="POWER3D SOUND" val="Turning Billboard"/>
</p:tagLst>
</file>

<file path=ppt/tags/tag64.xml><?xml version="1.0" encoding="utf-8"?>
<p:tagLst xmlns:a="http://schemas.openxmlformats.org/drawingml/2006/main" xmlns:r="http://schemas.openxmlformats.org/officeDocument/2006/relationships" xmlns:p="http://schemas.openxmlformats.org/presentationml/2006/main">
  <p:tag name="POWER3D TRANSITION" val="Tumbling.p3d 0"/>
  <p:tag name="POWER3D OPTIONS" val="Medium "/>
  <p:tag name="POWER3D IMAGE0" val="PINBUMP.TGA"/>
  <p:tag name="POWER3D SOUND" val="Tumbling Away"/>
</p:tagLst>
</file>

<file path=ppt/tags/tag65.xml><?xml version="1.0" encoding="utf-8"?>
<p:tagLst xmlns:a="http://schemas.openxmlformats.org/drawingml/2006/main" xmlns:r="http://schemas.openxmlformats.org/officeDocument/2006/relationships" xmlns:p="http://schemas.openxmlformats.org/presentationml/2006/main">
  <p:tag name="POWER3D TRANSITION" val="Twopanel.p3d 6"/>
  <p:tag name="POWER3D OPTIONS" val="Medium "/>
  <p:tag name="POWER3D SOUND" val="Two Panels"/>
</p:tagLst>
</file>

<file path=ppt/tags/tag66.xml><?xml version="1.0" encoding="utf-8"?>
<p:tagLst xmlns:a="http://schemas.openxmlformats.org/drawingml/2006/main" xmlns:r="http://schemas.openxmlformats.org/officeDocument/2006/relationships" xmlns:p="http://schemas.openxmlformats.org/presentationml/2006/main">
  <p:tag name="POWER3D TRANSITION" val="Swing.p3d 5"/>
  <p:tag name="POWER3D OPTIONS" val="Medium "/>
  <p:tag name="POWER3D SOUND" val="Swing"/>
</p:tagLst>
</file>

<file path=ppt/tags/tag67.xml><?xml version="1.0" encoding="utf-8"?>
<p:tagLst xmlns:a="http://schemas.openxmlformats.org/drawingml/2006/main" xmlns:r="http://schemas.openxmlformats.org/officeDocument/2006/relationships" xmlns:p="http://schemas.openxmlformats.org/presentationml/2006/main">
  <p:tag name="POWER3D TRANSITION" val="Revdoors.p3d 1"/>
  <p:tag name="POWER3D OPTIONS" val="Medium "/>
  <p:tag name="POWER3D SOUND" val="Revolving Doors"/>
</p:tagLst>
</file>

<file path=ppt/tags/tag68.xml><?xml version="1.0" encoding="utf-8"?>
<p:tagLst xmlns:a="http://schemas.openxmlformats.org/drawingml/2006/main" xmlns:r="http://schemas.openxmlformats.org/officeDocument/2006/relationships" xmlns:p="http://schemas.openxmlformats.org/presentationml/2006/main">
  <p:tag name="POWER3D TRANSITION" val="Shnroll.p3d 2"/>
  <p:tag name="POWER3D OPTIONS" val="Medium "/>
  <p:tag name="POWER3D SOUND" val="Shrink to Corner and Roll"/>
</p:tagLst>
</file>

<file path=ppt/tags/tag69.xml><?xml version="1.0" encoding="utf-8"?>
<p:tagLst xmlns:a="http://schemas.openxmlformats.org/drawingml/2006/main" xmlns:r="http://schemas.openxmlformats.org/officeDocument/2006/relationships" xmlns:p="http://schemas.openxmlformats.org/presentationml/2006/main">
  <p:tag name="POWER3D TRANSITION" val="Slabflip.p3d 3"/>
  <p:tag name="POWER3D OPTIONS" val="Medium "/>
  <p:tag name="POWER3D IMAGE0" val="PINBUMP.TGA"/>
  <p:tag name="POWER3D IMAGE1" val="PINBUMP.TGA"/>
  <p:tag name="POWER3D SOUND" val="Slab Flip"/>
</p:tagLst>
</file>

<file path=ppt/tags/tag7.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70.xml><?xml version="1.0" encoding="utf-8"?>
<p:tagLst xmlns:a="http://schemas.openxmlformats.org/drawingml/2006/main" xmlns:r="http://schemas.openxmlformats.org/officeDocument/2006/relationships" xmlns:p="http://schemas.openxmlformats.org/presentationml/2006/main">
  <p:tag name="POWER3D TRANSITION" val="RectanglesinRectangles.p3d 1"/>
  <p:tag name="POWER3D OPTIONS" val="Medium "/>
  <p:tag name="POWER3D SOUND" val="Rectangles in Rectangles"/>
</p:tagLst>
</file>

<file path=ppt/tags/tag71.xml><?xml version="1.0" encoding="utf-8"?>
<p:tagLst xmlns:a="http://schemas.openxmlformats.org/drawingml/2006/main" xmlns:r="http://schemas.openxmlformats.org/officeDocument/2006/relationships" xmlns:p="http://schemas.openxmlformats.org/presentationml/2006/main">
  <p:tag name="POWER3D TRANSITION" val="Slabrota.p3d 1"/>
  <p:tag name="POWER3D OPTIONS" val="Medium "/>
  <p:tag name="POWER3D IMAGE0" val="PINBUMP.TGA"/>
  <p:tag name="POWER3D SOUND" val="Slab Rotate"/>
</p:tagLst>
</file>

<file path=ppt/tags/tag72.xml><?xml version="1.0" encoding="utf-8"?>
<p:tagLst xmlns:a="http://schemas.openxmlformats.org/drawingml/2006/main" xmlns:r="http://schemas.openxmlformats.org/officeDocument/2006/relationships" xmlns:p="http://schemas.openxmlformats.org/presentationml/2006/main">
  <p:tag name="POWER3D TRANSITION" val="Slabtilt.p3d 0"/>
  <p:tag name="POWER3D OPTIONS" val="Medium "/>
  <p:tag name="POWER3D IMAGE0" val="PINBUMP.TGA"/>
  <p:tag name="POWER3D IMAGE1" val="PINBUMP.TGA"/>
  <p:tag name="POWER3D SOUND" val="Slab Tilt"/>
</p:tagLst>
</file>

<file path=ppt/tags/tag73.xml><?xml version="1.0" encoding="utf-8"?>
<p:tagLst xmlns:a="http://schemas.openxmlformats.org/drawingml/2006/main" xmlns:r="http://schemas.openxmlformats.org/officeDocument/2006/relationships" xmlns:p="http://schemas.openxmlformats.org/presentationml/2006/main">
  <p:tag name="POWER3D TRANSITION" val="Bilboard.p3d 0"/>
  <p:tag name="POWER3D OPTIONS" val="Medium "/>
  <p:tag name="POWER3D SOUND" val="Turning Billboard"/>
</p:tagLst>
</file>

<file path=ppt/tags/tag74.xml><?xml version="1.0" encoding="utf-8"?>
<p:tagLst xmlns:a="http://schemas.openxmlformats.org/drawingml/2006/main" xmlns:r="http://schemas.openxmlformats.org/officeDocument/2006/relationships" xmlns:p="http://schemas.openxmlformats.org/presentationml/2006/main">
  <p:tag name="POWER3D TRANSITION" val="Tumbling.p3d 1"/>
  <p:tag name="POWER3D OPTIONS" val="Medium "/>
  <p:tag name="POWER3D IMAGE0" val="PINBUMP.TGA"/>
  <p:tag name="POWER3D SOUND" val="Tumbling Away"/>
</p:tagLst>
</file>

<file path=ppt/tags/tag75.xml><?xml version="1.0" encoding="utf-8"?>
<p:tagLst xmlns:a="http://schemas.openxmlformats.org/drawingml/2006/main" xmlns:r="http://schemas.openxmlformats.org/officeDocument/2006/relationships" xmlns:p="http://schemas.openxmlformats.org/presentationml/2006/main">
  <p:tag name="POWER3D TRANSITION" val="Twopanel.p3d 7"/>
  <p:tag name="POWER3D OPTIONS" val="Medium "/>
  <p:tag name="POWER3D SOUND" val="Two Panels"/>
</p:tagLst>
</file>

<file path=ppt/tags/tag76.xml><?xml version="1.0" encoding="utf-8"?>
<p:tagLst xmlns:a="http://schemas.openxmlformats.org/drawingml/2006/main" xmlns:r="http://schemas.openxmlformats.org/officeDocument/2006/relationships" xmlns:p="http://schemas.openxmlformats.org/presentationml/2006/main">
  <p:tag name="POWER3D TRANSITION" val="Swing.p3d 2"/>
  <p:tag name="POWER3D OPTIONS" val="Medium "/>
  <p:tag name="POWER3D SOUND" val="Swing"/>
</p:tagLst>
</file>

<file path=ppt/tags/tag77.xml><?xml version="1.0" encoding="utf-8"?>
<p:tagLst xmlns:a="http://schemas.openxmlformats.org/drawingml/2006/main" xmlns:r="http://schemas.openxmlformats.org/officeDocument/2006/relationships" xmlns:p="http://schemas.openxmlformats.org/presentationml/2006/main">
  <p:tag name="POWER3D TRANSITION" val="DropIn.p3d 5"/>
  <p:tag name="POWER3D OPTIONS" val="Medium "/>
  <p:tag name="POWER3D SOUND" val="Drop In"/>
</p:tagLst>
</file>

<file path=ppt/tags/tag78.xml><?xml version="1.0" encoding="utf-8"?>
<p:tagLst xmlns:a="http://schemas.openxmlformats.org/drawingml/2006/main" xmlns:r="http://schemas.openxmlformats.org/officeDocument/2006/relationships" xmlns:p="http://schemas.openxmlformats.org/presentationml/2006/main">
  <p:tag name="POWER3D TRANSITION" val="OnEdge.p3d 5"/>
  <p:tag name="POWER3D OPTIONS" val="Medium "/>
  <p:tag name="POWER3D SOUND" val="On Edge"/>
</p:tagLst>
</file>

<file path=ppt/tags/tag79.xml><?xml version="1.0" encoding="utf-8"?>
<p:tagLst xmlns:a="http://schemas.openxmlformats.org/drawingml/2006/main" xmlns:r="http://schemas.openxmlformats.org/officeDocument/2006/relationships" xmlns:p="http://schemas.openxmlformats.org/presentationml/2006/main">
  <p:tag name="POWER3D TRANSITION" val="Revcube.p3d 0"/>
  <p:tag name="POWER3D OPTIONS" val="Medium "/>
  <p:tag name="POWER3D SOUND" val="Revolving Cube"/>
</p:tagLst>
</file>

<file path=ppt/tags/tag8.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80.xml><?xml version="1.0" encoding="utf-8"?>
<p:tagLst xmlns:a="http://schemas.openxmlformats.org/drawingml/2006/main" xmlns:r="http://schemas.openxmlformats.org/officeDocument/2006/relationships" xmlns:p="http://schemas.openxmlformats.org/presentationml/2006/main">
  <p:tag name="POWER3D TRANSITION" val="Revdoors.p3d 3"/>
  <p:tag name="POWER3D OPTIONS" val="Medium "/>
  <p:tag name="POWER3D SOUND" val="Revolving Doors"/>
</p:tagLst>
</file>

<file path=ppt/tags/tag81.xml><?xml version="1.0" encoding="utf-8"?>
<p:tagLst xmlns:a="http://schemas.openxmlformats.org/drawingml/2006/main" xmlns:r="http://schemas.openxmlformats.org/officeDocument/2006/relationships" xmlns:p="http://schemas.openxmlformats.org/presentationml/2006/main">
  <p:tag name="TOP" val=" 207"/>
  <p:tag name="LEFT" val=" 143.875"/>
</p:tagLst>
</file>

<file path=ppt/tags/tag82.xml><?xml version="1.0" encoding="utf-8"?>
<p:tagLst xmlns:a="http://schemas.openxmlformats.org/drawingml/2006/main" xmlns:r="http://schemas.openxmlformats.org/officeDocument/2006/relationships" xmlns:p="http://schemas.openxmlformats.org/presentationml/2006/main">
  <p:tag name="LEFT" val=" 143.875"/>
  <p:tag name="TOP" val=" 207"/>
</p:tagLst>
</file>

<file path=ppt/tags/tag83.xml><?xml version="1.0" encoding="utf-8"?>
<p:tagLst xmlns:a="http://schemas.openxmlformats.org/drawingml/2006/main" xmlns:r="http://schemas.openxmlformats.org/officeDocument/2006/relationships" xmlns:p="http://schemas.openxmlformats.org/presentationml/2006/main">
  <p:tag name="LEFT" val=" 143.875"/>
  <p:tag name="TOP" val=" 207"/>
</p:tagLst>
</file>

<file path=ppt/tags/tag84.xml><?xml version="1.0" encoding="utf-8"?>
<p:tagLst xmlns:a="http://schemas.openxmlformats.org/drawingml/2006/main" xmlns:r="http://schemas.openxmlformats.org/officeDocument/2006/relationships" xmlns:p="http://schemas.openxmlformats.org/presentationml/2006/main">
  <p:tag name="TOP" val=" 207"/>
  <p:tag name="LEFT" val=" 143.875"/>
</p:tagLst>
</file>

<file path=ppt/tags/tag85.xml><?xml version="1.0" encoding="utf-8"?>
<p:tagLst xmlns:a="http://schemas.openxmlformats.org/drawingml/2006/main" xmlns:r="http://schemas.openxmlformats.org/officeDocument/2006/relationships" xmlns:p="http://schemas.openxmlformats.org/presentationml/2006/main">
  <p:tag name="POWER3D TRANSITION" val="Shnroll.p3d 1"/>
  <p:tag name="POWER3D OPTIONS" val="Medium "/>
  <p:tag name="POWER3D SOUND" val="Shrink to Corner and Roll"/>
</p:tagLst>
</file>

<file path=ppt/tags/tag86.xml><?xml version="1.0" encoding="utf-8"?>
<p:tagLst xmlns:a="http://schemas.openxmlformats.org/drawingml/2006/main" xmlns:r="http://schemas.openxmlformats.org/officeDocument/2006/relationships" xmlns:p="http://schemas.openxmlformats.org/presentationml/2006/main">
  <p:tag name="POWER3D TRANSITION" val="Slabflip.p3d 1"/>
  <p:tag name="POWER3D OPTIONS" val="Medium "/>
  <p:tag name="POWER3D IMAGE0" val="PINBUMP.TGA"/>
  <p:tag name="POWER3D IMAGE1" val="PINBUMP.TGA"/>
  <p:tag name="POWER3D SOUND" val="Slab Flip"/>
</p:tagLst>
</file>

<file path=ppt/tags/tag87.xml><?xml version="1.0" encoding="utf-8"?>
<p:tagLst xmlns:a="http://schemas.openxmlformats.org/drawingml/2006/main" xmlns:r="http://schemas.openxmlformats.org/officeDocument/2006/relationships" xmlns:p="http://schemas.openxmlformats.org/presentationml/2006/main">
  <p:tag name="POWER3D TRANSITION" val="Slabrota.p3d 3"/>
  <p:tag name="POWER3D OPTIONS" val="Medium "/>
  <p:tag name="POWER3D IMAGE0" val="PINBUMP.TGA"/>
  <p:tag name="POWER3D SOUND" val="Slab Rotate"/>
</p:tagLst>
</file>

<file path=ppt/tags/tag88.xml><?xml version="1.0" encoding="utf-8"?>
<p:tagLst xmlns:a="http://schemas.openxmlformats.org/drawingml/2006/main" xmlns:r="http://schemas.openxmlformats.org/officeDocument/2006/relationships" xmlns:p="http://schemas.openxmlformats.org/presentationml/2006/main">
  <p:tag name="POWER3D TRANSITION" val="RectanglesinRectangles.p3d 1"/>
  <p:tag name="POWER3D OPTIONS" val="Medium "/>
  <p:tag name="POWER3D SOUND" val="Rectangles in Rectangles"/>
</p:tagLst>
</file>

<file path=ppt/tags/tag89.xml><?xml version="1.0" encoding="utf-8"?>
<p:tagLst xmlns:a="http://schemas.openxmlformats.org/drawingml/2006/main" xmlns:r="http://schemas.openxmlformats.org/officeDocument/2006/relationships" xmlns:p="http://schemas.openxmlformats.org/presentationml/2006/main">
  <p:tag name="POWER3D TRANSITION" val="Slabtilt.p3d 1"/>
  <p:tag name="POWER3D OPTIONS" val="Medium "/>
  <p:tag name="POWER3D IMAGE0" val="PINBUMP.TGA"/>
  <p:tag name="POWER3D IMAGE1" val="PINBUMP.TGA"/>
  <p:tag name="POWER3D SOUND" val="Slab Tilt"/>
</p:tagLst>
</file>

<file path=ppt/tags/tag9.xml><?xml version="1.0" encoding="utf-8"?>
<p:tagLst xmlns:a="http://schemas.openxmlformats.org/drawingml/2006/main" xmlns:r="http://schemas.openxmlformats.org/officeDocument/2006/relationships" xmlns:p="http://schemas.openxmlformats.org/presentationml/2006/main">
  <p:tag name="POWER3D TRANSITION" val="TwirlingRectangles.p3d 1"/>
  <p:tag name="POWER3D OPTIONS" val="Fast "/>
</p:tagLst>
</file>

<file path=ppt/tags/tag90.xml><?xml version="1.0" encoding="utf-8"?>
<p:tagLst xmlns:a="http://schemas.openxmlformats.org/drawingml/2006/main" xmlns:r="http://schemas.openxmlformats.org/officeDocument/2006/relationships" xmlns:p="http://schemas.openxmlformats.org/presentationml/2006/main">
  <p:tag name="POWER3D TRANSITION" val="Bilboard.p3d 1"/>
  <p:tag name="POWER3D OPTIONS" val="Medium "/>
  <p:tag name="POWER3D SOUND" val="Turning Billboard"/>
</p:tagLst>
</file>

<file path=ppt/tags/tag91.xml><?xml version="1.0" encoding="utf-8"?>
<p:tagLst xmlns:a="http://schemas.openxmlformats.org/drawingml/2006/main" xmlns:r="http://schemas.openxmlformats.org/officeDocument/2006/relationships" xmlns:p="http://schemas.openxmlformats.org/presentationml/2006/main">
  <p:tag name="POWER3D TRANSITION" val="Tumbling.p3d 4"/>
  <p:tag name="POWER3D OPTIONS" val="Medium "/>
  <p:tag name="POWER3D IMAGE0" val="PINBUMP.TGA"/>
  <p:tag name="POWER3D SOUND" val="Tumbling Away"/>
</p:tagLst>
</file>

<file path=ppt/tags/tag92.xml><?xml version="1.0" encoding="utf-8"?>
<p:tagLst xmlns:a="http://schemas.openxmlformats.org/drawingml/2006/main" xmlns:r="http://schemas.openxmlformats.org/officeDocument/2006/relationships" xmlns:p="http://schemas.openxmlformats.org/presentationml/2006/main">
  <p:tag name="POWER3D TRANSITION" val="Twopanel.p3d 2"/>
  <p:tag name="POWER3D OPTIONS" val="Medium "/>
  <p:tag name="POWER3D SOUND" val="Two Panels"/>
</p:tagLst>
</file>

<file path=ppt/tags/tag93.xml><?xml version="1.0" encoding="utf-8"?>
<p:tagLst xmlns:a="http://schemas.openxmlformats.org/drawingml/2006/main" xmlns:r="http://schemas.openxmlformats.org/officeDocument/2006/relationships" xmlns:p="http://schemas.openxmlformats.org/presentationml/2006/main">
  <p:tag name="POWER3D TRANSITION" val="Slabrota.p3d 1"/>
  <p:tag name="POWER3D OPTIONS" val="Medium "/>
  <p:tag name="POWER3D IMAGE0" val="PINBUMP.TGA"/>
  <p:tag name="POWER3D SOUND" val="Slab Rotate"/>
</p:tagLst>
</file>

<file path=ppt/tags/tag94.xml><?xml version="1.0" encoding="utf-8"?>
<p:tagLst xmlns:a="http://schemas.openxmlformats.org/drawingml/2006/main" xmlns:r="http://schemas.openxmlformats.org/officeDocument/2006/relationships" xmlns:p="http://schemas.openxmlformats.org/presentationml/2006/main">
  <p:tag name="POWER3D TRANSITION" val="Slabtilt.p3d 0"/>
  <p:tag name="POWER3D OPTIONS" val="Medium "/>
  <p:tag name="POWER3D IMAGE0" val="PINBUMP.TGA"/>
  <p:tag name="POWER3D IMAGE1" val="PINBUMP.TGA"/>
  <p:tag name="POWER3D SOUND" val="Slab Tilt"/>
</p:tagLst>
</file>

<file path=ppt/tags/tag95.xml><?xml version="1.0" encoding="utf-8"?>
<p:tagLst xmlns:a="http://schemas.openxmlformats.org/drawingml/2006/main" xmlns:r="http://schemas.openxmlformats.org/officeDocument/2006/relationships" xmlns:p="http://schemas.openxmlformats.org/presentationml/2006/main">
  <p:tag name="POWER3D TRANSITION" val="Bilboard.p3d 0"/>
  <p:tag name="POWER3D OPTIONS" val="Medium "/>
  <p:tag name="POWER3D SOUND" val="Turning Billboard"/>
</p:tagLst>
</file>

<file path=ppt/tags/tag96.xml><?xml version="1.0" encoding="utf-8"?>
<p:tagLst xmlns:a="http://schemas.openxmlformats.org/drawingml/2006/main" xmlns:r="http://schemas.openxmlformats.org/officeDocument/2006/relationships" xmlns:p="http://schemas.openxmlformats.org/presentationml/2006/main">
  <p:tag name="POWER3D TRANSITION" val="Tumbling.p3d 7"/>
  <p:tag name="POWER3D OPTIONS" val="Medium "/>
  <p:tag name="POWER3D IMAGE0" val="PINBUMP.TGA"/>
  <p:tag name="POWER3D SOUND" val="Tumbling Away"/>
</p:tagLst>
</file>

<file path=ppt/tags/tag97.xml><?xml version="1.0" encoding="utf-8"?>
<p:tagLst xmlns:a="http://schemas.openxmlformats.org/drawingml/2006/main" xmlns:r="http://schemas.openxmlformats.org/officeDocument/2006/relationships" xmlns:p="http://schemas.openxmlformats.org/presentationml/2006/main">
  <p:tag name="POWER3D TRANSITION" val="RectanglesinRectangles.p3d 1"/>
  <p:tag name="POWER3D OPTIONS" val="Medium "/>
  <p:tag name="POWER3D SOUND" val="Rectangles in Rectangles"/>
</p:tagLst>
</file>

<file path=ppt/tags/tag98.xml><?xml version="1.0" encoding="utf-8"?>
<p:tagLst xmlns:a="http://schemas.openxmlformats.org/drawingml/2006/main" xmlns:r="http://schemas.openxmlformats.org/officeDocument/2006/relationships" xmlns:p="http://schemas.openxmlformats.org/presentationml/2006/main">
  <p:tag name="POWER3D TRANSITION" val="Twopanel.p3d 7"/>
  <p:tag name="POWER3D OPTIONS" val="Medium "/>
  <p:tag name="POWER3D SOUND" val="Two Panels"/>
</p:tagLst>
</file>

<file path=ppt/tags/tag99.xml><?xml version="1.0" encoding="utf-8"?>
<p:tagLst xmlns:a="http://schemas.openxmlformats.org/drawingml/2006/main" xmlns:r="http://schemas.openxmlformats.org/officeDocument/2006/relationships" xmlns:p="http://schemas.openxmlformats.org/presentationml/2006/main">
  <p:tag name="POWER3D TRANSITION" val="Swing.p3d 1"/>
  <p:tag name="POWER3D OPTIONS" val="Medium "/>
  <p:tag name="POWER3D SOUND" val="Swing"/>
</p:tagLst>
</file>

<file path=ppt/theme/theme1.xml><?xml version="1.0" encoding="utf-8"?>
<a:theme xmlns:a="http://schemas.openxmlformats.org/drawingml/2006/main" name="PPT商务模板">
  <a:themeElements>
    <a:clrScheme name="sample 3">
      <a:dk1>
        <a:srgbClr val="17347D"/>
      </a:dk1>
      <a:lt1>
        <a:srgbClr val="FFFFFF"/>
      </a:lt1>
      <a:dk2>
        <a:srgbClr val="3366CC"/>
      </a:dk2>
      <a:lt2>
        <a:srgbClr val="DDDDDD"/>
      </a:lt2>
      <a:accent1>
        <a:srgbClr val="77B7E7"/>
      </a:accent1>
      <a:accent2>
        <a:srgbClr val="45AB7D"/>
      </a:accent2>
      <a:accent3>
        <a:srgbClr val="FFFFFF"/>
      </a:accent3>
      <a:accent4>
        <a:srgbClr val="122B6A"/>
      </a:accent4>
      <a:accent5>
        <a:srgbClr val="BDD8F1"/>
      </a:accent5>
      <a:accent6>
        <a:srgbClr val="3E9B71"/>
      </a:accent6>
      <a:hlink>
        <a:srgbClr val="9999FF"/>
      </a:hlink>
      <a:folHlink>
        <a:srgbClr val="969696"/>
      </a:folHlink>
    </a:clrScheme>
    <a:fontScheme name="sample">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ample 1">
        <a:dk1>
          <a:srgbClr val="1B525F"/>
        </a:dk1>
        <a:lt1>
          <a:srgbClr val="FFFFFF"/>
        </a:lt1>
        <a:dk2>
          <a:srgbClr val="339966"/>
        </a:dk2>
        <a:lt2>
          <a:srgbClr val="DDDDDD"/>
        </a:lt2>
        <a:accent1>
          <a:srgbClr val="C5BA6B"/>
        </a:accent1>
        <a:accent2>
          <a:srgbClr val="669900"/>
        </a:accent2>
        <a:accent3>
          <a:srgbClr val="FFFFFF"/>
        </a:accent3>
        <a:accent4>
          <a:srgbClr val="154550"/>
        </a:accent4>
        <a:accent5>
          <a:srgbClr val="DFD9BA"/>
        </a:accent5>
        <a:accent6>
          <a:srgbClr val="5C8A00"/>
        </a:accent6>
        <a:hlink>
          <a:srgbClr val="E57C4D"/>
        </a:hlink>
        <a:folHlink>
          <a:srgbClr val="969696"/>
        </a:folHlink>
      </a:clrScheme>
      <a:clrMap bg1="lt1" tx1="dk1" bg2="lt2" tx2="dk2" accent1="accent1" accent2="accent2" accent3="accent3" accent4="accent4" accent5="accent5" accent6="accent6" hlink="hlink" folHlink="folHlink"/>
    </a:extraClrScheme>
    <a:extraClrScheme>
      <a:clrScheme name="sample 2">
        <a:dk1>
          <a:srgbClr val="191961"/>
        </a:dk1>
        <a:lt1>
          <a:srgbClr val="FFFFFF"/>
        </a:lt1>
        <a:dk2>
          <a:srgbClr val="5D4CDC"/>
        </a:dk2>
        <a:lt2>
          <a:srgbClr val="DDDDDD"/>
        </a:lt2>
        <a:accent1>
          <a:srgbClr val="31B36C"/>
        </a:accent1>
        <a:accent2>
          <a:srgbClr val="0099FF"/>
        </a:accent2>
        <a:accent3>
          <a:srgbClr val="FFFFFF"/>
        </a:accent3>
        <a:accent4>
          <a:srgbClr val="141452"/>
        </a:accent4>
        <a:accent5>
          <a:srgbClr val="ADD6BA"/>
        </a:accent5>
        <a:accent6>
          <a:srgbClr val="008AE7"/>
        </a:accent6>
        <a:hlink>
          <a:srgbClr val="A0963C"/>
        </a:hlink>
        <a:folHlink>
          <a:srgbClr val="A0963C"/>
        </a:folHlink>
      </a:clrScheme>
      <a:clrMap bg1="lt1" tx1="dk1" bg2="lt2" tx2="dk2" accent1="accent1" accent2="accent2" accent3="accent3" accent4="accent4" accent5="accent5" accent6="accent6" hlink="hlink" folHlink="folHlink"/>
    </a:extraClrScheme>
    <a:extraClrScheme>
      <a:clrScheme name="sample 3">
        <a:dk1>
          <a:srgbClr val="17347D"/>
        </a:dk1>
        <a:lt1>
          <a:srgbClr val="FFFFFF"/>
        </a:lt1>
        <a:dk2>
          <a:srgbClr val="3366CC"/>
        </a:dk2>
        <a:lt2>
          <a:srgbClr val="DDDDDD"/>
        </a:lt2>
        <a:accent1>
          <a:srgbClr val="77B7E7"/>
        </a:accent1>
        <a:accent2>
          <a:srgbClr val="45AB7D"/>
        </a:accent2>
        <a:accent3>
          <a:srgbClr val="FFFFFF"/>
        </a:accent3>
        <a:accent4>
          <a:srgbClr val="122B6A"/>
        </a:accent4>
        <a:accent5>
          <a:srgbClr val="BDD8F1"/>
        </a:accent5>
        <a:accent6>
          <a:srgbClr val="3E9B71"/>
        </a:accent6>
        <a:hlink>
          <a:srgbClr val="9999FF"/>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PPT商务模板</Template>
  <TotalTime>7792</TotalTime>
  <Words>7868</Words>
  <Application>Microsoft Office PowerPoint</Application>
  <PresentationFormat>全屏显示(4:3)</PresentationFormat>
  <Paragraphs>1360</Paragraphs>
  <Slides>171</Slides>
  <Notes>42</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vt:i4>
      </vt:variant>
      <vt:variant>
        <vt:lpstr>幻灯片标题</vt:lpstr>
      </vt:variant>
      <vt:variant>
        <vt:i4>171</vt:i4>
      </vt:variant>
    </vt:vector>
  </HeadingPairs>
  <TitlesOfParts>
    <vt:vector size="186" baseType="lpstr">
      <vt:lpstr>黑体</vt:lpstr>
      <vt:lpstr>华文楷体</vt:lpstr>
      <vt:lpstr>华文新魏</vt:lpstr>
      <vt:lpstr>楷体_GB2312</vt:lpstr>
      <vt:lpstr>宋体</vt:lpstr>
      <vt:lpstr>Arial</vt:lpstr>
      <vt:lpstr>Arial Black</vt:lpstr>
      <vt:lpstr>Calibri</vt:lpstr>
      <vt:lpstr>Corbel</vt:lpstr>
      <vt:lpstr>Tahoma</vt:lpstr>
      <vt:lpstr>Times New Roman</vt:lpstr>
      <vt:lpstr>Verdana</vt:lpstr>
      <vt:lpstr>Wingdings</vt:lpstr>
      <vt:lpstr>PPT商务模板</vt:lpstr>
      <vt:lpstr>CorelDRAW</vt:lpstr>
      <vt:lpstr>营销之道</vt:lpstr>
      <vt:lpstr>大纲</vt:lpstr>
      <vt:lpstr>什么是《营销之道》</vt:lpstr>
      <vt:lpstr>《营销之道》训练形式</vt:lpstr>
      <vt:lpstr>PowerPoint 演示文稿</vt:lpstr>
      <vt:lpstr>《营销之道》的整体运营流程</vt:lpstr>
      <vt:lpstr>运营决策流程</vt:lpstr>
      <vt:lpstr>《营销之道》教师端—主界面</vt:lpstr>
      <vt:lpstr>《营销之道》学生端：主界面</vt:lpstr>
      <vt:lpstr>PowerPoint 演示文稿</vt:lpstr>
      <vt:lpstr>课程的训练目的</vt:lpstr>
      <vt:lpstr>模拟技术在高校中的应用</vt:lpstr>
      <vt:lpstr>《营销之道》主要内容</vt:lpstr>
      <vt:lpstr>大纲</vt:lpstr>
      <vt:lpstr>《营销之道》训练的功能模块</vt:lpstr>
      <vt:lpstr>《营销之道》系统网络架构</vt:lpstr>
      <vt:lpstr>《营销之道》涵盖的营销专业课程</vt:lpstr>
      <vt:lpstr>实验室建设方案</vt:lpstr>
      <vt:lpstr>实验室布局示意图</vt:lpstr>
      <vt:lpstr>教学安排</vt:lpstr>
      <vt:lpstr>教师授课准备</vt:lpstr>
      <vt:lpstr>学生上课前的准备</vt:lpstr>
      <vt:lpstr>如何展开小组讨论</vt:lpstr>
      <vt:lpstr>如何进行分析点评</vt:lpstr>
      <vt:lpstr>大纲</vt:lpstr>
      <vt:lpstr>基本运营规则</vt:lpstr>
      <vt:lpstr>财务规则</vt:lpstr>
      <vt:lpstr>经营规则</vt:lpstr>
      <vt:lpstr>《营销之道》模拟的市场环境</vt:lpstr>
      <vt:lpstr>PowerPoint 演示文稿</vt:lpstr>
      <vt:lpstr>PowerPoint 演示文稿</vt:lpstr>
      <vt:lpstr>PowerPoint 演示文稿</vt:lpstr>
      <vt:lpstr>PowerPoint 演示文稿</vt:lpstr>
      <vt:lpstr>PowerPoint 演示文稿</vt:lpstr>
      <vt:lpstr>PowerPoint 演示文稿</vt:lpstr>
      <vt:lpstr>《营销之道》教师端—主界面</vt:lpstr>
      <vt:lpstr>《营销之道》教师端—任务进度控制</vt:lpstr>
      <vt:lpstr>《营销之道》教师端—分析点评</vt:lpstr>
      <vt:lpstr>《营销之道》学生端—主界面</vt:lpstr>
      <vt:lpstr>《营销之道》学生端--部门内部</vt:lpstr>
      <vt:lpstr>《营销之道》学生端--设立总部</vt:lpstr>
      <vt:lpstr>《营销之道》学生端—财务部</vt:lpstr>
      <vt:lpstr>《营销之道》学生端--产品设计</vt:lpstr>
      <vt:lpstr>《营销之道》学生端--生产制造</vt:lpstr>
      <vt:lpstr>《营销之道》学生端--市场开发</vt:lpstr>
      <vt:lpstr>《营销之道》界面：广告与促销策略</vt:lpstr>
      <vt:lpstr>《营销之道》界面：服务策略</vt:lpstr>
      <vt:lpstr>《营销之道》界面：产品配送</vt:lpstr>
      <vt:lpstr>《营销之道》界面：经营绩效</vt:lpstr>
      <vt:lpstr>大纲</vt:lpstr>
      <vt:lpstr>各季度学习训练的重点参考</vt:lpstr>
      <vt:lpstr>学生讨论：筹建公司</vt:lpstr>
      <vt:lpstr>第一季模拟经营实战</vt:lpstr>
      <vt:lpstr>第一季时间安排</vt:lpstr>
      <vt:lpstr>第一季:战略规划</vt:lpstr>
      <vt:lpstr>第一季度授课要点</vt:lpstr>
      <vt:lpstr>怎样制定公司战略？</vt:lpstr>
      <vt:lpstr>制定明确有效的公司使命</vt:lpstr>
      <vt:lpstr>SWOT分析</vt:lpstr>
      <vt:lpstr>外部环境分析</vt:lpstr>
      <vt:lpstr>宏观大环境分析</vt:lpstr>
      <vt:lpstr>行业竞争力的分析与竞争战略的选择</vt:lpstr>
      <vt:lpstr>竞争对手分析</vt:lpstr>
      <vt:lpstr>内部环境分析</vt:lpstr>
      <vt:lpstr>战略制订：三大基本战略</vt:lpstr>
      <vt:lpstr>战略层次</vt:lpstr>
      <vt:lpstr>公司战略与部门战略</vt:lpstr>
      <vt:lpstr>如何制订企业战略</vt:lpstr>
      <vt:lpstr>战略选择和制定</vt:lpstr>
      <vt:lpstr>经营战略</vt:lpstr>
      <vt:lpstr>第一季学生练习</vt:lpstr>
      <vt:lpstr>第一季小组讨论</vt:lpstr>
      <vt:lpstr>第一季教师点评</vt:lpstr>
      <vt:lpstr>第二季模拟经营实战</vt:lpstr>
      <vt:lpstr>第二季时间安排</vt:lpstr>
      <vt:lpstr>第二季:市场测试</vt:lpstr>
      <vt:lpstr>第二季授课要点</vt:lpstr>
      <vt:lpstr>第二季学生练习</vt:lpstr>
      <vt:lpstr>如何进行市场细分</vt:lpstr>
      <vt:lpstr>如何确定目标市场</vt:lpstr>
      <vt:lpstr>市场细分与市场战略</vt:lpstr>
      <vt:lpstr>如何选择目标市场</vt:lpstr>
      <vt:lpstr>竞争对手分析</vt:lpstr>
      <vt:lpstr>4P营销组合分析</vt:lpstr>
      <vt:lpstr>产品与市场战略的正确定位</vt:lpstr>
      <vt:lpstr>第二季小组讨论</vt:lpstr>
      <vt:lpstr>第二季教师点评</vt:lpstr>
      <vt:lpstr>第三季模拟经营实战</vt:lpstr>
      <vt:lpstr>第三季时间安排</vt:lpstr>
      <vt:lpstr>第三季:战略调整</vt:lpstr>
      <vt:lpstr>第三季授课要点</vt:lpstr>
      <vt:lpstr>如何进行SWOT分析</vt:lpstr>
      <vt:lpstr>讨论：如何避免资金链断裂？</vt:lpstr>
      <vt:lpstr>第三季学生练习</vt:lpstr>
      <vt:lpstr>第三季小组讨论</vt:lpstr>
      <vt:lpstr>第三季教师点评</vt:lpstr>
      <vt:lpstr>第四季模拟经营实战</vt:lpstr>
      <vt:lpstr>第四季时间安排</vt:lpstr>
      <vt:lpstr>第四季:投资未来</vt:lpstr>
      <vt:lpstr>第四季授课要点</vt:lpstr>
      <vt:lpstr>关注结果的经营思维</vt:lpstr>
      <vt:lpstr>产品生命周期管理</vt:lpstr>
      <vt:lpstr>生命周期不同阶段的特点</vt:lpstr>
      <vt:lpstr>不同生命周期阶段的营销重点</vt:lpstr>
      <vt:lpstr>引入期——四种引入期的营销战略</vt:lpstr>
      <vt:lpstr>成长期——全面市场扩张战略</vt:lpstr>
      <vt:lpstr>成熟期——三种成熟期的营销战略</vt:lpstr>
      <vt:lpstr>衰退期——三种衰退期的营销战略</vt:lpstr>
      <vt:lpstr>产品市场地位分析（BSG矩阵分析）</vt:lpstr>
      <vt:lpstr>第四季学生练习</vt:lpstr>
      <vt:lpstr>第四季小组讨论</vt:lpstr>
      <vt:lpstr>讨论：经营绩效总结</vt:lpstr>
      <vt:lpstr>讨论：下一阶段经营规划</vt:lpstr>
      <vt:lpstr>第四季关注重点</vt:lpstr>
      <vt:lpstr>第四季教师点评</vt:lpstr>
      <vt:lpstr>如何改进管理提升绩效</vt:lpstr>
      <vt:lpstr>第五季模拟经营实战</vt:lpstr>
      <vt:lpstr>第五季时间安排</vt:lpstr>
      <vt:lpstr>第五季:规模扩张</vt:lpstr>
      <vt:lpstr>第五季授课要点</vt:lpstr>
      <vt:lpstr>从财务视角看企业运营</vt:lpstr>
      <vt:lpstr>持有多少现金才合适？</vt:lpstr>
      <vt:lpstr>企业盈亏平衡分析</vt:lpstr>
      <vt:lpstr>第五季学生练习</vt:lpstr>
      <vt:lpstr>第五季小组讨论</vt:lpstr>
      <vt:lpstr>第五季教师点评</vt:lpstr>
      <vt:lpstr>第六季模拟经营实战</vt:lpstr>
      <vt:lpstr>第六季时间安排</vt:lpstr>
      <vt:lpstr>第六季:战略调整</vt:lpstr>
      <vt:lpstr>第六季授课要点</vt:lpstr>
      <vt:lpstr>第六季学生练习</vt:lpstr>
      <vt:lpstr>第六季小组讨论</vt:lpstr>
      <vt:lpstr>第六季教师点评</vt:lpstr>
      <vt:lpstr>第六季学生练习</vt:lpstr>
      <vt:lpstr>第六季小组讨论</vt:lpstr>
      <vt:lpstr>第六季教师点评</vt:lpstr>
      <vt:lpstr>第七季模拟经营实战</vt:lpstr>
      <vt:lpstr>第七季时间安排</vt:lpstr>
      <vt:lpstr>第七季:管理改进</vt:lpstr>
      <vt:lpstr>第七季授课要点</vt:lpstr>
      <vt:lpstr>第七季学生练习</vt:lpstr>
      <vt:lpstr>第七季小组讨论</vt:lpstr>
      <vt:lpstr>第七季教师点评</vt:lpstr>
      <vt:lpstr>第八季模拟经营实战</vt:lpstr>
      <vt:lpstr>第八季时间安排</vt:lpstr>
      <vt:lpstr>第八季:决战时刻</vt:lpstr>
      <vt:lpstr>第八季学生练习</vt:lpstr>
      <vt:lpstr>第八季小组讨论</vt:lpstr>
      <vt:lpstr>第八季教师点评</vt:lpstr>
      <vt:lpstr>教师进行模拟实战训练总结</vt:lpstr>
      <vt:lpstr>大纲</vt:lpstr>
      <vt:lpstr>什么是点评</vt:lpstr>
      <vt:lpstr>教师点评</vt:lpstr>
      <vt:lpstr>综合表现点评</vt:lpstr>
      <vt:lpstr>综合表现的趋势</vt:lpstr>
      <vt:lpstr>教师点评2</vt:lpstr>
      <vt:lpstr>如何改进管理提升绩效</vt:lpstr>
      <vt:lpstr>盈利表现</vt:lpstr>
      <vt:lpstr>市场表现</vt:lpstr>
      <vt:lpstr>市场表现点评</vt:lpstr>
      <vt:lpstr>成长表现</vt:lpstr>
      <vt:lpstr>销售报告-市场占有率</vt:lpstr>
      <vt:lpstr>市场报告-产品评价</vt:lpstr>
      <vt:lpstr>为什么拿不到订单？</vt:lpstr>
      <vt:lpstr>总经理查看</vt:lpstr>
      <vt:lpstr>总经理自评</vt:lpstr>
      <vt:lpstr>财务部自评</vt:lpstr>
      <vt:lpstr>资金运转不开改进</vt:lpstr>
      <vt:lpstr>市场部查看</vt:lpstr>
      <vt:lpstr>市场报告分析及改进方向</vt:lpstr>
      <vt:lpstr>Q&amp;A</vt:lpstr>
    </vt:vector>
  </TitlesOfParts>
  <Company>Bster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贝腾科技高校实践实训系列产品</dc:title>
  <dc:creator>Jeff Huang</dc:creator>
  <cp:lastModifiedBy>Tracy</cp:lastModifiedBy>
  <cp:revision>616</cp:revision>
  <dcterms:created xsi:type="dcterms:W3CDTF">2008-07-11T03:44:19Z</dcterms:created>
  <dcterms:modified xsi:type="dcterms:W3CDTF">2021-12-02T01:27:01Z</dcterms:modified>
</cp:coreProperties>
</file>